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3" r:id="rId3"/>
    <p:sldMasterId id="2147483695" r:id="rId4"/>
  </p:sldMasterIdLst>
  <p:notesMasterIdLst>
    <p:notesMasterId r:id="rId19"/>
  </p:notesMasterIdLst>
  <p:sldIdLst>
    <p:sldId id="256" r:id="rId5"/>
    <p:sldId id="316" r:id="rId6"/>
    <p:sldId id="317" r:id="rId7"/>
    <p:sldId id="318" r:id="rId8"/>
    <p:sldId id="321" r:id="rId9"/>
    <p:sldId id="319" r:id="rId10"/>
    <p:sldId id="320" r:id="rId11"/>
    <p:sldId id="315" r:id="rId12"/>
    <p:sldId id="325" r:id="rId13"/>
    <p:sldId id="326" r:id="rId14"/>
    <p:sldId id="327" r:id="rId15"/>
    <p:sldId id="324" r:id="rId16"/>
    <p:sldId id="328" r:id="rId17"/>
    <p:sldId id="329" r:id="rId18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73CE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33" autoAdjust="0"/>
    <p:restoredTop sz="94660"/>
  </p:normalViewPr>
  <p:slideViewPr>
    <p:cSldViewPr>
      <p:cViewPr varScale="1">
        <p:scale>
          <a:sx n="103" d="100"/>
          <a:sy n="103" d="100"/>
        </p:scale>
        <p:origin x="-1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EECFAEB-F86A-4E49-8668-C7B65070E3FC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C847D22-3DA7-4AAD-8A60-8CB19B3D7C0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7FBD7-1F70-44D7-B9BD-972378A7029E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1F96A-B1C5-476F-ACE9-1670091EA0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55416-9BD1-4B73-BAC1-65623D4D27B4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6023B-AD56-4DC6-AE59-9999B1431B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475C2-9C17-4E2A-BF88-5076680A910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137AA-1127-4BE9-A1C8-A34B81BB5A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72063-E9B7-446D-AF28-359B30B0C487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81797-E103-4E8B-B190-47DF979BBF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9B31A-D8FE-41EA-BD69-BCE79BF4545D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7142D-7F71-4CD3-83CD-A36A83BE60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FF27C-E7EB-4B46-A87A-50FF514835FE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4E843-C05C-4123-9ED9-534776FCE6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ABC86-57CB-4D42-8FC0-A9735F5F6C0F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D35F3-414D-4A3F-9DFC-ECC0FD55EC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59C19-0631-4C0C-BC28-B37D2F8CBF73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74FCE-0228-44D8-9BBB-7AA0F9B6E8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FFB3F-97A6-48DE-8666-A38894062DBF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241AB-84F2-419E-8B35-57B5ED610B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B4627-E03B-4A95-9700-50AA52454473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5AB45-BE97-4339-91E7-03E1E89DDBF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E93CE-D7B1-41E9-A908-CAF7BC5BDECD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503B1-C1CA-47F1-9B8E-E68EA7332A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828CA-1A2D-4239-89BB-B3048A5A6D16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CE49F-1DF2-46A8-8131-B1F4439134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5DAF6-ADCC-48C1-B611-E898336C047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AA0DB-27EC-4236-957B-81EE57F5305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B0E84-562C-4871-BDF4-6F2CDCBB5FA0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934CC-7F61-4E22-87AB-5847EF1380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8F035-0755-4E73-B874-18A953C2583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36A50-2760-4863-AE34-BD3AC1FA8B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7CD08-FBAC-41F0-8B57-841176019237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06DD5-8D80-40D5-8340-0CCF3BF119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40AB2-1CAD-4F2B-8043-7566C4ABF5DD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A4A9A-883F-46A1-ACD5-D6C1706E8D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72E68-C15D-4511-BAD5-17979CFD8B6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A99D6-676C-4304-968C-24B4713293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1780C-6DA5-4909-9649-495E30F80678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9514D-684B-43A1-9682-E93A583379C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385F2-8C71-4EE6-9A84-DD3518B1B815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7F790-661B-42F9-AC8E-9599287FCA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FA71-8935-42B0-839E-FF7023BD2D18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6DECC-42FC-471A-87E2-48D9F9AD6D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4DB1E-F1DE-4744-BE47-6AD86B40BD0C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004CA-CC4E-413B-A784-DF491D9406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7FBD7-1F70-44D7-B9BD-972378A7029E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1F96A-B1C5-476F-ACE9-1670091EA0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55416-9BD1-4B73-BAC1-65623D4D27B4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6023B-AD56-4DC6-AE59-9999B1431B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475C2-9C17-4E2A-BF88-5076680A910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137AA-1127-4BE9-A1C8-A34B81BB5A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72063-E9B7-446D-AF28-359B30B0C487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81797-E103-4E8B-B190-47DF979BBF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9B31A-D8FE-41EA-BD69-BCE79BF4545D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7142D-7F71-4CD3-83CD-A36A83BE60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FF27C-E7EB-4B46-A87A-50FF514835FE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4E843-C05C-4123-9ED9-534776FCE6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ABC86-57CB-4D42-8FC0-A9735F5F6C0F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D35F3-414D-4A3F-9DFC-ECC0FD55EC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59C19-0631-4C0C-BC28-B37D2F8CBF73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74FCE-0228-44D8-9BBB-7AA0F9B6E8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FFB3F-97A6-48DE-8666-A38894062DBF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241AB-84F2-419E-8B35-57B5ED610B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B4627-E03B-4A95-9700-50AA52454473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5AB45-BE97-4339-91E7-03E1E89DDBF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E93CE-D7B1-41E9-A908-CAF7BC5BDECD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503B1-C1CA-47F1-9B8E-E68EA7332A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828CA-1A2D-4239-89BB-B3048A5A6D16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CE49F-1DF2-46A8-8131-B1F4439134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5DAF6-ADCC-48C1-B611-E898336C047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AA0DB-27EC-4236-957B-81EE57F5305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B0E84-562C-4871-BDF4-6F2CDCBB5FA0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934CC-7F61-4E22-87AB-5847EF1380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8F035-0755-4E73-B874-18A953C2583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36A50-2760-4863-AE34-BD3AC1FA8B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7CD08-FBAC-41F0-8B57-841176019237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06DD5-8D80-40D5-8340-0CCF3BF119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40AB2-1CAD-4F2B-8043-7566C4ABF5DD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A4A9A-883F-46A1-ACD5-D6C1706E8D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72E68-C15D-4511-BAD5-17979CFD8B6B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A99D6-676C-4304-968C-24B4713293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1780C-6DA5-4909-9649-495E30F80678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9514D-684B-43A1-9682-E93A583379C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385F2-8C71-4EE6-9A84-DD3518B1B815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7F790-661B-42F9-AC8E-9599287FCA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FA71-8935-42B0-839E-FF7023BD2D18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6DECC-42FC-471A-87E2-48D9F9AD6D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4DB1E-F1DE-4744-BE47-6AD86B40BD0C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004CA-CC4E-413B-A784-DF491D9406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A840F1-190D-41D4-AAEB-DCF83A4D6925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A57353-F9DB-40A3-8D1F-C0ED607AA2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52226" name="Picture 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19050" y="0"/>
            <a:ext cx="916305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F88327-1979-4272-9D4B-E2B6E270CEBE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2F7890-5788-4086-86AE-401F08CDC8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9525" y="0"/>
            <a:ext cx="915352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A840F1-190D-41D4-AAEB-DCF83A4D6925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A57353-F9DB-40A3-8D1F-C0ED607AA2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7649" name="Picture 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19050" y="0"/>
            <a:ext cx="91630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 spd="slow">
    <p:pull dir="ld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F88327-1979-4272-9D4B-E2B6E270CEBE}" type="datetimeFigureOut">
              <a:rPr lang="fr-FR"/>
              <a:pPr>
                <a:defRPr/>
              </a:pPr>
              <a:t>10/04/2012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2F7890-5788-4086-86AE-401F08CDC8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9525" y="0"/>
            <a:ext cx="915352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571876"/>
            <a:ext cx="7772400" cy="1428760"/>
          </a:xfrm>
        </p:spPr>
        <p:txBody>
          <a:bodyPr/>
          <a:lstStyle/>
          <a:p>
            <a:pPr eaLnBrk="1" hangingPunct="1"/>
            <a:r>
              <a:rPr lang="fr-FR" dirty="0" smtClean="0"/>
              <a:t>Nombres de solutions</a:t>
            </a:r>
            <a:br>
              <a:rPr lang="fr-FR" dirty="0" smtClean="0"/>
            </a:br>
            <a:r>
              <a:rPr lang="fr-FR" dirty="0" smtClean="0"/>
              <a:t>d’une équation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sz="1800" dirty="0" smtClean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Résoudre graphiquement :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55650" y="2643183"/>
            <a:ext cx="40306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-3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-5</a:t>
            </a:r>
            <a:endParaRPr lang="fr-FR" sz="3200" b="1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 0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3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43346" y="2143116"/>
            <a:ext cx="5200654" cy="4216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2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Solutions d’une équation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Déterminer le nombre de solutions de l’équation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755650" y="2643183"/>
            <a:ext cx="40306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-3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0</a:t>
            </a:r>
            <a:endParaRPr lang="fr-FR" sz="3200" b="1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2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4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4462" y="2643182"/>
            <a:ext cx="4819538" cy="3598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3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Solutions d’une équation</a:t>
            </a:r>
          </a:p>
        </p:txBody>
      </p:sp>
      <p:sp>
        <p:nvSpPr>
          <p:cNvPr id="7" name="Espace réservé du contenu 4"/>
          <p:cNvSpPr txBox="1">
            <a:spLocks/>
          </p:cNvSpPr>
          <p:nvPr/>
        </p:nvSpPr>
        <p:spPr bwMode="auto">
          <a:xfrm>
            <a:off x="609600" y="2009764"/>
            <a:ext cx="824868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Discuter le nombre de solutions de l’équation                 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fr-FR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(</a:t>
            </a:r>
            <a:r>
              <a:rPr kumimoji="0" lang="fr-FR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x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)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 = </a:t>
            </a:r>
            <a:r>
              <a:rPr kumimoji="0" lang="fr-FR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m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 selon les valeurs de </a:t>
            </a:r>
            <a:r>
              <a:rPr kumimoji="0" lang="fr-FR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m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 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Cambria Math" pitchFamily="18" charset="0"/>
              <a:cs typeface="+mn-cs"/>
            </a:endParaRPr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3097738"/>
            <a:ext cx="5500726" cy="376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4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Solutions d’une équation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857364"/>
            <a:ext cx="4471990" cy="4643470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Discuter le nombre de </a:t>
            </a:r>
          </a:p>
          <a:p>
            <a:pPr>
              <a:buNone/>
            </a:pPr>
            <a:r>
              <a:rPr lang="fr-FR" dirty="0" smtClean="0"/>
              <a:t>solutions de l’équation</a:t>
            </a:r>
          </a:p>
          <a:p>
            <a:pPr>
              <a:buNone/>
            </a:pP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            f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dirty="0" smtClean="0"/>
              <a:t> = </a:t>
            </a:r>
            <a:r>
              <a:rPr lang="fr-FR" i="1" dirty="0" smtClean="0"/>
              <a:t>m</a:t>
            </a:r>
            <a:r>
              <a:rPr lang="fr-FR" dirty="0" smtClean="0"/>
              <a:t> </a:t>
            </a:r>
          </a:p>
          <a:p>
            <a:pPr>
              <a:buNone/>
            </a:pPr>
            <a:r>
              <a:rPr lang="fr-FR" dirty="0" smtClean="0"/>
              <a:t>selon les valeurs de </a:t>
            </a:r>
            <a:r>
              <a:rPr lang="fr-FR" i="1" dirty="0" smtClean="0"/>
              <a:t>m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 t="2817"/>
          <a:stretch>
            <a:fillRect/>
          </a:stretch>
        </p:blipFill>
        <p:spPr bwMode="auto">
          <a:xfrm>
            <a:off x="4486307" y="1785926"/>
            <a:ext cx="4498665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5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Solutions d’une équation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28596" y="3857628"/>
            <a:ext cx="8229600" cy="2428892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Déterminer le nombre de solutions de l’équation (justifier) : 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571472" y="4857760"/>
            <a:ext cx="403066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0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-2</a:t>
            </a:r>
            <a:endParaRPr lang="fr-FR" sz="3200" b="1" dirty="0">
              <a:latin typeface="+mj-lt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1643042" y="1785926"/>
            <a:ext cx="5525593" cy="1985971"/>
            <a:chOff x="1643042" y="1785926"/>
            <a:chExt cx="5525593" cy="1985971"/>
          </a:xfrm>
        </p:grpSpPr>
        <p:pic>
          <p:nvPicPr>
            <p:cNvPr id="7168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3042" y="1785926"/>
              <a:ext cx="5525593" cy="19859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ZoneTexte 5"/>
            <p:cNvSpPr txBox="1"/>
            <p:nvPr/>
          </p:nvSpPr>
          <p:spPr>
            <a:xfrm>
              <a:off x="2000232" y="2714620"/>
              <a:ext cx="785818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800" i="1" dirty="0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fr-FR" sz="2800" dirty="0" smtClean="0"/>
                <a:t>(</a:t>
              </a:r>
              <a:r>
                <a:rPr lang="fr-FR" sz="2800" i="1" dirty="0" smtClean="0"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fr-FR" sz="2800" dirty="0" smtClean="0"/>
                <a:t>)</a:t>
              </a:r>
              <a:endParaRPr lang="fr-FR" sz="2800" dirty="0"/>
            </a:p>
          </p:txBody>
        </p:sp>
      </p:grp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6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Solutions d’une équation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3929066"/>
            <a:ext cx="8229600" cy="2571768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Discuter  selon les valeurs du réel </a:t>
            </a:r>
            <a:r>
              <a:rPr lang="fr-FR" i="1" dirty="0" smtClean="0"/>
              <a:t>m</a:t>
            </a:r>
            <a:r>
              <a:rPr lang="fr-FR" dirty="0" smtClean="0"/>
              <a:t> le nombre de solutions de l’équation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dirty="0" smtClean="0"/>
              <a:t>(</a:t>
            </a:r>
            <a:r>
              <a:rPr lang="fr-FR" i="1" dirty="0" smtClean="0"/>
              <a:t>t</a:t>
            </a:r>
            <a:r>
              <a:rPr lang="fr-FR" dirty="0" smtClean="0"/>
              <a:t>) = </a:t>
            </a:r>
            <a:r>
              <a:rPr lang="fr-FR" i="1" dirty="0" smtClean="0"/>
              <a:t>m</a:t>
            </a:r>
            <a:r>
              <a:rPr lang="fr-FR" dirty="0" smtClean="0"/>
              <a:t> </a:t>
            </a:r>
            <a:endParaRPr lang="fr-FR" dirty="0"/>
          </a:p>
        </p:txBody>
      </p:sp>
      <p:grpSp>
        <p:nvGrpSpPr>
          <p:cNvPr id="7" name="Groupe 6"/>
          <p:cNvGrpSpPr/>
          <p:nvPr/>
        </p:nvGrpSpPr>
        <p:grpSpPr>
          <a:xfrm>
            <a:off x="642910" y="1928802"/>
            <a:ext cx="7579232" cy="1714512"/>
            <a:chOff x="642910" y="1928802"/>
            <a:chExt cx="7579232" cy="1714512"/>
          </a:xfrm>
        </p:grpSpPr>
        <p:pic>
          <p:nvPicPr>
            <p:cNvPr id="7270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2910" y="1928802"/>
              <a:ext cx="7579232" cy="1714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ZoneTexte 5"/>
            <p:cNvSpPr txBox="1"/>
            <p:nvPr/>
          </p:nvSpPr>
          <p:spPr>
            <a:xfrm>
              <a:off x="1000100" y="2714620"/>
              <a:ext cx="785818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800" i="1" dirty="0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fr-FR" sz="2800" dirty="0" smtClean="0"/>
                <a:t>(</a:t>
              </a:r>
              <a:r>
                <a:rPr lang="fr-FR" sz="2800" i="1" dirty="0" smtClean="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fr-FR" sz="2800" dirty="0" smtClean="0"/>
                <a:t>)</a:t>
              </a:r>
              <a:endParaRPr lang="fr-FR" sz="2800" dirty="0"/>
            </a:p>
          </p:txBody>
        </p:sp>
      </p:grp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Résoudre graphiquement :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0" y="2143116"/>
            <a:ext cx="228598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-3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-5</a:t>
            </a:r>
            <a:endParaRPr lang="fr-FR" sz="3200" b="1" dirty="0">
              <a:latin typeface="+mj-lt"/>
            </a:endParaRPr>
          </a:p>
          <a:p>
            <a:pPr>
              <a:lnSpc>
                <a:spcPct val="200000"/>
              </a:lnSpc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 0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3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5576" y="2285992"/>
            <a:ext cx="475842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2143108" y="2143116"/>
            <a:ext cx="2143140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; 0 ; 5</a:t>
            </a:r>
          </a:p>
          <a:p>
            <a:endParaRPr lang="fr-FR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pas de solution</a:t>
            </a:r>
          </a:p>
          <a:p>
            <a:pPr>
              <a:spcBef>
                <a:spcPts val="4200"/>
              </a:spcBef>
            </a:pP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-3 ; 2 ; 4</a:t>
            </a:r>
          </a:p>
          <a:p>
            <a:endParaRPr lang="fr-FR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2400"/>
              </a:spcBef>
            </a:pPr>
            <a:r>
              <a:rPr lang="fr-FR" sz="2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-3 ; 6</a:t>
            </a:r>
            <a:endParaRPr lang="fr-FR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2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Solutions d’une équation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Déterminer le nombre de solutions de l’équation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0" y="2643182"/>
            <a:ext cx="228598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-3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0</a:t>
            </a:r>
            <a:endParaRPr lang="fr-FR" sz="3200" b="1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2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4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4462" y="2643182"/>
            <a:ext cx="4819538" cy="3598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oneTexte 5"/>
          <p:cNvSpPr txBox="1"/>
          <p:nvPr/>
        </p:nvSpPr>
        <p:spPr>
          <a:xfrm>
            <a:off x="2143108" y="2672263"/>
            <a:ext cx="214314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solution</a:t>
            </a:r>
          </a:p>
          <a:p>
            <a:endParaRPr lang="fr-FR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200"/>
              </a:spcBef>
            </a:pP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solutions</a:t>
            </a:r>
          </a:p>
          <a:p>
            <a:pPr>
              <a:spcBef>
                <a:spcPts val="4800"/>
              </a:spcBef>
            </a:pP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solution</a:t>
            </a:r>
          </a:p>
          <a:p>
            <a:endParaRPr lang="fr-FR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2400"/>
              </a:spcBef>
            </a:pP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pas de solution</a:t>
            </a:r>
            <a:endParaRPr lang="fr-FR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12" y="3281058"/>
            <a:ext cx="5429288" cy="3576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3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Solutions d’une équation</a:t>
            </a:r>
          </a:p>
        </p:txBody>
      </p:sp>
      <p:sp>
        <p:nvSpPr>
          <p:cNvPr id="7" name="Espace réservé du contenu 4"/>
          <p:cNvSpPr txBox="1">
            <a:spLocks/>
          </p:cNvSpPr>
          <p:nvPr/>
        </p:nvSpPr>
        <p:spPr bwMode="auto">
          <a:xfrm>
            <a:off x="609600" y="2009764"/>
            <a:ext cx="824868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Discuter le nombre de solutions de l’équation                 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fr-FR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(</a:t>
            </a:r>
            <a:r>
              <a:rPr kumimoji="0" lang="fr-FR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x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)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 = </a:t>
            </a:r>
            <a:r>
              <a:rPr kumimoji="0" lang="fr-FR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m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 selon les valeurs de </a:t>
            </a:r>
            <a:r>
              <a:rPr kumimoji="0" lang="fr-FR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m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 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Cambria Math" pitchFamily="18" charset="0"/>
              <a:cs typeface="+mn-cs"/>
            </a:endParaRPr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274" y="3097738"/>
            <a:ext cx="5500726" cy="376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0" y="3357562"/>
            <a:ext cx="364330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Si </a:t>
            </a:r>
            <a:r>
              <a:rPr lang="fr-FR" sz="2800" i="1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>
                <a:solidFill>
                  <a:srgbClr val="FF0000"/>
                </a:solidFill>
              </a:rPr>
              <a:t> &lt; 0 : 1 solution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Si </a:t>
            </a:r>
            <a:r>
              <a:rPr lang="fr-FR" sz="2800" i="1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>
                <a:solidFill>
                  <a:srgbClr val="FF0000"/>
                </a:solidFill>
              </a:rPr>
              <a:t> = 0:  2 solutions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Si 0 &lt; </a:t>
            </a:r>
            <a:r>
              <a:rPr lang="fr-FR" sz="2800" i="1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>
                <a:solidFill>
                  <a:srgbClr val="FF0000"/>
                </a:solidFill>
              </a:rPr>
              <a:t> &lt; 4 :3 solutions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Si </a:t>
            </a:r>
            <a:r>
              <a:rPr lang="fr-FR" sz="2800" i="1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>
                <a:solidFill>
                  <a:srgbClr val="FF0000"/>
                </a:solidFill>
              </a:rPr>
              <a:t> = 4 : 2 solutions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Si </a:t>
            </a:r>
            <a:r>
              <a:rPr lang="fr-FR" sz="2800" i="1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>
                <a:solidFill>
                  <a:srgbClr val="FF0000"/>
                </a:solidFill>
              </a:rPr>
              <a:t> &gt; 4 : 1 solution</a:t>
            </a:r>
            <a:endParaRPr lang="fr-FR" sz="2800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4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Solutions d’une équation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857364"/>
            <a:ext cx="4471990" cy="2071702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fr-FR" dirty="0" smtClean="0"/>
              <a:t>Discuter le nombre de </a:t>
            </a:r>
          </a:p>
          <a:p>
            <a:pPr>
              <a:spcBef>
                <a:spcPts val="0"/>
              </a:spcBef>
              <a:buNone/>
            </a:pPr>
            <a:r>
              <a:rPr lang="fr-FR" dirty="0" smtClean="0"/>
              <a:t>solutions de l’équation</a:t>
            </a:r>
          </a:p>
          <a:p>
            <a:pPr>
              <a:spcBef>
                <a:spcPts val="0"/>
              </a:spcBef>
              <a:buNone/>
            </a:pP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            f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dirty="0" smtClean="0"/>
              <a:t> = </a:t>
            </a:r>
            <a:r>
              <a:rPr lang="fr-FR" i="1" dirty="0" smtClean="0"/>
              <a:t>m</a:t>
            </a:r>
            <a:r>
              <a:rPr lang="fr-FR" dirty="0" smtClean="0"/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dirty="0" smtClean="0"/>
              <a:t>selon les valeurs de </a:t>
            </a:r>
            <a:r>
              <a:rPr lang="fr-FR" i="1" dirty="0" smtClean="0"/>
              <a:t>m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1809114"/>
            <a:ext cx="3786214" cy="4692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0" y="3857628"/>
            <a:ext cx="48577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Si </a:t>
            </a:r>
            <a:r>
              <a:rPr lang="fr-FR" sz="2800" i="1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>
                <a:solidFill>
                  <a:srgbClr val="FF0000"/>
                </a:solidFill>
              </a:rPr>
              <a:t> &lt; - 4 : pas de solution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Si </a:t>
            </a:r>
            <a:r>
              <a:rPr lang="fr-FR" sz="2800" i="1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>
                <a:solidFill>
                  <a:srgbClr val="FF0000"/>
                </a:solidFill>
              </a:rPr>
              <a:t> = - 4 : 1 solution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Si -4 &lt; </a:t>
            </a:r>
            <a:r>
              <a:rPr lang="fr-FR" sz="2800" i="1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>
                <a:solidFill>
                  <a:srgbClr val="FF0000"/>
                </a:solidFill>
              </a:rPr>
              <a:t>&lt; -1 : 2 solutions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Si -1≤ </a:t>
            </a:r>
            <a:r>
              <a:rPr lang="fr-FR" sz="2800" i="1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>
                <a:solidFill>
                  <a:srgbClr val="FF0000"/>
                </a:solidFill>
              </a:rPr>
              <a:t> &lt; 2 : trois solutions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Si </a:t>
            </a:r>
            <a:r>
              <a:rPr lang="fr-FR" sz="2800" i="1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>
                <a:solidFill>
                  <a:srgbClr val="FF0000"/>
                </a:solidFill>
              </a:rPr>
              <a:t> = 2 : 2 solutions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Si </a:t>
            </a:r>
            <a:r>
              <a:rPr lang="fr-FR" sz="2800" i="1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>
                <a:solidFill>
                  <a:srgbClr val="FF0000"/>
                </a:solidFill>
              </a:rPr>
              <a:t> &gt; 2 : 1 solution</a:t>
            </a:r>
            <a:endParaRPr lang="fr-FR" sz="2800" dirty="0">
              <a:solidFill>
                <a:srgbClr val="FF000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t="2817"/>
          <a:stretch>
            <a:fillRect/>
          </a:stretch>
        </p:blipFill>
        <p:spPr bwMode="auto">
          <a:xfrm>
            <a:off x="4857752" y="1785926"/>
            <a:ext cx="4286248" cy="4832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5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Solutions d’une équation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28596" y="3857628"/>
            <a:ext cx="8229600" cy="2428892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Déterminer le nombre de solutions de l’équation (justifier) : 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500034" y="5072074"/>
            <a:ext cx="403066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0</a:t>
            </a:r>
            <a:endParaRPr lang="fr-FR" sz="3200" dirty="0">
              <a:latin typeface="+mj-lt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-2</a:t>
            </a:r>
            <a:endParaRPr lang="fr-FR" sz="3200" b="1" dirty="0">
              <a:latin typeface="+mj-lt"/>
            </a:endParaRPr>
          </a:p>
        </p:txBody>
      </p:sp>
      <p:grpSp>
        <p:nvGrpSpPr>
          <p:cNvPr id="2" name="Groupe 6"/>
          <p:cNvGrpSpPr/>
          <p:nvPr/>
        </p:nvGrpSpPr>
        <p:grpSpPr>
          <a:xfrm>
            <a:off x="1643042" y="1785926"/>
            <a:ext cx="5525593" cy="1985971"/>
            <a:chOff x="1643042" y="1785926"/>
            <a:chExt cx="5525593" cy="1985971"/>
          </a:xfrm>
        </p:grpSpPr>
        <p:pic>
          <p:nvPicPr>
            <p:cNvPr id="7168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3042" y="1785926"/>
              <a:ext cx="5525593" cy="19859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ZoneTexte 5"/>
            <p:cNvSpPr txBox="1"/>
            <p:nvPr/>
          </p:nvSpPr>
          <p:spPr>
            <a:xfrm>
              <a:off x="2000232" y="2714620"/>
              <a:ext cx="785818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800" i="1" dirty="0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fr-FR" sz="2800" dirty="0" smtClean="0"/>
                <a:t>(</a:t>
              </a:r>
              <a:r>
                <a:rPr lang="fr-FR" sz="2800" i="1" dirty="0" smtClean="0"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fr-FR" sz="2800" dirty="0" smtClean="0"/>
                <a:t>)</a:t>
              </a:r>
              <a:endParaRPr lang="fr-FR" sz="2800" dirty="0"/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2857488" y="5072074"/>
            <a:ext cx="27146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1 solution</a:t>
            </a:r>
            <a:br>
              <a:rPr lang="fr-FR" sz="2800" dirty="0" smtClean="0">
                <a:solidFill>
                  <a:srgbClr val="FF0000"/>
                </a:solidFill>
              </a:rPr>
            </a:br>
            <a:endParaRPr lang="fr-FR" sz="2800" dirty="0" smtClean="0">
              <a:solidFill>
                <a:srgbClr val="FF0000"/>
              </a:solidFill>
            </a:endParaRPr>
          </a:p>
          <a:p>
            <a:r>
              <a:rPr lang="fr-FR" sz="2800" dirty="0" smtClean="0">
                <a:solidFill>
                  <a:srgbClr val="FF0000"/>
                </a:solidFill>
              </a:rPr>
              <a:t>2 solutions</a:t>
            </a:r>
            <a:endParaRPr lang="fr-FR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8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6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Solutions d’une équation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71472" y="3357562"/>
            <a:ext cx="8229600" cy="1000132"/>
          </a:xfrm>
        </p:spPr>
        <p:txBody>
          <a:bodyPr/>
          <a:lstStyle/>
          <a:p>
            <a:pPr marL="0" indent="0">
              <a:buNone/>
            </a:pPr>
            <a:r>
              <a:rPr lang="fr-FR" sz="2400" dirty="0" smtClean="0"/>
              <a:t>Discuter selon les valeurs du réel </a:t>
            </a:r>
            <a:r>
              <a:rPr lang="fr-FR" sz="2400" i="1" dirty="0" smtClean="0"/>
              <a:t>m</a:t>
            </a:r>
            <a:r>
              <a:rPr lang="fr-FR" sz="2400" dirty="0" smtClean="0"/>
              <a:t> le nombre de solutions de l’équation </a:t>
            </a:r>
            <a:r>
              <a:rPr lang="fr-FR" sz="24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400" dirty="0" smtClean="0"/>
              <a:t>(</a:t>
            </a:r>
            <a:r>
              <a:rPr lang="fr-FR" sz="2400" i="1" dirty="0" smtClean="0"/>
              <a:t>t</a:t>
            </a:r>
            <a:r>
              <a:rPr lang="fr-FR" sz="2400" dirty="0" smtClean="0"/>
              <a:t>) = </a:t>
            </a:r>
            <a:r>
              <a:rPr lang="fr-FR" sz="2400" i="1" dirty="0" smtClean="0"/>
              <a:t>m</a:t>
            </a:r>
            <a:r>
              <a:rPr lang="fr-FR" sz="2400" dirty="0" smtClean="0"/>
              <a:t> </a:t>
            </a:r>
            <a:endParaRPr lang="fr-FR" sz="2400" dirty="0"/>
          </a:p>
        </p:txBody>
      </p:sp>
      <p:grpSp>
        <p:nvGrpSpPr>
          <p:cNvPr id="2" name="Groupe 6"/>
          <p:cNvGrpSpPr/>
          <p:nvPr/>
        </p:nvGrpSpPr>
        <p:grpSpPr>
          <a:xfrm>
            <a:off x="714348" y="1785926"/>
            <a:ext cx="7358114" cy="1571636"/>
            <a:chOff x="642910" y="1928802"/>
            <a:chExt cx="7579232" cy="1714512"/>
          </a:xfrm>
        </p:grpSpPr>
        <p:pic>
          <p:nvPicPr>
            <p:cNvPr id="7270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2910" y="1928802"/>
              <a:ext cx="7579232" cy="1714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ZoneTexte 5"/>
            <p:cNvSpPr txBox="1"/>
            <p:nvPr/>
          </p:nvSpPr>
          <p:spPr>
            <a:xfrm>
              <a:off x="1000100" y="2714620"/>
              <a:ext cx="785818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800" i="1" dirty="0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fr-FR" sz="2800" dirty="0" smtClean="0"/>
                <a:t>(</a:t>
              </a:r>
              <a:r>
                <a:rPr lang="fr-FR" sz="2800" i="1" dirty="0" smtClean="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fr-FR" sz="2800" dirty="0" smtClean="0"/>
                <a:t>)</a:t>
              </a:r>
              <a:endParaRPr lang="fr-FR" sz="2800" dirty="0"/>
            </a:p>
          </p:txBody>
        </p:sp>
      </p:grpSp>
      <p:sp>
        <p:nvSpPr>
          <p:cNvPr id="7" name="ZoneTexte 6"/>
          <p:cNvSpPr txBox="1"/>
          <p:nvPr/>
        </p:nvSpPr>
        <p:spPr>
          <a:xfrm>
            <a:off x="571472" y="4143380"/>
            <a:ext cx="22145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Si </a:t>
            </a:r>
            <a:r>
              <a:rPr lang="fr-FR" sz="2400" i="1" dirty="0" smtClean="0">
                <a:solidFill>
                  <a:srgbClr val="FF0000"/>
                </a:solidFill>
              </a:rPr>
              <a:t>m</a:t>
            </a:r>
            <a:r>
              <a:rPr lang="fr-FR" sz="2400" dirty="0" smtClean="0">
                <a:solidFill>
                  <a:srgbClr val="FF0000"/>
                </a:solidFill>
              </a:rPr>
              <a:t> &lt; -5 : 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Si </a:t>
            </a:r>
            <a:r>
              <a:rPr lang="fr-FR" sz="2400" i="1" dirty="0" smtClean="0">
                <a:solidFill>
                  <a:srgbClr val="FF0000"/>
                </a:solidFill>
              </a:rPr>
              <a:t>m</a:t>
            </a:r>
            <a:r>
              <a:rPr lang="fr-FR" sz="2400" dirty="0" smtClean="0">
                <a:solidFill>
                  <a:srgbClr val="FF0000"/>
                </a:solidFill>
              </a:rPr>
              <a:t> = -5 :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Si -5 &lt; </a:t>
            </a:r>
            <a:r>
              <a:rPr lang="fr-FR" sz="2400" i="1" dirty="0" smtClean="0">
                <a:solidFill>
                  <a:srgbClr val="FF0000"/>
                </a:solidFill>
              </a:rPr>
              <a:t>m</a:t>
            </a:r>
            <a:r>
              <a:rPr lang="fr-FR" sz="2400" dirty="0" smtClean="0">
                <a:solidFill>
                  <a:srgbClr val="FF0000"/>
                </a:solidFill>
              </a:rPr>
              <a:t> ≤ -2 :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Si -2 &lt; </a:t>
            </a:r>
            <a:r>
              <a:rPr lang="fr-FR" sz="2400" i="1" dirty="0" smtClean="0">
                <a:solidFill>
                  <a:srgbClr val="FF0000"/>
                </a:solidFill>
              </a:rPr>
              <a:t>m</a:t>
            </a:r>
            <a:r>
              <a:rPr lang="fr-FR" sz="2400" dirty="0" smtClean="0">
                <a:solidFill>
                  <a:srgbClr val="FF0000"/>
                </a:solidFill>
              </a:rPr>
              <a:t> &lt; 0 :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Si 0 ≤ </a:t>
            </a:r>
            <a:r>
              <a:rPr lang="fr-FR" sz="2400" i="1" dirty="0" smtClean="0">
                <a:solidFill>
                  <a:srgbClr val="FF0000"/>
                </a:solidFill>
              </a:rPr>
              <a:t>m</a:t>
            </a:r>
            <a:r>
              <a:rPr lang="fr-FR" sz="2400" dirty="0" smtClean="0">
                <a:solidFill>
                  <a:srgbClr val="FF0000"/>
                </a:solidFill>
              </a:rPr>
              <a:t> &lt; 4 :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Si </a:t>
            </a:r>
            <a:r>
              <a:rPr lang="fr-FR" sz="2400" i="1" dirty="0" smtClean="0">
                <a:solidFill>
                  <a:srgbClr val="FF0000"/>
                </a:solidFill>
              </a:rPr>
              <a:t>m</a:t>
            </a:r>
            <a:r>
              <a:rPr lang="fr-FR" sz="2400" dirty="0" smtClean="0">
                <a:solidFill>
                  <a:srgbClr val="FF0000"/>
                </a:solidFill>
              </a:rPr>
              <a:t> = 4 :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Si </a:t>
            </a:r>
            <a:r>
              <a:rPr lang="fr-FR" sz="2400" i="1" dirty="0" smtClean="0">
                <a:solidFill>
                  <a:srgbClr val="FF0000"/>
                </a:solidFill>
              </a:rPr>
              <a:t>m</a:t>
            </a:r>
            <a:r>
              <a:rPr lang="fr-FR" sz="2400" dirty="0" smtClean="0">
                <a:solidFill>
                  <a:srgbClr val="FF0000"/>
                </a:solidFill>
              </a:rPr>
              <a:t> ≥ 4 :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643174" y="4143380"/>
            <a:ext cx="23574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pas de solution  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1 solution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2 solutions                        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1 solution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2 solutions                          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1 solution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 pas de solution</a:t>
            </a:r>
            <a:endParaRPr lang="fr-FR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8" grpId="0" uiExpand="1" build="p"/>
    </p:bld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1402</TotalTime>
  <Words>536</Words>
  <Application>Microsoft Office PowerPoint</Application>
  <PresentationFormat>Affichage à l'écran (4:3)</PresentationFormat>
  <Paragraphs>98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4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titre</vt:lpstr>
      <vt:lpstr>diaposcourantes</vt:lpstr>
      <vt:lpstr>1_titre</vt:lpstr>
      <vt:lpstr>1_diaposcourantes</vt:lpstr>
      <vt:lpstr>Nombres de solutions d’une équation  </vt:lpstr>
      <vt:lpstr>Résoudre graphiquement :</vt:lpstr>
      <vt:lpstr>Solutions d’une équation</vt:lpstr>
      <vt:lpstr>Solutions d’une équation</vt:lpstr>
      <vt:lpstr>Solutions d’une équation</vt:lpstr>
      <vt:lpstr>Solutions d’une équation</vt:lpstr>
      <vt:lpstr>Solutions d’une équation</vt:lpstr>
      <vt:lpstr>Diapositive 8</vt:lpstr>
      <vt:lpstr>Résoudre graphiquement :</vt:lpstr>
      <vt:lpstr>Solutions d’une équation</vt:lpstr>
      <vt:lpstr>Solutions d’une équation</vt:lpstr>
      <vt:lpstr>Solutions d’une équation</vt:lpstr>
      <vt:lpstr>Solutions d’une équation</vt:lpstr>
      <vt:lpstr>Solutions d’une équation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jlionnet</cp:lastModifiedBy>
  <cp:revision>213</cp:revision>
  <dcterms:created xsi:type="dcterms:W3CDTF">2010-05-07T13:51:37Z</dcterms:created>
  <dcterms:modified xsi:type="dcterms:W3CDTF">2012-04-10T11:39:28Z</dcterms:modified>
</cp:coreProperties>
</file>