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21"/>
  </p:notesMasterIdLst>
  <p:sldIdLst>
    <p:sldId id="256" r:id="rId3"/>
    <p:sldId id="263" r:id="rId4"/>
    <p:sldId id="260" r:id="rId5"/>
    <p:sldId id="300" r:id="rId6"/>
    <p:sldId id="299" r:id="rId7"/>
    <p:sldId id="281" r:id="rId8"/>
    <p:sldId id="295" r:id="rId9"/>
    <p:sldId id="298" r:id="rId10"/>
    <p:sldId id="308" r:id="rId11"/>
    <p:sldId id="268" r:id="rId12"/>
    <p:sldId id="301" r:id="rId13"/>
    <p:sldId id="302" r:id="rId14"/>
    <p:sldId id="303" r:id="rId15"/>
    <p:sldId id="304" r:id="rId16"/>
    <p:sldId id="305" r:id="rId17"/>
    <p:sldId id="306" r:id="rId18"/>
    <p:sldId id="307" r:id="rId19"/>
    <p:sldId id="309" r:id="rId20"/>
  </p:sldIdLst>
  <p:sldSz cx="9144000" cy="6858000" type="screen4x3"/>
  <p:notesSz cx="6858000" cy="9144000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773CE"/>
    <a:srgbClr val="FF000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6433" autoAdjust="0"/>
    <p:restoredTop sz="94660"/>
  </p:normalViewPr>
  <p:slideViewPr>
    <p:cSldViewPr>
      <p:cViewPr varScale="1">
        <p:scale>
          <a:sx n="61" d="100"/>
          <a:sy n="61" d="100"/>
        </p:scale>
        <p:origin x="-96" y="-1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EEECFAEB-F86A-4E49-8668-C7B65070E3FC}" type="datetimeFigureOut">
              <a:rPr lang="fr-FR"/>
              <a:pPr>
                <a:defRPr/>
              </a:pPr>
              <a:t>30/03/2012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fr-FR" noProof="0" smtClean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noProof="0" smtClean="0"/>
              <a:t>Cliquez pour modifier les styles du texte du masque</a:t>
            </a:r>
          </a:p>
          <a:p>
            <a:pPr lvl="1"/>
            <a:r>
              <a:rPr lang="fr-FR" noProof="0" smtClean="0"/>
              <a:t>Deuxième niveau</a:t>
            </a:r>
          </a:p>
          <a:p>
            <a:pPr lvl="2"/>
            <a:r>
              <a:rPr lang="fr-FR" noProof="0" smtClean="0"/>
              <a:t>Troisième niveau</a:t>
            </a:r>
          </a:p>
          <a:p>
            <a:pPr lvl="3"/>
            <a:r>
              <a:rPr lang="fr-FR" noProof="0" smtClean="0"/>
              <a:t>Quatrième niveau</a:t>
            </a:r>
          </a:p>
          <a:p>
            <a:pPr lvl="4"/>
            <a:r>
              <a:rPr lang="fr-FR" noProof="0" smtClean="0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CC847D22-3DA7-4AAD-8A60-8CB19B3D7C04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B7FBD7-1F70-44D7-B9BD-972378A7029E}" type="datetimeFigureOut">
              <a:rPr lang="fr-FR"/>
              <a:pPr>
                <a:defRPr/>
              </a:pPr>
              <a:t>30/03/2012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E1F96A-B1C5-476F-ACE9-1670091EA092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855416-9BD1-4B73-BAC1-65623D4D27B4}" type="datetimeFigureOut">
              <a:rPr lang="fr-FR"/>
              <a:pPr>
                <a:defRPr/>
              </a:pPr>
              <a:t>30/03/2012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D6023B-AD56-4DC6-AE59-9999B1431BFB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D475C2-9C17-4E2A-BF88-5076680A910B}" type="datetimeFigureOut">
              <a:rPr lang="fr-FR"/>
              <a:pPr>
                <a:defRPr/>
              </a:pPr>
              <a:t>30/03/2012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9137AA-1127-4BE9-A1C8-A34B81BB5A85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772063-E9B7-446D-AF28-359B30B0C487}" type="datetimeFigureOut">
              <a:rPr lang="fr-FR"/>
              <a:pPr>
                <a:defRPr/>
              </a:pPr>
              <a:t>30/03/2012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581797-E103-4E8B-B190-47DF979BBF43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69B31A-D8FE-41EA-BD69-BCE79BF4545D}" type="datetimeFigureOut">
              <a:rPr lang="fr-FR"/>
              <a:pPr>
                <a:defRPr/>
              </a:pPr>
              <a:t>30/03/2012</a:t>
            </a:fld>
            <a:endParaRPr lang="fr-FR"/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47142D-7F71-4CD3-83CD-A36A83BE606B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BFF27C-E7EB-4B46-A87A-50FF514835FE}" type="datetimeFigureOut">
              <a:rPr lang="fr-FR"/>
              <a:pPr>
                <a:defRPr/>
              </a:pPr>
              <a:t>30/03/2012</a:t>
            </a:fld>
            <a:endParaRPr lang="fr-FR"/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74E843-C05C-4123-9ED9-534776FCE6C9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2ABC86-57CB-4D42-8FC0-A9735F5F6C0F}" type="datetimeFigureOut">
              <a:rPr lang="fr-FR"/>
              <a:pPr>
                <a:defRPr/>
              </a:pPr>
              <a:t>30/03/2012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4D35F3-414D-4A3F-9DFC-ECC0FD55EC19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259C19-0631-4C0C-BC28-B37D2F8CBF73}" type="datetimeFigureOut">
              <a:rPr lang="fr-FR"/>
              <a:pPr>
                <a:defRPr/>
              </a:pPr>
              <a:t>30/03/2012</a:t>
            </a:fld>
            <a:endParaRPr lang="fr-FR"/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074FCE-0228-44D8-9BBB-7AA0F9B6E884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3FFB3F-97A6-48DE-8666-A38894062DBF}" type="datetimeFigureOut">
              <a:rPr lang="fr-FR"/>
              <a:pPr>
                <a:defRPr/>
              </a:pPr>
              <a:t>30/03/2012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5241AB-84F2-419E-8B35-57B5ED610B65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fr-FR" noProof="0" smtClean="0"/>
              <a:t>Cliquez sur l'icône pour ajouter une image</a:t>
            </a:r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BB4627-E03B-4A95-9700-50AA52454473}" type="datetimeFigureOut">
              <a:rPr lang="fr-FR"/>
              <a:pPr>
                <a:defRPr/>
              </a:pPr>
              <a:t>30/03/2012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75AB45-BE97-4339-91E7-03E1E89DDBF0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EE93CE-D7B1-41E9-A908-CAF7BC5BDECD}" type="datetimeFigureOut">
              <a:rPr lang="fr-FR"/>
              <a:pPr>
                <a:defRPr/>
              </a:pPr>
              <a:t>30/03/2012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2503B1-C1CA-47F1-9B8E-E68EA7332ABB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8828CA-1A2D-4239-89BB-B3048A5A6D16}" type="datetimeFigureOut">
              <a:rPr lang="fr-FR"/>
              <a:pPr>
                <a:defRPr/>
              </a:pPr>
              <a:t>30/03/2012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9CE49F-1DF2-46A8-8131-B1F443913429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1000108"/>
            <a:ext cx="8229600" cy="857256"/>
          </a:xfrm>
        </p:spPr>
        <p:txBody>
          <a:bodyPr/>
          <a:lstStyle>
            <a:lvl1pPr marL="742950" indent="-742950">
              <a:buClr>
                <a:srgbClr val="00B050"/>
              </a:buClr>
              <a:buFont typeface="+mj-lt"/>
              <a:buAutoNum type="arabicPeriod"/>
              <a:defRPr>
                <a:latin typeface="+mj-lt"/>
                <a:ea typeface="Cambria Math" pitchFamily="18" charset="0"/>
              </a:defRPr>
            </a:lvl1pPr>
          </a:lstStyle>
          <a:p>
            <a:r>
              <a:rPr lang="fr-FR" dirty="0" smtClean="0"/>
              <a:t>Cliquez pour modifier le style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857364"/>
            <a:ext cx="8229600" cy="4643470"/>
          </a:xfrm>
        </p:spPr>
        <p:txBody>
          <a:bodyPr/>
          <a:lstStyle>
            <a:lvl1pPr>
              <a:defRPr>
                <a:latin typeface="+mn-lt"/>
                <a:ea typeface="Cambria Math" pitchFamily="18" charset="0"/>
              </a:defRPr>
            </a:lvl1pPr>
            <a:lvl2pPr>
              <a:defRPr>
                <a:latin typeface="+mn-lt"/>
                <a:ea typeface="Cambria Math" pitchFamily="18" charset="0"/>
              </a:defRPr>
            </a:lvl2pPr>
            <a:lvl3pPr>
              <a:defRPr>
                <a:latin typeface="+mn-lt"/>
                <a:ea typeface="Cambria Math" pitchFamily="18" charset="0"/>
              </a:defRPr>
            </a:lvl3pPr>
            <a:lvl4pPr>
              <a:defRPr>
                <a:latin typeface="+mn-lt"/>
                <a:ea typeface="Cambria Math" pitchFamily="18" charset="0"/>
              </a:defRPr>
            </a:lvl4pPr>
            <a:lvl5pPr>
              <a:defRPr>
                <a:latin typeface="+mn-lt"/>
                <a:ea typeface="Cambria Math" pitchFamily="18" charset="0"/>
              </a:defRPr>
            </a:lvl5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85DAF6-ADCC-48C1-B611-E898336C047B}" type="datetimeFigureOut">
              <a:rPr lang="fr-FR"/>
              <a:pPr>
                <a:defRPr/>
              </a:pPr>
              <a:t>30/03/2012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BAA0DB-27EC-4236-957B-81EE57F53052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3B0E84-562C-4871-BDF4-6F2CDCBB5FA0}" type="datetimeFigureOut">
              <a:rPr lang="fr-FR"/>
              <a:pPr>
                <a:defRPr/>
              </a:pPr>
              <a:t>30/03/2012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6934CC-7F61-4E22-87AB-5847EF13800C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A8F035-0755-4E73-B874-18A953C2583B}" type="datetimeFigureOut">
              <a:rPr lang="fr-FR"/>
              <a:pPr>
                <a:defRPr/>
              </a:pPr>
              <a:t>30/03/2012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E36A50-2760-4863-AE34-BD3AC1FA8BCB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47CD08-FBAC-41F0-8B57-841176019237}" type="datetimeFigureOut">
              <a:rPr lang="fr-FR"/>
              <a:pPr>
                <a:defRPr/>
              </a:pPr>
              <a:t>30/03/2012</a:t>
            </a:fld>
            <a:endParaRPr lang="fr-FR"/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206DD5-8D80-40D5-8340-0CCF3BF11903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140AB2-1CAD-4F2B-8043-7566C4ABF5DD}" type="datetimeFigureOut">
              <a:rPr lang="fr-FR"/>
              <a:pPr>
                <a:defRPr/>
              </a:pPr>
              <a:t>30/03/2012</a:t>
            </a:fld>
            <a:endParaRPr lang="fr-FR"/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1A4A9A-883F-46A1-ACD5-D6C1706E8DEC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472E68-C15D-4511-BAD5-17979CFD8B6B}" type="datetimeFigureOut">
              <a:rPr lang="fr-FR"/>
              <a:pPr>
                <a:defRPr/>
              </a:pPr>
              <a:t>30/03/2012</a:t>
            </a:fld>
            <a:endParaRPr lang="fr-FR"/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CA99D6-676C-4304-968C-24B4713293DF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81780C-6DA5-4909-9649-495E30F80678}" type="datetimeFigureOut">
              <a:rPr lang="fr-FR"/>
              <a:pPr>
                <a:defRPr/>
              </a:pPr>
              <a:t>30/03/2012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C9514D-684B-43A1-9682-E93A583379C5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9385F2-8C71-4EE6-9A84-DD3518B1B815}" type="datetimeFigureOut">
              <a:rPr lang="fr-FR"/>
              <a:pPr>
                <a:defRPr/>
              </a:pPr>
              <a:t>30/03/2012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D7F790-661B-42F9-AC8E-9599287FCAF6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C8FA71-8935-42B0-839E-FF7023BD2D18}" type="datetimeFigureOut">
              <a:rPr lang="fr-FR"/>
              <a:pPr>
                <a:defRPr/>
              </a:pPr>
              <a:t>30/03/2012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F6DECC-42FC-471A-87E2-48D9F9AD6D96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14DB1E-F1DE-4744-BE47-6AD86B40BD0C}" type="datetimeFigureOut">
              <a:rPr lang="fr-FR"/>
              <a:pPr>
                <a:defRPr/>
              </a:pPr>
              <a:t>30/03/2012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B004CA-CC4E-413B-A784-DF491D940616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</a:p>
        </p:txBody>
      </p:sp>
      <p:sp>
        <p:nvSpPr>
          <p:cNvPr id="1027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B0A840F1-190D-41D4-AAEB-DCF83A4D6925}" type="datetimeFigureOut">
              <a:rPr lang="fr-FR"/>
              <a:pPr>
                <a:defRPr/>
              </a:pPr>
              <a:t>30/03/2012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ACA57353-F9DB-40A3-8D1F-C0ED607AA297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  <p:pic>
        <p:nvPicPr>
          <p:cNvPr id="36866" name="Picture 2"/>
          <p:cNvPicPr>
            <a:picLocks noChangeAspect="1" noChangeArrowheads="1"/>
          </p:cNvPicPr>
          <p:nvPr userDrawn="1"/>
        </p:nvPicPr>
        <p:blipFill>
          <a:blip r:embed="rId13"/>
          <a:srcRect/>
          <a:stretch>
            <a:fillRect/>
          </a:stretch>
        </p:blipFill>
        <p:spPr bwMode="auto">
          <a:xfrm>
            <a:off x="-19050" y="0"/>
            <a:ext cx="9163050" cy="178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>
    <p:pull dir="ld"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</a:p>
        </p:txBody>
      </p:sp>
      <p:sp>
        <p:nvSpPr>
          <p:cNvPr id="2051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3EF88327-1979-4272-9D4B-E2B6E270CEBE}" type="datetimeFigureOut">
              <a:rPr lang="fr-FR"/>
              <a:pPr>
                <a:defRPr/>
              </a:pPr>
              <a:t>30/03/2012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832F7890-5788-4086-86AE-401F08CDC8B7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  <p:pic>
        <p:nvPicPr>
          <p:cNvPr id="8" name="Picture 1"/>
          <p:cNvPicPr>
            <a:picLocks noChangeAspect="1" noChangeArrowheads="1"/>
          </p:cNvPicPr>
          <p:nvPr userDrawn="1"/>
        </p:nvPicPr>
        <p:blipFill>
          <a:blip r:embed="rId13"/>
          <a:srcRect/>
          <a:stretch>
            <a:fillRect/>
          </a:stretch>
        </p:blipFill>
        <p:spPr bwMode="auto">
          <a:xfrm>
            <a:off x="-9525" y="0"/>
            <a:ext cx="9153525" cy="790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</p:sldLayoutIdLst>
  <p:transition spd="slow">
    <p:pull dir="ld"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re 1"/>
          <p:cNvSpPr>
            <a:spLocks noGrp="1"/>
          </p:cNvSpPr>
          <p:nvPr>
            <p:ph type="ctrTitle"/>
          </p:nvPr>
        </p:nvSpPr>
        <p:spPr>
          <a:xfrm>
            <a:off x="714375" y="3571876"/>
            <a:ext cx="7772400" cy="1428760"/>
          </a:xfrm>
        </p:spPr>
        <p:txBody>
          <a:bodyPr/>
          <a:lstStyle/>
          <a:p>
            <a:pPr eaLnBrk="1" hangingPunct="1"/>
            <a:r>
              <a:rPr lang="fr-FR" dirty="0" smtClean="0"/>
              <a:t>Dérivation : </a:t>
            </a:r>
            <a:r>
              <a:rPr lang="fr-FR" smtClean="0"/>
              <a:t>lecture graphique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smtClean="0"/>
              <a:t/>
            </a:r>
            <a:br>
              <a:rPr lang="fr-FR" dirty="0" smtClean="0"/>
            </a:br>
            <a:endParaRPr lang="fr-FR" sz="1800" dirty="0" smtClean="0"/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re 5"/>
          <p:cNvSpPr>
            <a:spLocks noGrp="1"/>
          </p:cNvSpPr>
          <p:nvPr>
            <p:ph type="title"/>
          </p:nvPr>
        </p:nvSpPr>
        <p:spPr>
          <a:xfrm>
            <a:off x="457200" y="1000125"/>
            <a:ext cx="8229600" cy="857250"/>
          </a:xfrm>
        </p:spPr>
        <p:txBody>
          <a:bodyPr/>
          <a:lstStyle/>
          <a:p>
            <a:pPr algn="l" eaLnBrk="1" hangingPunct="1"/>
            <a:r>
              <a:rPr lang="fr-FR" dirty="0" smtClean="0">
                <a:cs typeface="Times New Roman" pitchFamily="18" charset="0"/>
              </a:rPr>
              <a:t>Lire graphiquement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500034" y="2349500"/>
            <a:ext cx="3711604" cy="4030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fr-FR" sz="3200" dirty="0">
                <a:latin typeface="+mj-lt"/>
              </a:rPr>
              <a:t>a</a:t>
            </a:r>
            <a:r>
              <a:rPr lang="fr-FR" sz="3200" dirty="0" smtClean="0">
                <a:latin typeface="+mj-lt"/>
              </a:rPr>
              <a:t>. </a:t>
            </a:r>
            <a:r>
              <a:rPr lang="fr-FR" sz="3200" i="1" dirty="0" smtClean="0">
                <a:latin typeface="Times New Roman" pitchFamily="18" charset="0"/>
                <a:cs typeface="Times New Roman" pitchFamily="18" charset="0"/>
              </a:rPr>
              <a:t>f 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(-3)</a:t>
            </a:r>
            <a:r>
              <a:rPr lang="fr-FR" sz="3200" dirty="0" smtClean="0">
                <a:latin typeface="+mj-lt"/>
              </a:rPr>
              <a:t>       </a:t>
            </a:r>
            <a:endParaRPr lang="fr-FR" sz="32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defRPr/>
            </a:pPr>
            <a:r>
              <a:rPr lang="fr-FR" sz="3200" dirty="0">
                <a:latin typeface="+mj-lt"/>
              </a:rPr>
              <a:t>b. 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f 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(4)</a:t>
            </a:r>
            <a:r>
              <a:rPr lang="fr-FR" sz="3200" dirty="0" smtClean="0"/>
              <a:t> </a:t>
            </a:r>
            <a:endParaRPr lang="fr-FR" sz="32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defRPr/>
            </a:pPr>
            <a:r>
              <a:rPr lang="fr-FR" sz="3200" dirty="0">
                <a:latin typeface="+mj-lt"/>
              </a:rPr>
              <a:t>c. 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f 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(-1)</a:t>
            </a:r>
            <a:r>
              <a:rPr lang="fr-FR" sz="3200" dirty="0" smtClean="0"/>
              <a:t> </a:t>
            </a:r>
            <a:endParaRPr lang="fr-FR" sz="32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defRPr/>
            </a:pPr>
            <a:r>
              <a:rPr lang="fr-FR" sz="3200" dirty="0">
                <a:latin typeface="+mj-lt"/>
              </a:rPr>
              <a:t>d. 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f 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(1)</a:t>
            </a:r>
            <a:r>
              <a:rPr lang="fr-FR" sz="3200" dirty="0" smtClean="0"/>
              <a:t> </a:t>
            </a:r>
            <a:endParaRPr lang="fr-FR" sz="32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</p:txBody>
      </p:sp>
      <p:pic>
        <p:nvPicPr>
          <p:cNvPr id="5129" name="Picture 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357686" y="1928801"/>
            <a:ext cx="4462464" cy="48626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re 5"/>
          <p:cNvSpPr>
            <a:spLocks noGrp="1"/>
          </p:cNvSpPr>
          <p:nvPr>
            <p:ph type="title"/>
          </p:nvPr>
        </p:nvSpPr>
        <p:spPr>
          <a:xfrm>
            <a:off x="500034" y="1000125"/>
            <a:ext cx="8643966" cy="857250"/>
          </a:xfrm>
        </p:spPr>
        <p:txBody>
          <a:bodyPr/>
          <a:lstStyle/>
          <a:p>
            <a:pPr marL="838200" indent="-838200" algn="l" eaLnBrk="1" hangingPunct="1">
              <a:buFont typeface="+mj-lt"/>
              <a:buAutoNum type="arabicPeriod" startAt="2"/>
              <a:defRPr/>
            </a:pPr>
            <a:r>
              <a:rPr lang="fr-FR" sz="4000" dirty="0" smtClean="0"/>
              <a:t>Lire graphiquement</a:t>
            </a:r>
            <a:endParaRPr lang="fr-FR" sz="4000" dirty="0" smtClean="0">
              <a:latin typeface="Arial" charset="0"/>
              <a:ea typeface="+mn-ea"/>
              <a:cs typeface="+mn-cs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571472" y="2357430"/>
            <a:ext cx="3384550" cy="40306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200" dirty="0">
                <a:latin typeface="+mj-lt"/>
              </a:rPr>
              <a:t>a</a:t>
            </a:r>
            <a:r>
              <a:rPr lang="fr-FR" sz="3200" dirty="0" smtClean="0">
                <a:latin typeface="+mj-lt"/>
              </a:rPr>
              <a:t>.  </a:t>
            </a:r>
            <a:r>
              <a:rPr lang="fr-FR" sz="3200" i="1" dirty="0" smtClean="0">
                <a:latin typeface="Times New Roman" pitchFamily="18" charset="0"/>
                <a:cs typeface="Times New Roman" pitchFamily="18" charset="0"/>
              </a:rPr>
              <a:t>f’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(-3)</a:t>
            </a:r>
            <a:r>
              <a:rPr lang="fr-FR" sz="3200" dirty="0" smtClean="0">
                <a:latin typeface="+mj-lt"/>
              </a:rPr>
              <a:t>       </a:t>
            </a:r>
            <a:endParaRPr lang="fr-FR" sz="32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defRPr/>
            </a:pPr>
            <a:r>
              <a:rPr lang="fr-FR" sz="3200" dirty="0">
                <a:latin typeface="+mj-lt"/>
              </a:rPr>
              <a:t>b. 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fr-FR" sz="3200" i="1" dirty="0" smtClean="0">
                <a:latin typeface="Times New Roman" pitchFamily="18" charset="0"/>
                <a:cs typeface="Times New Roman" pitchFamily="18" charset="0"/>
              </a:rPr>
              <a:t>’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(4)</a:t>
            </a:r>
            <a:r>
              <a:rPr lang="fr-FR" sz="3200" dirty="0" smtClean="0"/>
              <a:t> </a:t>
            </a:r>
            <a:endParaRPr lang="fr-FR" sz="32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defRPr/>
            </a:pPr>
            <a:r>
              <a:rPr lang="fr-FR" sz="3200" dirty="0">
                <a:latin typeface="+mj-lt"/>
              </a:rPr>
              <a:t>c. 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fr-FR" sz="3200" i="1" dirty="0" smtClean="0">
                <a:latin typeface="Times New Roman" pitchFamily="18" charset="0"/>
                <a:cs typeface="Times New Roman" pitchFamily="18" charset="0"/>
              </a:rPr>
              <a:t>’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(1)</a:t>
            </a:r>
            <a:r>
              <a:rPr lang="fr-FR" sz="3200" dirty="0" smtClean="0"/>
              <a:t> </a:t>
            </a:r>
            <a:endParaRPr lang="fr-FR" sz="32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defRPr/>
            </a:pPr>
            <a:r>
              <a:rPr lang="fr-FR" sz="3200" dirty="0">
                <a:latin typeface="+mj-lt"/>
              </a:rPr>
              <a:t>d. 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fr-FR" sz="3200" i="1" dirty="0" smtClean="0">
                <a:latin typeface="Times New Roman" pitchFamily="18" charset="0"/>
                <a:cs typeface="Times New Roman" pitchFamily="18" charset="0"/>
              </a:rPr>
              <a:t>’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(-1)</a:t>
            </a:r>
            <a:r>
              <a:rPr lang="fr-FR" sz="3200" dirty="0" smtClean="0"/>
              <a:t> </a:t>
            </a:r>
            <a:endParaRPr lang="fr-FR" sz="32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</p:txBody>
      </p:sp>
      <p:pic>
        <p:nvPicPr>
          <p:cNvPr id="4104" name="Picture 8"/>
          <p:cNvPicPr>
            <a:picLocks noChangeAspect="1" noChangeArrowheads="1"/>
          </p:cNvPicPr>
          <p:nvPr/>
        </p:nvPicPr>
        <p:blipFill>
          <a:blip r:embed="rId2"/>
          <a:srcRect t="2332"/>
          <a:stretch>
            <a:fillRect/>
          </a:stretch>
        </p:blipFill>
        <p:spPr bwMode="auto">
          <a:xfrm>
            <a:off x="3714744" y="1785926"/>
            <a:ext cx="5214974" cy="50720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re 5"/>
          <p:cNvSpPr>
            <a:spLocks noGrp="1"/>
          </p:cNvSpPr>
          <p:nvPr>
            <p:ph type="title"/>
          </p:nvPr>
        </p:nvSpPr>
        <p:spPr>
          <a:xfrm>
            <a:off x="500034" y="1000125"/>
            <a:ext cx="8643966" cy="857250"/>
          </a:xfrm>
        </p:spPr>
        <p:txBody>
          <a:bodyPr/>
          <a:lstStyle/>
          <a:p>
            <a:pPr marL="838200" indent="-838200" algn="l" eaLnBrk="1" hangingPunct="1">
              <a:buFont typeface="+mj-lt"/>
              <a:buAutoNum type="arabicPeriod" startAt="3"/>
              <a:defRPr/>
            </a:pPr>
            <a:r>
              <a:rPr lang="fr-FR" sz="4000" dirty="0" smtClean="0"/>
              <a:t>Lire graphiquement une équation de la tangente à la courbe  </a:t>
            </a:r>
            <a:r>
              <a:rPr lang="fr-FR" sz="4000" i="1" dirty="0" err="1" smtClean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fr-FR" sz="4000" i="1" baseline="-25000" dirty="0" err="1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fr-FR" sz="4000" baseline="-25000" dirty="0" smtClean="0"/>
              <a:t>   </a:t>
            </a:r>
            <a:r>
              <a:rPr lang="fr-FR" sz="4000" dirty="0" smtClean="0"/>
              <a:t>en A </a:t>
            </a:r>
            <a:endParaRPr lang="fr-FR" sz="4000" dirty="0" smtClean="0">
              <a:latin typeface="Arial" charset="0"/>
              <a:ea typeface="+mn-ea"/>
              <a:cs typeface="+mn-cs"/>
            </a:endParaRPr>
          </a:p>
        </p:txBody>
      </p:sp>
      <p:pic>
        <p:nvPicPr>
          <p:cNvPr id="55299" name="Picture 3"/>
          <p:cNvPicPr>
            <a:picLocks noChangeAspect="1" noChangeArrowheads="1"/>
          </p:cNvPicPr>
          <p:nvPr/>
        </p:nvPicPr>
        <p:blipFill>
          <a:blip r:embed="rId2"/>
          <a:srcRect t="13115"/>
          <a:stretch>
            <a:fillRect/>
          </a:stretch>
        </p:blipFill>
        <p:spPr bwMode="auto">
          <a:xfrm>
            <a:off x="2071670" y="2225940"/>
            <a:ext cx="5429288" cy="4632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re 5"/>
          <p:cNvSpPr>
            <a:spLocks noGrp="1"/>
          </p:cNvSpPr>
          <p:nvPr>
            <p:ph type="title"/>
          </p:nvPr>
        </p:nvSpPr>
        <p:spPr>
          <a:xfrm>
            <a:off x="457200" y="1000125"/>
            <a:ext cx="8229600" cy="857250"/>
          </a:xfrm>
        </p:spPr>
        <p:txBody>
          <a:bodyPr/>
          <a:lstStyle/>
          <a:p>
            <a:pPr algn="l" eaLnBrk="1" hangingPunct="1">
              <a:buFont typeface="+mj-lt"/>
              <a:buAutoNum type="arabicPeriod" startAt="4"/>
            </a:pPr>
            <a:r>
              <a:rPr lang="fr-FR" dirty="0" smtClean="0">
                <a:cs typeface="Times New Roman" pitchFamily="18" charset="0"/>
              </a:rPr>
              <a:t>Vrai ou Faux 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?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827088" y="2349500"/>
            <a:ext cx="3384550" cy="40306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200" dirty="0">
                <a:latin typeface="+mj-lt"/>
              </a:rPr>
              <a:t>a</a:t>
            </a:r>
            <a:r>
              <a:rPr lang="fr-FR" sz="3200" dirty="0" smtClean="0">
                <a:latin typeface="+mj-lt"/>
              </a:rPr>
              <a:t>. </a:t>
            </a:r>
            <a:r>
              <a:rPr lang="fr-FR" sz="3200" i="1" dirty="0" smtClean="0">
                <a:latin typeface="Times New Roman" pitchFamily="18" charset="0"/>
                <a:cs typeface="Times New Roman" pitchFamily="18" charset="0"/>
              </a:rPr>
              <a:t> f 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(-3) </a:t>
            </a:r>
            <a:r>
              <a:rPr lang="fr-FR" sz="3200" i="1" dirty="0" smtClean="0">
                <a:latin typeface="Times New Roman" pitchFamily="18" charset="0"/>
                <a:cs typeface="Times New Roman" pitchFamily="18" charset="0"/>
              </a:rPr>
              <a:t>&gt; 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0</a:t>
            </a:r>
            <a:r>
              <a:rPr lang="fr-FR" sz="3200" dirty="0" smtClean="0">
                <a:latin typeface="+mj-lt"/>
              </a:rPr>
              <a:t>       </a:t>
            </a:r>
            <a:endParaRPr lang="fr-FR" sz="32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defRPr/>
            </a:pPr>
            <a:r>
              <a:rPr lang="fr-FR" sz="3200" dirty="0">
                <a:latin typeface="+mj-lt"/>
              </a:rPr>
              <a:t>b. </a:t>
            </a:r>
            <a:r>
              <a:rPr lang="fr-FR" sz="3200" i="1" dirty="0" smtClean="0">
                <a:latin typeface="Times New Roman" pitchFamily="18" charset="0"/>
                <a:cs typeface="Times New Roman" pitchFamily="18" charset="0"/>
              </a:rPr>
              <a:t>f ’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(-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3) 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&gt; 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0</a:t>
            </a:r>
            <a:r>
              <a:rPr lang="fr-FR" sz="3200" dirty="0"/>
              <a:t> </a:t>
            </a:r>
            <a:endParaRPr lang="fr-FR" sz="32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defRPr/>
            </a:pPr>
            <a:r>
              <a:rPr lang="fr-FR" sz="3200" dirty="0">
                <a:latin typeface="+mj-lt"/>
              </a:rPr>
              <a:t>c. 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f </a:t>
            </a:r>
            <a:r>
              <a:rPr lang="fr-FR" sz="3200" i="1" dirty="0" smtClean="0">
                <a:latin typeface="Times New Roman" pitchFamily="18" charset="0"/>
                <a:cs typeface="Times New Roman" pitchFamily="18" charset="0"/>
              </a:rPr>
              <a:t>’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(-1) </a:t>
            </a:r>
            <a:r>
              <a:rPr lang="fr-FR" sz="3200" i="1" dirty="0" smtClean="0">
                <a:latin typeface="Times New Roman" pitchFamily="18" charset="0"/>
                <a:cs typeface="Times New Roman" pitchFamily="18" charset="0"/>
              </a:rPr>
              <a:t>&lt; 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0</a:t>
            </a:r>
            <a:r>
              <a:rPr lang="fr-FR" sz="3200" dirty="0"/>
              <a:t> </a:t>
            </a:r>
            <a:endParaRPr lang="fr-FR" sz="32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defRPr/>
            </a:pPr>
            <a:r>
              <a:rPr lang="fr-FR" sz="3200" dirty="0">
                <a:latin typeface="+mj-lt"/>
              </a:rPr>
              <a:t>d. 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f </a:t>
            </a:r>
            <a:r>
              <a:rPr lang="fr-FR" sz="3200" i="1" dirty="0" smtClean="0">
                <a:latin typeface="Times New Roman" pitchFamily="18" charset="0"/>
                <a:cs typeface="Times New Roman" pitchFamily="18" charset="0"/>
              </a:rPr>
              <a:t>’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(1) 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&gt; 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0</a:t>
            </a:r>
            <a:r>
              <a:rPr lang="fr-FR" sz="3200" dirty="0"/>
              <a:t> </a:t>
            </a:r>
            <a:endParaRPr lang="fr-FR" sz="32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</p:txBody>
      </p:sp>
      <p:pic>
        <p:nvPicPr>
          <p:cNvPr id="542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86314" y="1736481"/>
            <a:ext cx="4143404" cy="51215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re 5"/>
          <p:cNvSpPr>
            <a:spLocks noGrp="1"/>
          </p:cNvSpPr>
          <p:nvPr>
            <p:ph type="title" idx="4294967295"/>
          </p:nvPr>
        </p:nvSpPr>
        <p:spPr>
          <a:xfrm>
            <a:off x="468313" y="1000125"/>
            <a:ext cx="8675687" cy="1133475"/>
          </a:xfrm>
        </p:spPr>
        <p:txBody>
          <a:bodyPr/>
          <a:lstStyle/>
          <a:p>
            <a:pPr marL="838200" indent="-838200" algn="l" eaLnBrk="1" hangingPunct="1">
              <a:buClr>
                <a:srgbClr val="00B050"/>
              </a:buClr>
              <a:buFont typeface="+mj-lt"/>
              <a:buAutoNum type="arabicPeriod" startAt="5"/>
            </a:pPr>
            <a:r>
              <a:rPr lang="fr-FR" dirty="0" smtClean="0">
                <a:ea typeface="Cambria Math" pitchFamily="18" charset="0"/>
                <a:cs typeface="Times New Roman" pitchFamily="18" charset="0"/>
              </a:rPr>
              <a:t>Qui est qui ?</a:t>
            </a:r>
            <a:endParaRPr lang="fr-FR" dirty="0" smtClean="0">
              <a:ea typeface="Cambria Math" pitchFamily="18" charset="0"/>
              <a:cs typeface="Times New Roman" pitchFamily="18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214282" y="2000240"/>
            <a:ext cx="874309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dirty="0" smtClean="0"/>
              <a:t>Ces courbes représentent une fonction et sa dérivée </a:t>
            </a:r>
            <a:endParaRPr lang="fr-FR" sz="2800" dirty="0"/>
          </a:p>
        </p:txBody>
      </p:sp>
      <p:pic>
        <p:nvPicPr>
          <p:cNvPr id="6154" name="Picture 1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2976" y="2857496"/>
            <a:ext cx="6887958" cy="36861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Titre 5"/>
          <p:cNvSpPr>
            <a:spLocks/>
          </p:cNvSpPr>
          <p:nvPr/>
        </p:nvSpPr>
        <p:spPr bwMode="auto">
          <a:xfrm>
            <a:off x="457200" y="1000125"/>
            <a:ext cx="8686800" cy="106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838200" indent="-838200">
              <a:buClr>
                <a:srgbClr val="00B050"/>
              </a:buClr>
              <a:buFont typeface="+mj-lt"/>
              <a:buAutoNum type="arabicPeriod" startAt="6"/>
            </a:pPr>
            <a:r>
              <a:rPr lang="fr-FR" sz="4000" dirty="0" smtClean="0">
                <a:ea typeface="Cambria Math" pitchFamily="18" charset="0"/>
                <a:cs typeface="Times New Roman" pitchFamily="18" charset="0"/>
              </a:rPr>
              <a:t>Qui est qui ?</a:t>
            </a:r>
            <a:endParaRPr lang="fr-FR" sz="4000" i="1" dirty="0">
              <a:latin typeface="Times" pitchFamily="18" charset="0"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214282" y="1928802"/>
            <a:ext cx="864371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dirty="0" smtClean="0"/>
              <a:t>Ces courbes représentent une fonction et sa dérivée </a:t>
            </a:r>
            <a:endParaRPr lang="fr-FR" sz="2800" dirty="0"/>
          </a:p>
        </p:txBody>
      </p:sp>
      <p:pic>
        <p:nvPicPr>
          <p:cNvPr id="7177" name="Picture 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5984" y="2657475"/>
            <a:ext cx="4400550" cy="4200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re 5"/>
          <p:cNvSpPr>
            <a:spLocks/>
          </p:cNvSpPr>
          <p:nvPr/>
        </p:nvSpPr>
        <p:spPr bwMode="auto">
          <a:xfrm>
            <a:off x="457200" y="1000125"/>
            <a:ext cx="8686800" cy="106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838200" indent="-838200">
              <a:buClr>
                <a:srgbClr val="00B050"/>
              </a:buClr>
              <a:buFont typeface="+mj-lt"/>
              <a:buAutoNum type="arabicPeriod" startAt="7"/>
            </a:pPr>
            <a:r>
              <a:rPr lang="fr-FR" sz="4000" dirty="0" smtClean="0">
                <a:ea typeface="Cambria Math" pitchFamily="18" charset="0"/>
                <a:cs typeface="Times New Roman" pitchFamily="18" charset="0"/>
              </a:rPr>
              <a:t>Donner les variations de </a:t>
            </a:r>
            <a:r>
              <a:rPr lang="fr-FR" sz="4000" i="1" dirty="0" smtClean="0">
                <a:latin typeface="Times New Roman" pitchFamily="18" charset="0"/>
                <a:ea typeface="Cambria Math" pitchFamily="18" charset="0"/>
                <a:cs typeface="Times New Roman" pitchFamily="18" charset="0"/>
              </a:rPr>
              <a:t>f  </a:t>
            </a:r>
            <a:r>
              <a:rPr lang="fr-FR" sz="4000" dirty="0" smtClean="0">
                <a:ea typeface="Cambria Math" pitchFamily="18" charset="0"/>
                <a:cs typeface="Times New Roman" pitchFamily="18" charset="0"/>
              </a:rPr>
              <a:t>sur R  </a:t>
            </a:r>
          </a:p>
        </p:txBody>
      </p:sp>
      <p:sp>
        <p:nvSpPr>
          <p:cNvPr id="10" name="ZoneTexte 9"/>
          <p:cNvSpPr txBox="1"/>
          <p:nvPr/>
        </p:nvSpPr>
        <p:spPr>
          <a:xfrm>
            <a:off x="785786" y="1928802"/>
            <a:ext cx="809798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dirty="0" smtClean="0"/>
              <a:t>connaissant la courbe représentant sa dérivée </a:t>
            </a:r>
            <a:r>
              <a:rPr lang="fr-FR" sz="2800" i="1" dirty="0" smtClean="0">
                <a:latin typeface="Times New Roman" pitchFamily="18" charset="0"/>
                <a:cs typeface="Times New Roman" pitchFamily="18" charset="0"/>
              </a:rPr>
              <a:t>f’</a:t>
            </a:r>
            <a:r>
              <a:rPr lang="fr-FR" sz="2800" dirty="0" smtClean="0"/>
              <a:t> </a:t>
            </a:r>
            <a:endParaRPr lang="fr-FR" sz="2800" dirty="0"/>
          </a:p>
        </p:txBody>
      </p:sp>
      <p:pic>
        <p:nvPicPr>
          <p:cNvPr id="8202" name="Picture 1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57356" y="2928934"/>
            <a:ext cx="5357850" cy="36704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re 5"/>
          <p:cNvSpPr>
            <a:spLocks/>
          </p:cNvSpPr>
          <p:nvPr/>
        </p:nvSpPr>
        <p:spPr bwMode="auto">
          <a:xfrm>
            <a:off x="457200" y="1000125"/>
            <a:ext cx="8686800" cy="106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838200" indent="-838200">
              <a:buClr>
                <a:srgbClr val="00B050"/>
              </a:buClr>
              <a:buFont typeface="+mj-lt"/>
              <a:buAutoNum type="arabicPeriod" startAt="8"/>
            </a:pPr>
            <a:r>
              <a:rPr lang="fr-FR" sz="4000" dirty="0" smtClean="0">
                <a:ea typeface="Cambria Math" pitchFamily="18" charset="0"/>
                <a:cs typeface="Times New Roman" pitchFamily="18" charset="0"/>
              </a:rPr>
              <a:t>Donner les variations de </a:t>
            </a:r>
            <a:r>
              <a:rPr lang="fr-FR" sz="4000" i="1" dirty="0" smtClean="0">
                <a:latin typeface="Times New Roman" pitchFamily="18" charset="0"/>
                <a:ea typeface="Cambria Math" pitchFamily="18" charset="0"/>
                <a:cs typeface="Times New Roman" pitchFamily="18" charset="0"/>
              </a:rPr>
              <a:t>f  </a:t>
            </a:r>
            <a:r>
              <a:rPr lang="fr-FR" sz="4000" dirty="0" smtClean="0">
                <a:ea typeface="Cambria Math" pitchFamily="18" charset="0"/>
                <a:cs typeface="Times New Roman" pitchFamily="18" charset="0"/>
              </a:rPr>
              <a:t>sur R  </a:t>
            </a:r>
          </a:p>
        </p:txBody>
      </p:sp>
      <p:sp>
        <p:nvSpPr>
          <p:cNvPr id="10" name="ZoneTexte 9"/>
          <p:cNvSpPr txBox="1"/>
          <p:nvPr/>
        </p:nvSpPr>
        <p:spPr>
          <a:xfrm>
            <a:off x="785786" y="1928802"/>
            <a:ext cx="809798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dirty="0" smtClean="0"/>
              <a:t>connaissant la courbe représentant sa dérivée </a:t>
            </a:r>
            <a:r>
              <a:rPr lang="fr-FR" sz="2800" i="1" dirty="0" smtClean="0">
                <a:latin typeface="Times New Roman" pitchFamily="18" charset="0"/>
                <a:cs typeface="Times New Roman" pitchFamily="18" charset="0"/>
              </a:rPr>
              <a:t>f’</a:t>
            </a:r>
            <a:r>
              <a:rPr lang="fr-FR" sz="2800" dirty="0" smtClean="0"/>
              <a:t> </a:t>
            </a:r>
            <a:endParaRPr lang="fr-FR" sz="2800" dirty="0"/>
          </a:p>
        </p:txBody>
      </p:sp>
      <p:pic>
        <p:nvPicPr>
          <p:cNvPr id="6656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85852" y="2933139"/>
            <a:ext cx="6929486" cy="39248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Espace réservé du contenu 2"/>
          <p:cNvSpPr>
            <a:spLocks noGrp="1"/>
          </p:cNvSpPr>
          <p:nvPr>
            <p:ph idx="1"/>
          </p:nvPr>
        </p:nvSpPr>
        <p:spPr>
          <a:xfrm>
            <a:off x="428625" y="928688"/>
            <a:ext cx="8229600" cy="4643437"/>
          </a:xfrm>
        </p:spPr>
        <p:txBody>
          <a:bodyPr/>
          <a:lstStyle/>
          <a:p>
            <a:pPr eaLnBrk="1" hangingPunct="1">
              <a:buFont typeface="Arial" charset="0"/>
              <a:buNone/>
            </a:pPr>
            <a:endParaRPr lang="fr-FR" smtClean="0">
              <a:cs typeface="Cambria Math" pitchFamily="18" charset="0"/>
            </a:endParaRPr>
          </a:p>
          <a:p>
            <a:pPr eaLnBrk="1" hangingPunct="1">
              <a:buFont typeface="Arial" charset="0"/>
              <a:buNone/>
            </a:pPr>
            <a:endParaRPr lang="fr-FR" smtClean="0">
              <a:cs typeface="Cambria Math" pitchFamily="18" charset="0"/>
            </a:endParaRPr>
          </a:p>
          <a:p>
            <a:pPr eaLnBrk="1" hangingPunct="1">
              <a:buFont typeface="Arial" charset="0"/>
              <a:buNone/>
            </a:pPr>
            <a:endParaRPr lang="fr-FR" smtClean="0">
              <a:cs typeface="Cambria Math" pitchFamily="18" charset="0"/>
            </a:endParaRPr>
          </a:p>
          <a:p>
            <a:pPr algn="ctr" eaLnBrk="1" hangingPunct="1">
              <a:buFont typeface="Arial" charset="0"/>
              <a:buNone/>
            </a:pPr>
            <a:r>
              <a:rPr lang="fr-FR" sz="6000" smtClean="0">
                <a:cs typeface="Cambria Math" pitchFamily="18" charset="0"/>
              </a:rPr>
              <a:t>Solutions</a:t>
            </a:r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re 5"/>
          <p:cNvSpPr>
            <a:spLocks noGrp="1"/>
          </p:cNvSpPr>
          <p:nvPr>
            <p:ph type="title"/>
          </p:nvPr>
        </p:nvSpPr>
        <p:spPr>
          <a:xfrm>
            <a:off x="457200" y="1000125"/>
            <a:ext cx="8229600" cy="857250"/>
          </a:xfrm>
        </p:spPr>
        <p:txBody>
          <a:bodyPr/>
          <a:lstStyle/>
          <a:p>
            <a:pPr algn="l" eaLnBrk="1" hangingPunct="1"/>
            <a:r>
              <a:rPr lang="fr-FR" dirty="0" smtClean="0">
                <a:cs typeface="Times New Roman" pitchFamily="18" charset="0"/>
              </a:rPr>
              <a:t>Lire graphiquement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500034" y="2349500"/>
            <a:ext cx="3711604" cy="4030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fr-FR" sz="3200" dirty="0">
                <a:latin typeface="+mj-lt"/>
              </a:rPr>
              <a:t>a</a:t>
            </a:r>
            <a:r>
              <a:rPr lang="fr-FR" sz="3200" dirty="0" smtClean="0">
                <a:latin typeface="+mj-lt"/>
              </a:rPr>
              <a:t>. </a:t>
            </a:r>
            <a:r>
              <a:rPr lang="fr-FR" sz="3200" i="1" dirty="0" smtClean="0">
                <a:latin typeface="Times New Roman" pitchFamily="18" charset="0"/>
                <a:cs typeface="Times New Roman" pitchFamily="18" charset="0"/>
              </a:rPr>
              <a:t>f 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(-3)</a:t>
            </a:r>
            <a:r>
              <a:rPr lang="fr-FR" sz="3200" dirty="0" smtClean="0">
                <a:latin typeface="+mj-lt"/>
              </a:rPr>
              <a:t>       </a:t>
            </a:r>
            <a:endParaRPr lang="fr-FR" sz="32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defRPr/>
            </a:pPr>
            <a:r>
              <a:rPr lang="fr-FR" sz="3200" dirty="0">
                <a:latin typeface="+mj-lt"/>
              </a:rPr>
              <a:t>b. 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f 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(4)</a:t>
            </a:r>
            <a:r>
              <a:rPr lang="fr-FR" sz="3200" dirty="0" smtClean="0"/>
              <a:t> </a:t>
            </a:r>
            <a:endParaRPr lang="fr-FR" sz="32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defRPr/>
            </a:pPr>
            <a:r>
              <a:rPr lang="fr-FR" sz="3200" dirty="0">
                <a:latin typeface="+mj-lt"/>
              </a:rPr>
              <a:t>c. 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f 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(-1)</a:t>
            </a:r>
            <a:r>
              <a:rPr lang="fr-FR" sz="3200" dirty="0" smtClean="0"/>
              <a:t> </a:t>
            </a:r>
            <a:endParaRPr lang="fr-FR" sz="32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defRPr/>
            </a:pPr>
            <a:r>
              <a:rPr lang="fr-FR" sz="3200" dirty="0">
                <a:latin typeface="+mj-lt"/>
              </a:rPr>
              <a:t>d. 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f 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(1)</a:t>
            </a:r>
            <a:r>
              <a:rPr lang="fr-FR" sz="3200" dirty="0" smtClean="0"/>
              <a:t> </a:t>
            </a:r>
            <a:endParaRPr lang="fr-FR" sz="32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</p:txBody>
      </p:sp>
      <p:pic>
        <p:nvPicPr>
          <p:cNvPr id="5129" name="Picture 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357686" y="1928801"/>
            <a:ext cx="4462464" cy="48626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ZoneTexte 4"/>
          <p:cNvSpPr txBox="1"/>
          <p:nvPr/>
        </p:nvSpPr>
        <p:spPr>
          <a:xfrm>
            <a:off x="2000232" y="2357430"/>
            <a:ext cx="17145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dirty="0" smtClean="0">
                <a:solidFill>
                  <a:srgbClr val="FF0000"/>
                </a:solidFill>
                <a:latin typeface="+mn-lt"/>
                <a:cs typeface="Times New Roman" pitchFamily="18" charset="0"/>
              </a:rPr>
              <a:t>=</a:t>
            </a:r>
            <a:r>
              <a:rPr lang="fr-FR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-2</a:t>
            </a:r>
            <a:endParaRPr lang="fr-FR" sz="36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2000232" y="3286124"/>
            <a:ext cx="17145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dirty="0" smtClean="0">
                <a:solidFill>
                  <a:srgbClr val="FF0000"/>
                </a:solidFill>
                <a:latin typeface="+mn-lt"/>
                <a:cs typeface="Times New Roman" pitchFamily="18" charset="0"/>
              </a:rPr>
              <a:t>=</a:t>
            </a:r>
            <a:r>
              <a:rPr lang="fr-FR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-5</a:t>
            </a:r>
            <a:endParaRPr lang="fr-FR" sz="36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2000232" y="4282867"/>
            <a:ext cx="17145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dirty="0" smtClean="0">
                <a:solidFill>
                  <a:srgbClr val="FF0000"/>
                </a:solidFill>
                <a:latin typeface="+mn-lt"/>
                <a:cs typeface="Times New Roman" pitchFamily="18" charset="0"/>
              </a:rPr>
              <a:t>=</a:t>
            </a:r>
            <a:r>
              <a:rPr lang="fr-FR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2</a:t>
            </a:r>
            <a:endParaRPr lang="fr-FR" sz="36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2000232" y="5214950"/>
            <a:ext cx="17145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dirty="0" smtClean="0">
                <a:solidFill>
                  <a:srgbClr val="FF0000"/>
                </a:solidFill>
                <a:latin typeface="+mn-lt"/>
                <a:cs typeface="Times New Roman" pitchFamily="18" charset="0"/>
              </a:rPr>
              <a:t>=</a:t>
            </a:r>
            <a:r>
              <a:rPr lang="fr-FR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-2</a:t>
            </a:r>
            <a:endParaRPr lang="fr-FR" sz="36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  <p:bldP spid="5" grpId="0"/>
      <p:bldP spid="7" grpId="0"/>
      <p:bldP spid="8" grpId="0"/>
      <p:bldP spid="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re 5"/>
          <p:cNvSpPr>
            <a:spLocks noGrp="1"/>
          </p:cNvSpPr>
          <p:nvPr>
            <p:ph type="title"/>
          </p:nvPr>
        </p:nvSpPr>
        <p:spPr>
          <a:xfrm>
            <a:off x="500034" y="1000125"/>
            <a:ext cx="8643966" cy="857250"/>
          </a:xfrm>
        </p:spPr>
        <p:txBody>
          <a:bodyPr/>
          <a:lstStyle/>
          <a:p>
            <a:pPr marL="838200" indent="-838200" algn="l" eaLnBrk="1" hangingPunct="1">
              <a:buFont typeface="+mj-lt"/>
              <a:buAutoNum type="arabicPeriod" startAt="2"/>
              <a:defRPr/>
            </a:pPr>
            <a:r>
              <a:rPr lang="fr-FR" sz="4000" dirty="0" smtClean="0"/>
              <a:t>Lire graphiquement</a:t>
            </a:r>
            <a:endParaRPr lang="fr-FR" sz="4000" dirty="0" smtClean="0">
              <a:latin typeface="Arial" charset="0"/>
              <a:ea typeface="+mn-ea"/>
              <a:cs typeface="+mn-cs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571472" y="2357430"/>
            <a:ext cx="3384550" cy="40306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200" dirty="0">
                <a:latin typeface="+mj-lt"/>
              </a:rPr>
              <a:t>a</a:t>
            </a:r>
            <a:r>
              <a:rPr lang="fr-FR" sz="3200" dirty="0" smtClean="0">
                <a:latin typeface="+mj-lt"/>
              </a:rPr>
              <a:t>.  </a:t>
            </a:r>
            <a:r>
              <a:rPr lang="fr-FR" sz="3200" i="1" dirty="0" smtClean="0">
                <a:latin typeface="Times New Roman" pitchFamily="18" charset="0"/>
                <a:cs typeface="Times New Roman" pitchFamily="18" charset="0"/>
              </a:rPr>
              <a:t>f’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(-3)</a:t>
            </a:r>
            <a:r>
              <a:rPr lang="fr-FR" sz="3200" dirty="0" smtClean="0">
                <a:latin typeface="+mj-lt"/>
              </a:rPr>
              <a:t>       </a:t>
            </a:r>
            <a:endParaRPr lang="fr-FR" sz="32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defRPr/>
            </a:pPr>
            <a:r>
              <a:rPr lang="fr-FR" sz="3200" dirty="0">
                <a:latin typeface="+mj-lt"/>
              </a:rPr>
              <a:t>b. 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fr-FR" sz="3200" i="1" dirty="0" smtClean="0">
                <a:latin typeface="Times New Roman" pitchFamily="18" charset="0"/>
                <a:cs typeface="Times New Roman" pitchFamily="18" charset="0"/>
              </a:rPr>
              <a:t>’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(4)</a:t>
            </a:r>
            <a:r>
              <a:rPr lang="fr-FR" sz="3200" dirty="0" smtClean="0"/>
              <a:t> </a:t>
            </a:r>
            <a:endParaRPr lang="fr-FR" sz="32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defRPr/>
            </a:pPr>
            <a:r>
              <a:rPr lang="fr-FR" sz="3200" dirty="0">
                <a:latin typeface="+mj-lt"/>
              </a:rPr>
              <a:t>c. 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fr-FR" sz="3200" i="1" dirty="0" smtClean="0">
                <a:latin typeface="Times New Roman" pitchFamily="18" charset="0"/>
                <a:cs typeface="Times New Roman" pitchFamily="18" charset="0"/>
              </a:rPr>
              <a:t>’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(1)</a:t>
            </a:r>
            <a:r>
              <a:rPr lang="fr-FR" sz="3200" dirty="0" smtClean="0"/>
              <a:t> </a:t>
            </a:r>
            <a:endParaRPr lang="fr-FR" sz="32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defRPr/>
            </a:pPr>
            <a:r>
              <a:rPr lang="fr-FR" sz="3200" dirty="0">
                <a:latin typeface="+mj-lt"/>
              </a:rPr>
              <a:t>d. 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fr-FR" sz="3200" i="1" dirty="0" smtClean="0">
                <a:latin typeface="Times New Roman" pitchFamily="18" charset="0"/>
                <a:cs typeface="Times New Roman" pitchFamily="18" charset="0"/>
              </a:rPr>
              <a:t>’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(-1)</a:t>
            </a:r>
            <a:r>
              <a:rPr lang="fr-FR" sz="3200" dirty="0" smtClean="0"/>
              <a:t> </a:t>
            </a:r>
            <a:endParaRPr lang="fr-FR" sz="32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</p:txBody>
      </p:sp>
      <p:pic>
        <p:nvPicPr>
          <p:cNvPr id="4104" name="Picture 8"/>
          <p:cNvPicPr>
            <a:picLocks noChangeAspect="1" noChangeArrowheads="1"/>
          </p:cNvPicPr>
          <p:nvPr/>
        </p:nvPicPr>
        <p:blipFill>
          <a:blip r:embed="rId2"/>
          <a:srcRect t="2332"/>
          <a:stretch>
            <a:fillRect/>
          </a:stretch>
        </p:blipFill>
        <p:spPr bwMode="auto">
          <a:xfrm>
            <a:off x="3714744" y="1785926"/>
            <a:ext cx="5214974" cy="50720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ZoneTexte 4"/>
          <p:cNvSpPr txBox="1"/>
          <p:nvPr/>
        </p:nvSpPr>
        <p:spPr>
          <a:xfrm>
            <a:off x="2143108" y="2357430"/>
            <a:ext cx="17145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dirty="0" smtClean="0">
                <a:solidFill>
                  <a:srgbClr val="FF0000"/>
                </a:solidFill>
                <a:latin typeface="+mn-lt"/>
                <a:cs typeface="Times New Roman" pitchFamily="18" charset="0"/>
              </a:rPr>
              <a:t>=</a:t>
            </a:r>
            <a:r>
              <a:rPr lang="fr-FR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4</a:t>
            </a:r>
            <a:endParaRPr lang="fr-FR" sz="36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2143108" y="3357562"/>
            <a:ext cx="17145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dirty="0" smtClean="0">
                <a:solidFill>
                  <a:srgbClr val="FF0000"/>
                </a:solidFill>
                <a:latin typeface="+mn-lt"/>
                <a:cs typeface="Times New Roman" pitchFamily="18" charset="0"/>
              </a:rPr>
              <a:t>=</a:t>
            </a:r>
            <a:r>
              <a:rPr lang="fr-FR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2</a:t>
            </a:r>
            <a:endParaRPr lang="fr-FR" sz="36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2143108" y="4286256"/>
            <a:ext cx="17145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dirty="0" smtClean="0">
                <a:solidFill>
                  <a:srgbClr val="FF0000"/>
                </a:solidFill>
                <a:latin typeface="+mn-lt"/>
                <a:cs typeface="Times New Roman" pitchFamily="18" charset="0"/>
              </a:rPr>
              <a:t>=</a:t>
            </a:r>
            <a:r>
              <a:rPr lang="fr-FR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- 4</a:t>
            </a:r>
            <a:endParaRPr lang="fr-FR" sz="36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2143108" y="5214950"/>
            <a:ext cx="17145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dirty="0" smtClean="0">
                <a:solidFill>
                  <a:srgbClr val="FF0000"/>
                </a:solidFill>
                <a:latin typeface="+mn-lt"/>
                <a:cs typeface="Times New Roman" pitchFamily="18" charset="0"/>
              </a:rPr>
              <a:t>=</a:t>
            </a:r>
            <a:r>
              <a:rPr lang="fr-FR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0</a:t>
            </a:r>
            <a:endParaRPr lang="fr-FR" sz="36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  <p:bldP spid="5" grpId="0"/>
      <p:bldP spid="6" grpId="0"/>
      <p:bldP spid="7" grpId="0"/>
      <p:bldP spid="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re 5"/>
          <p:cNvSpPr>
            <a:spLocks noGrp="1"/>
          </p:cNvSpPr>
          <p:nvPr>
            <p:ph type="title"/>
          </p:nvPr>
        </p:nvSpPr>
        <p:spPr>
          <a:xfrm>
            <a:off x="500034" y="1000125"/>
            <a:ext cx="8643966" cy="857250"/>
          </a:xfrm>
        </p:spPr>
        <p:txBody>
          <a:bodyPr/>
          <a:lstStyle/>
          <a:p>
            <a:pPr marL="838200" indent="-838200" algn="l" eaLnBrk="1" hangingPunct="1">
              <a:buFont typeface="+mj-lt"/>
              <a:buAutoNum type="arabicPeriod" startAt="3"/>
              <a:defRPr/>
            </a:pPr>
            <a:r>
              <a:rPr lang="fr-FR" sz="4000" dirty="0" smtClean="0"/>
              <a:t>Lire graphiquement une équation de la tangente à la courbe  </a:t>
            </a:r>
            <a:r>
              <a:rPr lang="fr-FR" sz="4000" i="1" dirty="0" err="1" smtClean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fr-FR" sz="4000" i="1" baseline="-25000" dirty="0" err="1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fr-FR" sz="4000" baseline="-25000" dirty="0" smtClean="0"/>
              <a:t>   </a:t>
            </a:r>
            <a:r>
              <a:rPr lang="fr-FR" sz="4000" dirty="0" smtClean="0"/>
              <a:t>en A </a:t>
            </a:r>
            <a:endParaRPr lang="fr-FR" sz="4000" dirty="0" smtClean="0">
              <a:latin typeface="Arial" charset="0"/>
              <a:ea typeface="+mn-ea"/>
              <a:cs typeface="+mn-cs"/>
            </a:endParaRPr>
          </a:p>
        </p:txBody>
      </p:sp>
      <p:pic>
        <p:nvPicPr>
          <p:cNvPr id="55299" name="Picture 3"/>
          <p:cNvPicPr>
            <a:picLocks noChangeAspect="1" noChangeArrowheads="1"/>
          </p:cNvPicPr>
          <p:nvPr/>
        </p:nvPicPr>
        <p:blipFill>
          <a:blip r:embed="rId2"/>
          <a:srcRect t="13115"/>
          <a:stretch>
            <a:fillRect/>
          </a:stretch>
        </p:blipFill>
        <p:spPr bwMode="auto">
          <a:xfrm>
            <a:off x="2071670" y="2225940"/>
            <a:ext cx="5429288" cy="4632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ZoneTexte 3"/>
          <p:cNvSpPr txBox="1"/>
          <p:nvPr/>
        </p:nvSpPr>
        <p:spPr>
          <a:xfrm>
            <a:off x="5929322" y="4643446"/>
            <a:ext cx="2571768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FR" sz="3600" b="1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y = </a:t>
            </a:r>
            <a:r>
              <a:rPr lang="fr-FR" sz="36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fr-FR" sz="3600" b="1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x </a:t>
            </a:r>
            <a:r>
              <a:rPr lang="fr-FR" sz="36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- 3</a:t>
            </a:r>
            <a:endParaRPr lang="fr-FR" sz="3600" b="1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re 5"/>
          <p:cNvSpPr>
            <a:spLocks noGrp="1"/>
          </p:cNvSpPr>
          <p:nvPr>
            <p:ph type="title"/>
          </p:nvPr>
        </p:nvSpPr>
        <p:spPr>
          <a:xfrm>
            <a:off x="457200" y="1000125"/>
            <a:ext cx="8229600" cy="857250"/>
          </a:xfrm>
        </p:spPr>
        <p:txBody>
          <a:bodyPr/>
          <a:lstStyle/>
          <a:p>
            <a:pPr algn="l" eaLnBrk="1" hangingPunct="1">
              <a:buFont typeface="+mj-lt"/>
              <a:buAutoNum type="arabicPeriod" startAt="4"/>
            </a:pPr>
            <a:r>
              <a:rPr lang="fr-FR" dirty="0" smtClean="0">
                <a:cs typeface="Times New Roman" pitchFamily="18" charset="0"/>
              </a:rPr>
              <a:t>Vrai ou Faux 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?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827088" y="2349500"/>
            <a:ext cx="3384550" cy="40306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3200" dirty="0">
                <a:latin typeface="+mj-lt"/>
              </a:rPr>
              <a:t>a</a:t>
            </a:r>
            <a:r>
              <a:rPr lang="fr-FR" sz="3200" dirty="0" smtClean="0">
                <a:latin typeface="+mj-lt"/>
              </a:rPr>
              <a:t>. </a:t>
            </a:r>
            <a:r>
              <a:rPr lang="fr-FR" sz="3200" i="1" dirty="0" smtClean="0">
                <a:latin typeface="Times New Roman" pitchFamily="18" charset="0"/>
                <a:cs typeface="Times New Roman" pitchFamily="18" charset="0"/>
              </a:rPr>
              <a:t> f 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(-3) </a:t>
            </a:r>
            <a:r>
              <a:rPr lang="fr-FR" sz="3200" i="1" dirty="0" smtClean="0">
                <a:latin typeface="Times New Roman" pitchFamily="18" charset="0"/>
                <a:cs typeface="Times New Roman" pitchFamily="18" charset="0"/>
              </a:rPr>
              <a:t>&gt; 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0</a:t>
            </a:r>
            <a:r>
              <a:rPr lang="fr-FR" sz="3200" dirty="0" smtClean="0">
                <a:latin typeface="+mj-lt"/>
              </a:rPr>
              <a:t>       </a:t>
            </a:r>
            <a:endParaRPr lang="fr-FR" sz="32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defRPr/>
            </a:pPr>
            <a:r>
              <a:rPr lang="fr-FR" sz="3200" dirty="0">
                <a:latin typeface="+mj-lt"/>
              </a:rPr>
              <a:t>b. </a:t>
            </a:r>
            <a:r>
              <a:rPr lang="fr-FR" sz="3200" i="1" dirty="0" smtClean="0">
                <a:latin typeface="Times New Roman" pitchFamily="18" charset="0"/>
                <a:cs typeface="Times New Roman" pitchFamily="18" charset="0"/>
              </a:rPr>
              <a:t>f ’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(-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3) 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&gt; 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0</a:t>
            </a:r>
            <a:r>
              <a:rPr lang="fr-FR" sz="3200" dirty="0"/>
              <a:t> </a:t>
            </a:r>
            <a:endParaRPr lang="fr-FR" sz="32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defRPr/>
            </a:pPr>
            <a:r>
              <a:rPr lang="fr-FR" sz="3200" dirty="0">
                <a:latin typeface="+mj-lt"/>
              </a:rPr>
              <a:t>c. 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f </a:t>
            </a:r>
            <a:r>
              <a:rPr lang="fr-FR" sz="3200" i="1" dirty="0" smtClean="0">
                <a:latin typeface="Times New Roman" pitchFamily="18" charset="0"/>
                <a:cs typeface="Times New Roman" pitchFamily="18" charset="0"/>
              </a:rPr>
              <a:t>’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(-1) </a:t>
            </a:r>
            <a:r>
              <a:rPr lang="fr-FR" sz="3200" i="1" dirty="0" smtClean="0">
                <a:latin typeface="Times New Roman" pitchFamily="18" charset="0"/>
                <a:cs typeface="Times New Roman" pitchFamily="18" charset="0"/>
              </a:rPr>
              <a:t>&lt; 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0</a:t>
            </a:r>
            <a:r>
              <a:rPr lang="fr-FR" sz="3200" dirty="0"/>
              <a:t> </a:t>
            </a:r>
            <a:endParaRPr lang="fr-FR" sz="32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  <a:p>
            <a:pPr>
              <a:defRPr/>
            </a:pPr>
            <a:r>
              <a:rPr lang="fr-FR" sz="3200" dirty="0">
                <a:latin typeface="+mj-lt"/>
              </a:rPr>
              <a:t>d. 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f </a:t>
            </a:r>
            <a:r>
              <a:rPr lang="fr-FR" sz="3200" i="1" dirty="0" smtClean="0">
                <a:latin typeface="Times New Roman" pitchFamily="18" charset="0"/>
                <a:cs typeface="Times New Roman" pitchFamily="18" charset="0"/>
              </a:rPr>
              <a:t>’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(1) </a:t>
            </a:r>
            <a:r>
              <a:rPr lang="fr-FR" sz="3200" i="1" dirty="0">
                <a:latin typeface="Times New Roman" pitchFamily="18" charset="0"/>
                <a:cs typeface="Times New Roman" pitchFamily="18" charset="0"/>
              </a:rPr>
              <a:t>&gt; 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0</a:t>
            </a:r>
            <a:r>
              <a:rPr lang="fr-FR" sz="3200" dirty="0"/>
              <a:t> </a:t>
            </a:r>
            <a:endParaRPr lang="fr-FR" sz="3200" dirty="0">
              <a:latin typeface="+mj-lt"/>
            </a:endParaRPr>
          </a:p>
          <a:p>
            <a:pPr>
              <a:defRPr/>
            </a:pPr>
            <a:endParaRPr lang="fr-FR" sz="3200" dirty="0">
              <a:latin typeface="+mj-lt"/>
            </a:endParaRPr>
          </a:p>
        </p:txBody>
      </p:sp>
      <p:pic>
        <p:nvPicPr>
          <p:cNvPr id="542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86314" y="1736481"/>
            <a:ext cx="4143404" cy="51215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ZoneTexte 4"/>
          <p:cNvSpPr txBox="1"/>
          <p:nvPr/>
        </p:nvSpPr>
        <p:spPr>
          <a:xfrm>
            <a:off x="3286116" y="2285992"/>
            <a:ext cx="12858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dirty="0" smtClean="0">
                <a:solidFill>
                  <a:srgbClr val="FF0000"/>
                </a:solidFill>
                <a:latin typeface="+mn-lt"/>
                <a:cs typeface="Times New Roman" pitchFamily="18" charset="0"/>
              </a:rPr>
              <a:t>Vrai</a:t>
            </a:r>
            <a:endParaRPr lang="fr-FR" sz="3600" dirty="0">
              <a:solidFill>
                <a:srgbClr val="FF0000"/>
              </a:solidFill>
              <a:latin typeface="+mn-lt"/>
              <a:cs typeface="Times New Roman" pitchFamily="18" charset="0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3286116" y="3282735"/>
            <a:ext cx="12858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dirty="0" smtClean="0">
                <a:solidFill>
                  <a:srgbClr val="FF0000"/>
                </a:solidFill>
                <a:latin typeface="+mn-lt"/>
                <a:cs typeface="Times New Roman" pitchFamily="18" charset="0"/>
              </a:rPr>
              <a:t>Faux</a:t>
            </a:r>
            <a:endParaRPr lang="fr-FR" sz="3600" dirty="0">
              <a:solidFill>
                <a:srgbClr val="FF0000"/>
              </a:solidFill>
              <a:latin typeface="+mn-lt"/>
              <a:cs typeface="Times New Roman" pitchFamily="18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3286116" y="4214818"/>
            <a:ext cx="12858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dirty="0" smtClean="0">
                <a:solidFill>
                  <a:srgbClr val="FF0000"/>
                </a:solidFill>
                <a:latin typeface="+mn-lt"/>
                <a:cs typeface="Times New Roman" pitchFamily="18" charset="0"/>
              </a:rPr>
              <a:t>Faux</a:t>
            </a:r>
            <a:endParaRPr lang="fr-FR" sz="3600" dirty="0">
              <a:solidFill>
                <a:srgbClr val="FF0000"/>
              </a:solidFill>
              <a:latin typeface="+mn-lt"/>
              <a:cs typeface="Times New Roman" pitchFamily="18" charset="0"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3286116" y="5214950"/>
            <a:ext cx="12858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dirty="0" smtClean="0">
                <a:solidFill>
                  <a:srgbClr val="FF0000"/>
                </a:solidFill>
                <a:latin typeface="+mn-lt"/>
                <a:cs typeface="Times New Roman" pitchFamily="18" charset="0"/>
              </a:rPr>
              <a:t>Vrai</a:t>
            </a:r>
            <a:endParaRPr lang="fr-FR" sz="3600" dirty="0">
              <a:solidFill>
                <a:srgbClr val="FF0000"/>
              </a:solidFill>
              <a:latin typeface="+mn-lt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  <p:bldP spid="5" grpId="0"/>
      <p:bldP spid="7" grpId="0"/>
      <p:bldP spid="8" grpId="0"/>
      <p:bldP spid="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re 5"/>
          <p:cNvSpPr>
            <a:spLocks noGrp="1"/>
          </p:cNvSpPr>
          <p:nvPr>
            <p:ph type="title" idx="4294967295"/>
          </p:nvPr>
        </p:nvSpPr>
        <p:spPr>
          <a:xfrm>
            <a:off x="468313" y="1000125"/>
            <a:ext cx="8675687" cy="1133475"/>
          </a:xfrm>
        </p:spPr>
        <p:txBody>
          <a:bodyPr/>
          <a:lstStyle/>
          <a:p>
            <a:pPr marL="838200" indent="-838200" algn="l" eaLnBrk="1" hangingPunct="1">
              <a:buClr>
                <a:srgbClr val="00B050"/>
              </a:buClr>
              <a:buFont typeface="+mj-lt"/>
              <a:buAutoNum type="arabicPeriod" startAt="5"/>
            </a:pPr>
            <a:r>
              <a:rPr lang="fr-FR" dirty="0" smtClean="0">
                <a:ea typeface="Cambria Math" pitchFamily="18" charset="0"/>
                <a:cs typeface="Times New Roman" pitchFamily="18" charset="0"/>
              </a:rPr>
              <a:t>Qui est qui ?</a:t>
            </a:r>
            <a:endParaRPr lang="fr-FR" dirty="0" smtClean="0">
              <a:ea typeface="Cambria Math" pitchFamily="18" charset="0"/>
              <a:cs typeface="Times New Roman" pitchFamily="18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214282" y="2000240"/>
            <a:ext cx="874309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dirty="0" smtClean="0"/>
              <a:t>Ces courbes représentent une fonction et sa dérivée </a:t>
            </a:r>
            <a:endParaRPr lang="fr-FR" sz="2800" dirty="0"/>
          </a:p>
        </p:txBody>
      </p:sp>
      <p:pic>
        <p:nvPicPr>
          <p:cNvPr id="6154" name="Picture 1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2976" y="3171820"/>
            <a:ext cx="6887958" cy="36861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ZoneTexte 4"/>
          <p:cNvSpPr txBox="1"/>
          <p:nvPr/>
        </p:nvSpPr>
        <p:spPr>
          <a:xfrm>
            <a:off x="1428728" y="2500306"/>
            <a:ext cx="60007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 smtClean="0"/>
              <a:t>   </a:t>
            </a:r>
            <a:r>
              <a:rPr lang="fr-FR" sz="2400" dirty="0" smtClean="0">
                <a:solidFill>
                  <a:srgbClr val="FF0000"/>
                </a:solidFill>
              </a:rPr>
              <a:t>Fonction en rouge   </a:t>
            </a:r>
            <a:r>
              <a:rPr lang="fr-FR" sz="2400" dirty="0" smtClean="0"/>
              <a:t>     </a:t>
            </a:r>
            <a:r>
              <a:rPr lang="fr-FR" sz="2400" dirty="0" smtClean="0">
                <a:solidFill>
                  <a:srgbClr val="0070C0"/>
                </a:solidFill>
              </a:rPr>
              <a:t>Dérivée en bleu </a:t>
            </a:r>
            <a:endParaRPr lang="fr-FR" sz="2400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Titre 5"/>
          <p:cNvSpPr>
            <a:spLocks/>
          </p:cNvSpPr>
          <p:nvPr/>
        </p:nvSpPr>
        <p:spPr bwMode="auto">
          <a:xfrm>
            <a:off x="457200" y="1000125"/>
            <a:ext cx="8686800" cy="106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838200" indent="-838200">
              <a:buClr>
                <a:srgbClr val="00B050"/>
              </a:buClr>
              <a:buFont typeface="+mj-lt"/>
              <a:buAutoNum type="arabicPeriod" startAt="6"/>
            </a:pPr>
            <a:r>
              <a:rPr lang="fr-FR" sz="4000" dirty="0" smtClean="0">
                <a:ea typeface="Cambria Math" pitchFamily="18" charset="0"/>
                <a:cs typeface="Times New Roman" pitchFamily="18" charset="0"/>
              </a:rPr>
              <a:t>Qui est qui ?</a:t>
            </a:r>
            <a:endParaRPr lang="fr-FR" sz="4000" i="1" dirty="0">
              <a:latin typeface="Times" pitchFamily="18" charset="0"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214282" y="1928802"/>
            <a:ext cx="864371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dirty="0" smtClean="0"/>
              <a:t>Ces courbes représentent une fonction et sa dérivée </a:t>
            </a:r>
            <a:endParaRPr lang="fr-FR" sz="2800" dirty="0"/>
          </a:p>
        </p:txBody>
      </p:sp>
      <p:pic>
        <p:nvPicPr>
          <p:cNvPr id="7177" name="Picture 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5984" y="2657475"/>
            <a:ext cx="4400550" cy="4200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ZoneTexte 4"/>
          <p:cNvSpPr txBox="1"/>
          <p:nvPr/>
        </p:nvSpPr>
        <p:spPr>
          <a:xfrm>
            <a:off x="1357290" y="2357430"/>
            <a:ext cx="60007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 smtClean="0"/>
              <a:t>   </a:t>
            </a:r>
            <a:r>
              <a:rPr lang="fr-FR" sz="2400" dirty="0" smtClean="0">
                <a:solidFill>
                  <a:srgbClr val="00B050"/>
                </a:solidFill>
              </a:rPr>
              <a:t>Fonction en vert       </a:t>
            </a:r>
            <a:r>
              <a:rPr lang="fr-FR" sz="2400" dirty="0" smtClean="0">
                <a:solidFill>
                  <a:srgbClr val="E773CE"/>
                </a:solidFill>
              </a:rPr>
              <a:t>Dérivée en rose </a:t>
            </a:r>
            <a:endParaRPr lang="fr-FR" sz="2400" dirty="0">
              <a:solidFill>
                <a:srgbClr val="E773CE"/>
              </a:solidFill>
            </a:endParaRPr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allAtOnce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re 5"/>
          <p:cNvSpPr>
            <a:spLocks/>
          </p:cNvSpPr>
          <p:nvPr/>
        </p:nvSpPr>
        <p:spPr bwMode="auto">
          <a:xfrm>
            <a:off x="457200" y="1000125"/>
            <a:ext cx="8686800" cy="106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838200" indent="-838200">
              <a:buClr>
                <a:srgbClr val="00B050"/>
              </a:buClr>
              <a:buFont typeface="+mj-lt"/>
              <a:buAutoNum type="arabicPeriod" startAt="7"/>
            </a:pPr>
            <a:r>
              <a:rPr lang="fr-FR" sz="4000" dirty="0" smtClean="0">
                <a:ea typeface="Cambria Math" pitchFamily="18" charset="0"/>
                <a:cs typeface="Times New Roman" pitchFamily="18" charset="0"/>
              </a:rPr>
              <a:t>Donner les variations de </a:t>
            </a:r>
            <a:r>
              <a:rPr lang="fr-FR" sz="4000" i="1" dirty="0" smtClean="0">
                <a:latin typeface="Times New Roman" pitchFamily="18" charset="0"/>
                <a:ea typeface="Cambria Math" pitchFamily="18" charset="0"/>
                <a:cs typeface="Times New Roman" pitchFamily="18" charset="0"/>
              </a:rPr>
              <a:t>f  </a:t>
            </a:r>
            <a:r>
              <a:rPr lang="fr-FR" sz="4000" dirty="0" smtClean="0">
                <a:ea typeface="Cambria Math" pitchFamily="18" charset="0"/>
                <a:cs typeface="Times New Roman" pitchFamily="18" charset="0"/>
              </a:rPr>
              <a:t>sur R  </a:t>
            </a:r>
          </a:p>
        </p:txBody>
      </p:sp>
      <p:sp>
        <p:nvSpPr>
          <p:cNvPr id="10" name="ZoneTexte 9"/>
          <p:cNvSpPr txBox="1"/>
          <p:nvPr/>
        </p:nvSpPr>
        <p:spPr>
          <a:xfrm>
            <a:off x="785786" y="1928802"/>
            <a:ext cx="809798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dirty="0" smtClean="0"/>
              <a:t>connaissant la courbe représentant sa dérivée </a:t>
            </a:r>
            <a:r>
              <a:rPr lang="fr-FR" sz="2800" i="1" dirty="0" smtClean="0">
                <a:latin typeface="Times New Roman" pitchFamily="18" charset="0"/>
                <a:cs typeface="Times New Roman" pitchFamily="18" charset="0"/>
              </a:rPr>
              <a:t>f’</a:t>
            </a:r>
            <a:r>
              <a:rPr lang="fr-FR" sz="2800" dirty="0" smtClean="0"/>
              <a:t> </a:t>
            </a:r>
            <a:endParaRPr lang="fr-FR" sz="2800" dirty="0"/>
          </a:p>
        </p:txBody>
      </p:sp>
      <p:pic>
        <p:nvPicPr>
          <p:cNvPr id="8202" name="Picture 1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3214686"/>
            <a:ext cx="4000496" cy="27405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ZoneTexte 4"/>
          <p:cNvSpPr txBox="1"/>
          <p:nvPr/>
        </p:nvSpPr>
        <p:spPr>
          <a:xfrm>
            <a:off x="4214810" y="3429000"/>
            <a:ext cx="4929190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 smtClean="0">
                <a:solidFill>
                  <a:srgbClr val="FF0000"/>
                </a:solidFill>
              </a:rPr>
              <a:t>La fonction </a:t>
            </a:r>
            <a:r>
              <a:rPr lang="fr-FR" sz="28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f</a:t>
            </a:r>
            <a:r>
              <a:rPr lang="fr-FR" sz="2800" dirty="0" smtClean="0">
                <a:solidFill>
                  <a:srgbClr val="FF0000"/>
                </a:solidFill>
              </a:rPr>
              <a:t> est :</a:t>
            </a:r>
          </a:p>
          <a:p>
            <a:r>
              <a:rPr lang="fr-FR" sz="2800" dirty="0" smtClean="0">
                <a:solidFill>
                  <a:srgbClr val="FF0000"/>
                </a:solidFill>
              </a:rPr>
              <a:t>▪ décroissante sur ] – </a:t>
            </a:r>
            <a:r>
              <a:rPr lang="fr-FR" sz="2800" dirty="0" smtClean="0">
                <a:solidFill>
                  <a:srgbClr val="FF0000"/>
                </a:solidFill>
                <a:sym typeface="Symbol"/>
              </a:rPr>
              <a:t></a:t>
            </a:r>
            <a:r>
              <a:rPr lang="fr-FR" sz="2800" dirty="0" smtClean="0">
                <a:solidFill>
                  <a:srgbClr val="FF0000"/>
                </a:solidFill>
              </a:rPr>
              <a:t> ; -1]</a:t>
            </a:r>
          </a:p>
          <a:p>
            <a:r>
              <a:rPr lang="fr-FR" sz="2800" dirty="0" smtClean="0">
                <a:solidFill>
                  <a:srgbClr val="FF0000"/>
                </a:solidFill>
              </a:rPr>
              <a:t>▪ croissante sur [-1 ; 2]</a:t>
            </a:r>
          </a:p>
          <a:p>
            <a:r>
              <a:rPr lang="fr-FR" sz="2800" dirty="0" smtClean="0">
                <a:solidFill>
                  <a:srgbClr val="FF0000"/>
                </a:solidFill>
              </a:rPr>
              <a:t>▪ décroissante sur [2 ; + </a:t>
            </a:r>
            <a:r>
              <a:rPr lang="fr-FR" sz="2800" dirty="0" smtClean="0">
                <a:solidFill>
                  <a:srgbClr val="FF0000"/>
                </a:solidFill>
                <a:sym typeface="Symbol"/>
              </a:rPr>
              <a:t> </a:t>
            </a:r>
            <a:r>
              <a:rPr lang="fr-FR" sz="2800" dirty="0" smtClean="0">
                <a:solidFill>
                  <a:srgbClr val="FF0000"/>
                </a:solidFill>
              </a:rPr>
              <a:t>[ </a:t>
            </a:r>
          </a:p>
          <a:p>
            <a:r>
              <a:rPr lang="fr-FR" dirty="0" smtClean="0"/>
              <a:t> </a:t>
            </a:r>
            <a:endParaRPr lang="fr-FR" dirty="0"/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re 5"/>
          <p:cNvSpPr>
            <a:spLocks/>
          </p:cNvSpPr>
          <p:nvPr/>
        </p:nvSpPr>
        <p:spPr bwMode="auto">
          <a:xfrm>
            <a:off x="457200" y="1000125"/>
            <a:ext cx="8686800" cy="106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838200" indent="-838200">
              <a:buClr>
                <a:srgbClr val="00B050"/>
              </a:buClr>
              <a:buFont typeface="+mj-lt"/>
              <a:buAutoNum type="arabicPeriod" startAt="8"/>
            </a:pPr>
            <a:r>
              <a:rPr lang="fr-FR" sz="4000" dirty="0" smtClean="0">
                <a:ea typeface="Cambria Math" pitchFamily="18" charset="0"/>
                <a:cs typeface="Times New Roman" pitchFamily="18" charset="0"/>
              </a:rPr>
              <a:t>Donner les variations de </a:t>
            </a:r>
            <a:r>
              <a:rPr lang="fr-FR" sz="4000" i="1" dirty="0" smtClean="0">
                <a:latin typeface="Times New Roman" pitchFamily="18" charset="0"/>
                <a:ea typeface="Cambria Math" pitchFamily="18" charset="0"/>
                <a:cs typeface="Times New Roman" pitchFamily="18" charset="0"/>
              </a:rPr>
              <a:t>f  </a:t>
            </a:r>
            <a:r>
              <a:rPr lang="fr-FR" sz="4000" dirty="0" smtClean="0">
                <a:ea typeface="Cambria Math" pitchFamily="18" charset="0"/>
                <a:cs typeface="Times New Roman" pitchFamily="18" charset="0"/>
              </a:rPr>
              <a:t>sur R  </a:t>
            </a:r>
          </a:p>
        </p:txBody>
      </p:sp>
      <p:sp>
        <p:nvSpPr>
          <p:cNvPr id="10" name="ZoneTexte 9"/>
          <p:cNvSpPr txBox="1"/>
          <p:nvPr/>
        </p:nvSpPr>
        <p:spPr>
          <a:xfrm>
            <a:off x="785786" y="1928802"/>
            <a:ext cx="809798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dirty="0" smtClean="0"/>
              <a:t>connaissant la courbe représentant sa dérivée </a:t>
            </a:r>
            <a:r>
              <a:rPr lang="fr-FR" sz="2800" i="1" dirty="0" smtClean="0">
                <a:latin typeface="Times New Roman" pitchFamily="18" charset="0"/>
                <a:cs typeface="Times New Roman" pitchFamily="18" charset="0"/>
              </a:rPr>
              <a:t>f’</a:t>
            </a:r>
            <a:r>
              <a:rPr lang="fr-FR" sz="2800" dirty="0" smtClean="0"/>
              <a:t> </a:t>
            </a:r>
            <a:endParaRPr lang="fr-FR" sz="2800" dirty="0"/>
          </a:p>
        </p:txBody>
      </p:sp>
      <p:pic>
        <p:nvPicPr>
          <p:cNvPr id="6656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3643314"/>
            <a:ext cx="4280874" cy="2424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ZoneTexte 4"/>
          <p:cNvSpPr txBox="1"/>
          <p:nvPr/>
        </p:nvSpPr>
        <p:spPr>
          <a:xfrm>
            <a:off x="4357686" y="3429000"/>
            <a:ext cx="4786314" cy="2523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 smtClean="0">
                <a:solidFill>
                  <a:srgbClr val="FF0000"/>
                </a:solidFill>
              </a:rPr>
              <a:t>La fonction </a:t>
            </a:r>
            <a:r>
              <a:rPr lang="fr-FR" sz="28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f</a:t>
            </a:r>
            <a:r>
              <a:rPr lang="fr-FR" sz="2800" dirty="0" smtClean="0">
                <a:solidFill>
                  <a:srgbClr val="FF0000"/>
                </a:solidFill>
              </a:rPr>
              <a:t> est :</a:t>
            </a:r>
          </a:p>
          <a:p>
            <a:r>
              <a:rPr lang="fr-FR" sz="2800" dirty="0" smtClean="0">
                <a:solidFill>
                  <a:srgbClr val="FF0000"/>
                </a:solidFill>
              </a:rPr>
              <a:t>▪ croissante sur ] – </a:t>
            </a:r>
            <a:r>
              <a:rPr lang="fr-FR" sz="2800" dirty="0" smtClean="0">
                <a:solidFill>
                  <a:srgbClr val="FF0000"/>
                </a:solidFill>
                <a:sym typeface="Symbol"/>
              </a:rPr>
              <a:t></a:t>
            </a:r>
            <a:r>
              <a:rPr lang="fr-FR" sz="2800" dirty="0" smtClean="0">
                <a:solidFill>
                  <a:srgbClr val="FF0000"/>
                </a:solidFill>
              </a:rPr>
              <a:t> ; -3]</a:t>
            </a:r>
          </a:p>
          <a:p>
            <a:r>
              <a:rPr lang="fr-FR" sz="2800" dirty="0" smtClean="0">
                <a:solidFill>
                  <a:srgbClr val="FF0000"/>
                </a:solidFill>
              </a:rPr>
              <a:t>▪ décroissante sur [-3 ; 2]</a:t>
            </a:r>
          </a:p>
          <a:p>
            <a:r>
              <a:rPr lang="fr-FR" sz="2800" dirty="0" smtClean="0">
                <a:solidFill>
                  <a:srgbClr val="FF0000"/>
                </a:solidFill>
              </a:rPr>
              <a:t>▪ croissante sur [2 ; 4]</a:t>
            </a:r>
          </a:p>
          <a:p>
            <a:r>
              <a:rPr lang="fr-FR" sz="2800" dirty="0" smtClean="0">
                <a:solidFill>
                  <a:srgbClr val="FF0000"/>
                </a:solidFill>
              </a:rPr>
              <a:t>▪ décroissante sur [4 ; + </a:t>
            </a:r>
            <a:r>
              <a:rPr lang="fr-FR" sz="2800" dirty="0" smtClean="0">
                <a:solidFill>
                  <a:srgbClr val="FF0000"/>
                </a:solidFill>
                <a:sym typeface="Symbol"/>
              </a:rPr>
              <a:t> </a:t>
            </a:r>
            <a:r>
              <a:rPr lang="fr-FR" sz="2800" dirty="0" smtClean="0">
                <a:solidFill>
                  <a:srgbClr val="FF0000"/>
                </a:solidFill>
              </a:rPr>
              <a:t>[ </a:t>
            </a:r>
          </a:p>
          <a:p>
            <a:r>
              <a:rPr lang="fr-FR" dirty="0" smtClean="0"/>
              <a:t> </a:t>
            </a:r>
            <a:endParaRPr lang="fr-FR" dirty="0"/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itr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diaposcourantes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1269</TotalTime>
  <Words>432</Words>
  <Application>Microsoft Office PowerPoint</Application>
  <PresentationFormat>Affichage à l'écran (4:3)</PresentationFormat>
  <Paragraphs>97</Paragraphs>
  <Slides>18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2</vt:i4>
      </vt:variant>
      <vt:variant>
        <vt:lpstr>Titres des diapositives</vt:lpstr>
      </vt:variant>
      <vt:variant>
        <vt:i4>18</vt:i4>
      </vt:variant>
    </vt:vector>
  </HeadingPairs>
  <TitlesOfParts>
    <vt:vector size="20" baseType="lpstr">
      <vt:lpstr>titre</vt:lpstr>
      <vt:lpstr>diaposcourantes</vt:lpstr>
      <vt:lpstr>Dérivation : lecture graphique  </vt:lpstr>
      <vt:lpstr>Lire graphiquement</vt:lpstr>
      <vt:lpstr>Lire graphiquement</vt:lpstr>
      <vt:lpstr>Lire graphiquement une équation de la tangente à la courbe  Cf   en A </vt:lpstr>
      <vt:lpstr>Vrai ou Faux ?</vt:lpstr>
      <vt:lpstr>Qui est qui ?</vt:lpstr>
      <vt:lpstr>Diapositive 7</vt:lpstr>
      <vt:lpstr>Diapositive 8</vt:lpstr>
      <vt:lpstr>Diapositive 9</vt:lpstr>
      <vt:lpstr>Diapositive 10</vt:lpstr>
      <vt:lpstr>Lire graphiquement</vt:lpstr>
      <vt:lpstr>Lire graphiquement</vt:lpstr>
      <vt:lpstr>Lire graphiquement une équation de la tangente à la courbe  Cf   en A </vt:lpstr>
      <vt:lpstr>Vrai ou Faux ?</vt:lpstr>
      <vt:lpstr>Qui est qui ?</vt:lpstr>
      <vt:lpstr>Diapositive 16</vt:lpstr>
      <vt:lpstr>Diapositive 17</vt:lpstr>
      <vt:lpstr>Diapositive 18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MH</dc:creator>
  <cp:lastModifiedBy>mh</cp:lastModifiedBy>
  <cp:revision>185</cp:revision>
  <dcterms:created xsi:type="dcterms:W3CDTF">2010-05-07T13:51:37Z</dcterms:created>
  <dcterms:modified xsi:type="dcterms:W3CDTF">2012-03-30T14:05:56Z</dcterms:modified>
</cp:coreProperties>
</file>