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  <p:sldMasterId id="2147483695" r:id="rId4"/>
  </p:sldMasterIdLst>
  <p:notesMasterIdLst>
    <p:notesMasterId r:id="rId19"/>
  </p:notesMasterIdLst>
  <p:sldIdLst>
    <p:sldId id="256" r:id="rId5"/>
    <p:sldId id="310" r:id="rId6"/>
    <p:sldId id="311" r:id="rId7"/>
    <p:sldId id="312" r:id="rId8"/>
    <p:sldId id="314" r:id="rId9"/>
    <p:sldId id="321" r:id="rId10"/>
    <p:sldId id="323" r:id="rId11"/>
    <p:sldId id="315" r:id="rId12"/>
    <p:sldId id="316" r:id="rId13"/>
    <p:sldId id="317" r:id="rId14"/>
    <p:sldId id="318" r:id="rId15"/>
    <p:sldId id="320" r:id="rId16"/>
    <p:sldId id="322" r:id="rId17"/>
    <p:sldId id="324" r:id="rId1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3CE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3" autoAdjust="0"/>
    <p:restoredTop sz="94660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0.wmf"/><Relationship Id="rId7" Type="http://schemas.openxmlformats.org/officeDocument/2006/relationships/image" Target="../media/image21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ECFAEB-F86A-4E49-8668-C7B65070E3FC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847D22-3DA7-4AAD-8A60-8CB19B3D7C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36866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9050" y="0"/>
            <a:ext cx="91630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0"/>
            <a:ext cx="91535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36866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9050" y="0"/>
            <a:ext cx="91630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0"/>
            <a:ext cx="91535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571876"/>
            <a:ext cx="7772400" cy="1428760"/>
          </a:xfrm>
        </p:spPr>
        <p:txBody>
          <a:bodyPr/>
          <a:lstStyle/>
          <a:p>
            <a:pPr eaLnBrk="1" hangingPunct="1"/>
            <a:r>
              <a:rPr lang="fr-FR" dirty="0" smtClean="0"/>
              <a:t>Dérivation : calculs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1800" dirty="0" smtClean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/>
            </a:pPr>
            <a:r>
              <a:rPr lang="fr-FR" sz="4000" dirty="0" smtClean="0"/>
              <a:t>Calculer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643183"/>
            <a:ext cx="40306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x²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2173288" y="4500563"/>
          <a:ext cx="736600" cy="982662"/>
        </p:xfrm>
        <a:graphic>
          <a:graphicData uri="http://schemas.openxmlformats.org/presentationml/2006/ole">
            <p:oleObj spid="_x0000_s1026" name="Équation" r:id="rId3" imgW="152280" imgH="393480" progId="Equation.3">
              <p:embed/>
            </p:oleObj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2214546" y="5786454"/>
          <a:ext cx="692154" cy="655725"/>
        </p:xfrm>
        <a:graphic>
          <a:graphicData uri="http://schemas.openxmlformats.org/presentationml/2006/ole">
            <p:oleObj spid="_x0000_s1027" name="Équation" r:id="rId4" imgW="241200" imgH="2286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57224" y="2786058"/>
            <a:ext cx="5143536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- 5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2"/>
            </a:pPr>
            <a:r>
              <a:rPr lang="fr-FR" sz="4000" dirty="0" smtClean="0">
                <a:latin typeface="+mj-lt"/>
              </a:rPr>
              <a:t>Calculer</a:t>
            </a:r>
            <a:r>
              <a:rPr lang="fr-FR" sz="4000" dirty="0" smtClean="0"/>
              <a:t>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2497279" y="5643578"/>
          <a:ext cx="1646093" cy="911230"/>
        </p:xfrm>
        <a:graphic>
          <a:graphicData uri="http://schemas.openxmlformats.org/presentationml/2006/ole">
            <p:oleObj spid="_x0000_s2050" name="Équation" r:id="rId3" imgW="711000" imgH="39348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3"/>
            </a:pPr>
            <a:r>
              <a:rPr lang="fr-FR" sz="4000" dirty="0" smtClean="0">
                <a:latin typeface="+mj-lt"/>
              </a:rPr>
              <a:t>Calculer</a:t>
            </a:r>
            <a:r>
              <a:rPr lang="fr-FR" sz="4000" dirty="0" smtClean="0"/>
              <a:t>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14348" y="2857496"/>
            <a:ext cx="53578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-5)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2285984" y="3786190"/>
          <a:ext cx="785818" cy="661112"/>
        </p:xfrm>
        <a:graphic>
          <a:graphicData uri="http://schemas.openxmlformats.org/presentationml/2006/ole">
            <p:oleObj spid="_x0000_s3074" name="Équation" r:id="rId3" imgW="317160" imgH="228600" progId="Equation.3">
              <p:embed/>
            </p:oleObj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/>
        </p:nvGraphicFramePr>
        <p:xfrm>
          <a:off x="2143108" y="4697507"/>
          <a:ext cx="1214446" cy="1017509"/>
        </p:xfrm>
        <a:graphic>
          <a:graphicData uri="http://schemas.openxmlformats.org/presentationml/2006/ole">
            <p:oleObj spid="_x0000_s3075" name="Équation" r:id="rId4" imgW="469800" imgH="39348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/>
          </p:cNvSpPr>
          <p:nvPr/>
        </p:nvSpPr>
        <p:spPr bwMode="auto">
          <a:xfrm>
            <a:off x="214282" y="1000125"/>
            <a:ext cx="8929718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4"/>
            </a:pPr>
            <a:r>
              <a:rPr lang="fr-FR" sz="4000" dirty="0" smtClean="0">
                <a:latin typeface="+mj-lt"/>
              </a:rPr>
              <a:t>Donner une équation de la tangente</a:t>
            </a:r>
            <a:endParaRPr lang="fr-FR" sz="4800" i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14348" y="2857496"/>
            <a:ext cx="81439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à la courbe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fr-FR" sz="3200" dirty="0" smtClean="0">
                <a:latin typeface="+mj-lt"/>
              </a:rPr>
              <a:t>= 2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+mj-lt"/>
              </a:rPr>
              <a:t>² -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200" dirty="0" smtClean="0">
                <a:latin typeface="+mj-lt"/>
              </a:rPr>
              <a:t>en O (0, </a:t>
            </a:r>
            <a:r>
              <a:rPr lang="fr-FR" sz="3200" dirty="0">
                <a:latin typeface="+mj-lt"/>
              </a:rPr>
              <a:t>0</a:t>
            </a:r>
            <a:r>
              <a:rPr lang="fr-FR" sz="3200" dirty="0" smtClean="0">
                <a:latin typeface="+mj-lt"/>
              </a:rPr>
              <a:t>)</a:t>
            </a:r>
            <a:br>
              <a:rPr lang="fr-FR" sz="3200" dirty="0" smtClean="0">
                <a:latin typeface="+mj-lt"/>
              </a:rPr>
            </a:b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à la courbe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= x</a:t>
            </a:r>
            <a:r>
              <a:rPr lang="fr-FR" sz="3200" dirty="0" smtClean="0"/>
              <a:t>² </a:t>
            </a:r>
            <a:r>
              <a:rPr lang="fr-FR" sz="3200" dirty="0" smtClean="0">
                <a:latin typeface="+mj-lt"/>
              </a:rPr>
              <a:t>en </a:t>
            </a:r>
            <a:r>
              <a:rPr lang="fr-FR" sz="3200" dirty="0">
                <a:latin typeface="+mj-lt"/>
              </a:rPr>
              <a:t>A (-1, 1)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5"/>
          <p:cNvSpPr>
            <a:spLocks/>
          </p:cNvSpPr>
          <p:nvPr/>
        </p:nvSpPr>
        <p:spPr bwMode="auto">
          <a:xfrm>
            <a:off x="214282" y="1000125"/>
            <a:ext cx="8929718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5"/>
            </a:pPr>
            <a:r>
              <a:rPr lang="fr-FR" sz="4000" dirty="0" smtClean="0"/>
              <a:t>Calculer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r>
              <a:rPr lang="fr-FR" sz="4000" dirty="0" smtClean="0">
                <a:latin typeface="+mj-lt"/>
              </a:rPr>
              <a:t> </a:t>
            </a:r>
            <a:endParaRPr lang="fr-FR" sz="4800" i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755650" y="2643183"/>
            <a:ext cx="47450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(3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4)²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(-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+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3200" i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- 3)</a:t>
            </a:r>
            <a:r>
              <a:rPr lang="fr-FR" sz="3200" baseline="30000" dirty="0" smtClean="0">
                <a:latin typeface="Times New Roman" pitchFamily="18" charset="0"/>
                <a:cs typeface="Times New Roman" pitchFamily="18" charset="0"/>
              </a:rPr>
              <a:t> -5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(2 –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baseline="30000" dirty="0" smtClean="0">
                <a:latin typeface="Times New Roman" pitchFamily="18" charset="0"/>
                <a:cs typeface="Times New Roman" pitchFamily="18" charset="0"/>
              </a:rPr>
              <a:t>-3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5"/>
          <p:cNvSpPr>
            <a:spLocks/>
          </p:cNvSpPr>
          <p:nvPr/>
        </p:nvSpPr>
        <p:spPr bwMode="auto">
          <a:xfrm>
            <a:off x="214282" y="1000125"/>
            <a:ext cx="8929718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6"/>
            </a:pPr>
            <a:r>
              <a:rPr lang="fr-FR" sz="4000" dirty="0" smtClean="0"/>
              <a:t>Calculer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r>
              <a:rPr lang="fr-FR" sz="4000" dirty="0" smtClean="0">
                <a:latin typeface="+mj-lt"/>
              </a:rPr>
              <a:t> </a:t>
            </a:r>
            <a:endParaRPr lang="fr-FR" sz="4800" i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755650" y="2643183"/>
            <a:ext cx="47450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2357422" y="2643182"/>
          <a:ext cx="1214446" cy="520477"/>
        </p:xfrm>
        <a:graphic>
          <a:graphicData uri="http://schemas.openxmlformats.org/presentationml/2006/ole">
            <p:oleObj spid="_x0000_s7171" name="Equation" r:id="rId3" imgW="533160" imgH="228600" progId="">
              <p:embed/>
            </p:oleObj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2428860" y="3643314"/>
          <a:ext cx="1012825" cy="520700"/>
        </p:xfrm>
        <a:graphic>
          <a:graphicData uri="http://schemas.openxmlformats.org/presentationml/2006/ole">
            <p:oleObj spid="_x0000_s7172" name="Equation" r:id="rId4" imgW="444240" imgH="228600" progId="">
              <p:embed/>
            </p:oleObj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2386013" y="4643446"/>
          <a:ext cx="1157287" cy="520700"/>
        </p:xfrm>
        <a:graphic>
          <a:graphicData uri="http://schemas.openxmlformats.org/presentationml/2006/ole">
            <p:oleObj spid="_x0000_s7173" name="Equation" r:id="rId5" imgW="507960" imgH="228600" progId="">
              <p:embed/>
            </p:oleObj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2457450" y="5857875"/>
          <a:ext cx="1157288" cy="520700"/>
        </p:xfrm>
        <a:graphic>
          <a:graphicData uri="http://schemas.openxmlformats.org/presentationml/2006/ole">
            <p:oleObj spid="_x0000_s7174" name="Equation" r:id="rId6" imgW="507960" imgH="228600" progId="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/>
            </a:pPr>
            <a:r>
              <a:rPr lang="fr-FR" sz="4000" dirty="0" smtClean="0"/>
              <a:t>Calculer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643183"/>
            <a:ext cx="40306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x²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2173288" y="4500563"/>
          <a:ext cx="736600" cy="982662"/>
        </p:xfrm>
        <a:graphic>
          <a:graphicData uri="http://schemas.openxmlformats.org/presentationml/2006/ole">
            <p:oleObj spid="_x0000_s4098" name="Équation" r:id="rId3" imgW="152280" imgH="393480" progId="Equation.3">
              <p:embed/>
            </p:oleObj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2214546" y="5786454"/>
          <a:ext cx="692154" cy="655725"/>
        </p:xfrm>
        <a:graphic>
          <a:graphicData uri="http://schemas.openxmlformats.org/presentationml/2006/ole">
            <p:oleObj spid="_x0000_s4099" name="Équation" r:id="rId4" imgW="241200" imgH="22860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357686" y="2571744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357686" y="3571876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286248" y="4643446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       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graphicFrame>
        <p:nvGraphicFramePr>
          <p:cNvPr id="13" name="Objet 1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100" name="Équation" r:id="rId5" imgW="114120" imgH="215640" progId="Equation.3">
              <p:embed/>
            </p:oleObj>
          </a:graphicData>
        </a:graphic>
      </p:graphicFrame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4500570"/>
            <a:ext cx="800100" cy="990600"/>
          </a:xfrm>
          <a:prstGeom prst="rect">
            <a:avLst/>
          </a:prstGeom>
          <a:noFill/>
        </p:spPr>
      </p:pic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214810" y="5786454"/>
            <a:ext cx="442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        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6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6328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5638823"/>
            <a:ext cx="723900" cy="1076325"/>
          </a:xfrm>
          <a:prstGeom prst="rect">
            <a:avLst/>
          </a:prstGeom>
          <a:noFill/>
        </p:spPr>
      </p:pic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1533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  <p:bldP spid="11" grpId="0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57224" y="2786058"/>
            <a:ext cx="5143536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- 5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2"/>
            </a:pPr>
            <a:r>
              <a:rPr lang="fr-FR" sz="4000" dirty="0" smtClean="0">
                <a:latin typeface="+mj-lt"/>
              </a:rPr>
              <a:t>Calculer</a:t>
            </a:r>
            <a:r>
              <a:rPr lang="fr-FR" sz="4000" dirty="0" smtClean="0"/>
              <a:t>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2497279" y="5643578"/>
          <a:ext cx="1646093" cy="911230"/>
        </p:xfrm>
        <a:graphic>
          <a:graphicData uri="http://schemas.openxmlformats.org/presentationml/2006/ole">
            <p:oleObj spid="_x0000_s5122" name="Équation" r:id="rId3" imgW="711000" imgH="393480" progId="Equation.3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857752" y="2714620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 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786314" y="3711363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929322" y="4572008"/>
            <a:ext cx="371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-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+5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500694" y="5783065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x –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6" grpId="0"/>
      <p:bldP spid="7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3"/>
            </a:pPr>
            <a:r>
              <a:rPr lang="fr-FR" sz="4000" dirty="0" smtClean="0">
                <a:latin typeface="+mj-lt"/>
              </a:rPr>
              <a:t>Calculer</a:t>
            </a:r>
            <a:r>
              <a:rPr lang="fr-FR" sz="4000" dirty="0" smtClean="0"/>
              <a:t>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58" y="2857496"/>
            <a:ext cx="5715040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-5)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spcBef>
                <a:spcPts val="3600"/>
              </a:spcBef>
              <a:defRPr/>
            </a:pPr>
            <a:r>
              <a:rPr lang="fr-FR" sz="3200" dirty="0" smtClean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2000232" y="3786190"/>
          <a:ext cx="785818" cy="661112"/>
        </p:xfrm>
        <a:graphic>
          <a:graphicData uri="http://schemas.openxmlformats.org/presentationml/2006/ole">
            <p:oleObj spid="_x0000_s6146" name="Équation" r:id="rId3" imgW="317160" imgH="228600" progId="Equation.3">
              <p:embed/>
            </p:oleObj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/>
        </p:nvGraphicFramePr>
        <p:xfrm>
          <a:off x="1928794" y="5143512"/>
          <a:ext cx="1214446" cy="1017509"/>
        </p:xfrm>
        <a:graphic>
          <a:graphicData uri="http://schemas.openxmlformats.org/presentationml/2006/ole">
            <p:oleObj spid="_x0000_s6147" name="Équation" r:id="rId4" imgW="469800" imgH="39348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429124" y="2786058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- 5  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357686" y="3857628"/>
            <a:ext cx="392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        </a:t>
            </a:r>
            <a:b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6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3709997"/>
            <a:ext cx="3105150" cy="1076325"/>
          </a:xfrm>
          <a:prstGeom prst="rect">
            <a:avLst/>
          </a:prstGeom>
          <a:noFill/>
        </p:spPr>
      </p:pic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0" y="1533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429124" y="5354437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      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5214950"/>
            <a:ext cx="428625" cy="990600"/>
          </a:xfrm>
          <a:prstGeom prst="rect">
            <a:avLst/>
          </a:prstGeom>
          <a:noFill/>
        </p:spPr>
      </p:pic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7" grpId="0"/>
      <p:bldP spid="9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/>
          </p:cNvSpPr>
          <p:nvPr/>
        </p:nvSpPr>
        <p:spPr bwMode="auto">
          <a:xfrm>
            <a:off x="214282" y="1000125"/>
            <a:ext cx="8929718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4"/>
            </a:pPr>
            <a:r>
              <a:rPr lang="fr-FR" sz="4000" dirty="0" smtClean="0">
                <a:latin typeface="+mj-lt"/>
              </a:rPr>
              <a:t>Donner une équation de la tangente</a:t>
            </a:r>
            <a:endParaRPr lang="fr-FR" sz="4800" i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14348" y="2857496"/>
            <a:ext cx="821537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lphaLcPeriod"/>
              <a:defRPr/>
            </a:pPr>
            <a:r>
              <a:rPr lang="fr-FR" sz="3200" dirty="0" smtClean="0">
                <a:latin typeface="+mj-lt"/>
              </a:rPr>
              <a:t>à la courbe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fr-FR" sz="3200" dirty="0" smtClean="0">
                <a:latin typeface="+mj-lt"/>
              </a:rPr>
              <a:t>= 2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+mj-lt"/>
              </a:rPr>
              <a:t>² -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200" dirty="0" smtClean="0">
                <a:latin typeface="+mj-lt"/>
              </a:rPr>
              <a:t>en O (</a:t>
            </a:r>
            <a:r>
              <a:rPr lang="fr-FR" sz="3200" dirty="0" smtClean="0">
                <a:latin typeface="+mj-lt"/>
              </a:rPr>
              <a:t>0; </a:t>
            </a:r>
            <a:r>
              <a:rPr lang="fr-FR" sz="3200" dirty="0">
                <a:latin typeface="+mj-lt"/>
              </a:rPr>
              <a:t>0</a:t>
            </a:r>
            <a:r>
              <a:rPr lang="fr-FR" sz="3200" dirty="0" smtClean="0">
                <a:latin typeface="+mj-lt"/>
              </a:rPr>
              <a:t>)</a:t>
            </a:r>
          </a:p>
          <a:p>
            <a:pPr marL="514350" indent="-514350">
              <a:spcBef>
                <a:spcPts val="1200"/>
              </a:spcBef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            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=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-3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+mj-lt"/>
              </a:rPr>
              <a:t>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 smtClean="0">
                <a:latin typeface="+mj-lt"/>
              </a:rPr>
              <a:t>b. à la courbe d’équation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y = x</a:t>
            </a:r>
            <a:r>
              <a:rPr lang="fr-FR" sz="3200" dirty="0" smtClean="0"/>
              <a:t>² </a:t>
            </a:r>
            <a:r>
              <a:rPr lang="fr-FR" sz="3200" dirty="0" smtClean="0">
                <a:latin typeface="+mj-lt"/>
              </a:rPr>
              <a:t>en A </a:t>
            </a:r>
            <a:r>
              <a:rPr lang="fr-FR" sz="3200" smtClean="0">
                <a:latin typeface="+mj-lt"/>
              </a:rPr>
              <a:t>(-</a:t>
            </a:r>
            <a:r>
              <a:rPr lang="fr-FR" sz="3200" smtClean="0">
                <a:latin typeface="+mj-lt"/>
              </a:rPr>
              <a:t>1; </a:t>
            </a:r>
            <a:r>
              <a:rPr lang="fr-FR" sz="3200" dirty="0" smtClean="0">
                <a:latin typeface="+mj-lt"/>
              </a:rPr>
              <a:t>1) </a:t>
            </a: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          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- 2(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+ 1) + 1   ou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- 2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- 1</a:t>
            </a:r>
            <a:endParaRPr lang="fr-FR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5"/>
          <p:cNvSpPr>
            <a:spLocks/>
          </p:cNvSpPr>
          <p:nvPr/>
        </p:nvSpPr>
        <p:spPr bwMode="auto">
          <a:xfrm>
            <a:off x="214282" y="1000125"/>
            <a:ext cx="8929718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5"/>
            </a:pPr>
            <a:r>
              <a:rPr lang="fr-FR" sz="4000" dirty="0" smtClean="0"/>
              <a:t>Calculer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r>
              <a:rPr lang="fr-FR" sz="4000" dirty="0" smtClean="0">
                <a:latin typeface="+mj-lt"/>
              </a:rPr>
              <a:t> </a:t>
            </a:r>
            <a:endParaRPr lang="fr-FR" sz="4800" i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755650" y="2643183"/>
            <a:ext cx="47450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(3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4)²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(-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3200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(3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- 3)</a:t>
            </a:r>
            <a:r>
              <a:rPr lang="fr-FR" sz="3200" baseline="30000" dirty="0" smtClean="0">
                <a:latin typeface="Times New Roman" pitchFamily="18" charset="0"/>
                <a:cs typeface="Times New Roman" pitchFamily="18" charset="0"/>
              </a:rPr>
              <a:t> -5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(2 –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baseline="30000" dirty="0" smtClean="0">
                <a:latin typeface="Times New Roman" pitchFamily="18" charset="0"/>
                <a:cs typeface="Times New Roman" pitchFamily="18" charset="0"/>
              </a:rPr>
              <a:t>-3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214810" y="2643182"/>
            <a:ext cx="4745044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= 6(3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4)  sur R</a:t>
            </a:r>
            <a:endParaRPr lang="fr-FR" sz="32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endParaRPr lang="fr-FR" sz="3200" i="1" dirty="0" smtClean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-5 (-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32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R</a:t>
            </a:r>
            <a:endParaRPr lang="fr-FR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spcBef>
                <a:spcPts val="1800"/>
              </a:spcBef>
              <a:defRPr/>
            </a:pP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= -15(3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- 3)</a:t>
            </a:r>
            <a:r>
              <a:rPr lang="fr-FR" sz="32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-6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≠ 1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= 3(2 –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-4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≠ 2</a:t>
            </a:r>
            <a:r>
              <a:rPr lang="fr-FR" sz="32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5"/>
          <p:cNvSpPr>
            <a:spLocks/>
          </p:cNvSpPr>
          <p:nvPr/>
        </p:nvSpPr>
        <p:spPr bwMode="auto">
          <a:xfrm>
            <a:off x="214282" y="1000125"/>
            <a:ext cx="8929718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6"/>
            </a:pPr>
            <a:r>
              <a:rPr lang="fr-FR" sz="4000" dirty="0" smtClean="0"/>
              <a:t>Calculer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r>
              <a:rPr lang="fr-FR" sz="4000" dirty="0" smtClean="0">
                <a:latin typeface="+mj-lt"/>
              </a:rPr>
              <a:t> </a:t>
            </a:r>
            <a:endParaRPr lang="fr-FR" sz="4800" i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755650" y="2643183"/>
            <a:ext cx="47450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2285984" y="2643188"/>
          <a:ext cx="1011237" cy="520700"/>
        </p:xfrm>
        <a:graphic>
          <a:graphicData uri="http://schemas.openxmlformats.org/presentationml/2006/ole">
            <p:oleObj spid="_x0000_s9218" name="Equation" r:id="rId3" imgW="444240" imgH="228600" progId="">
              <p:embed/>
            </p:oleObj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2327275" y="3643313"/>
          <a:ext cx="1216025" cy="520700"/>
        </p:xfrm>
        <a:graphic>
          <a:graphicData uri="http://schemas.openxmlformats.org/presentationml/2006/ole">
            <p:oleObj spid="_x0000_s9219" name="Equation" r:id="rId4" imgW="533160" imgH="228600" progId="">
              <p:embed/>
            </p:oleObj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2386013" y="4714884"/>
          <a:ext cx="1157287" cy="520700"/>
        </p:xfrm>
        <a:graphic>
          <a:graphicData uri="http://schemas.openxmlformats.org/presentationml/2006/ole">
            <p:oleObj spid="_x0000_s9220" name="Equation" r:id="rId5" imgW="507960" imgH="228600" progId="">
              <p:embed/>
            </p:oleObj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2357422" y="5857875"/>
          <a:ext cx="1157288" cy="520700"/>
        </p:xfrm>
        <a:graphic>
          <a:graphicData uri="http://schemas.openxmlformats.org/presentationml/2006/ole">
            <p:oleObj spid="_x0000_s9221" name="Equation" r:id="rId6" imgW="507960" imgH="228600" progId="">
              <p:embed/>
            </p:oleObj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4000496" y="2643182"/>
            <a:ext cx="492919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=              pour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&gt; 1           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             pour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&lt; 2  </a:t>
            </a:r>
            <a:endParaRPr lang="fr-FR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=              sur R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=             pour -2 &lt;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&lt;2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5286380" y="2464586"/>
          <a:ext cx="1285884" cy="964414"/>
        </p:xfrm>
        <a:graphic>
          <a:graphicData uri="http://schemas.openxmlformats.org/presentationml/2006/ole">
            <p:oleObj spid="_x0000_s9222" name="Equation" r:id="rId7" imgW="558720" imgH="419040" progId="">
              <p:embed/>
            </p:oleObj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5256213" y="3500438"/>
          <a:ext cx="1284287" cy="965200"/>
        </p:xfrm>
        <a:graphic>
          <a:graphicData uri="http://schemas.openxmlformats.org/presentationml/2006/ole">
            <p:oleObj spid="_x0000_s9223" name="Equation" r:id="rId8" imgW="558720" imgH="419040" progId="">
              <p:embed/>
            </p:oleObj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5214942" y="4572000"/>
          <a:ext cx="1227137" cy="965200"/>
        </p:xfrm>
        <a:graphic>
          <a:graphicData uri="http://schemas.openxmlformats.org/presentationml/2006/ole">
            <p:oleObj spid="_x0000_s9224" name="Equation" r:id="rId9" imgW="533160" imgH="419040" progId="">
              <p:embed/>
            </p:oleObj>
          </a:graphicData>
        </a:graphic>
      </p:graphicFrame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5214942" y="5678510"/>
          <a:ext cx="1198563" cy="965200"/>
        </p:xfrm>
        <a:graphic>
          <a:graphicData uri="http://schemas.openxmlformats.org/presentationml/2006/ole">
            <p:oleObj spid="_x0000_s9225" name="Equation" r:id="rId10" imgW="520560" imgH="419040" progId="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uiExpand="1" build="p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1316</TotalTime>
  <Words>799</Words>
  <Application>Microsoft Office PowerPoint</Application>
  <PresentationFormat>Affichage à l'écran (4:3)</PresentationFormat>
  <Paragraphs>91</Paragraphs>
  <Slides>14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4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titre</vt:lpstr>
      <vt:lpstr>diaposcourantes</vt:lpstr>
      <vt:lpstr>1_titre</vt:lpstr>
      <vt:lpstr>1_diaposcourantes</vt:lpstr>
      <vt:lpstr>Équation</vt:lpstr>
      <vt:lpstr>Equation</vt:lpstr>
      <vt:lpstr>Dérivation : calculs  </vt:lpstr>
      <vt:lpstr>Calculer f ’(x)</vt:lpstr>
      <vt:lpstr>Diapositive 3</vt:lpstr>
      <vt:lpstr>Diapositive 4</vt:lpstr>
      <vt:lpstr>Diapositive 5</vt:lpstr>
      <vt:lpstr>Diapositive 6</vt:lpstr>
      <vt:lpstr>Diapositive 7</vt:lpstr>
      <vt:lpstr>Diapositive 8</vt:lpstr>
      <vt:lpstr>Calculer f ’(x)</vt:lpstr>
      <vt:lpstr>Diapositive 10</vt:lpstr>
      <vt:lpstr>Diapositive 11</vt:lpstr>
      <vt:lpstr>Diapositive 12</vt:lpstr>
      <vt:lpstr>Diapositive 13</vt:lpstr>
      <vt:lpstr>Diapositive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jlionnet</cp:lastModifiedBy>
  <cp:revision>196</cp:revision>
  <dcterms:created xsi:type="dcterms:W3CDTF">2010-05-07T13:51:37Z</dcterms:created>
  <dcterms:modified xsi:type="dcterms:W3CDTF">2012-04-10T11:36:58Z</dcterms:modified>
</cp:coreProperties>
</file>