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3" r:id="rId3"/>
    <p:sldMasterId id="2147483695" r:id="rId4"/>
  </p:sldMasterIdLst>
  <p:notesMasterIdLst>
    <p:notesMasterId r:id="rId18"/>
  </p:notesMasterIdLst>
  <p:sldIdLst>
    <p:sldId id="256" r:id="rId5"/>
    <p:sldId id="326" r:id="rId6"/>
    <p:sldId id="316" r:id="rId7"/>
    <p:sldId id="317" r:id="rId8"/>
    <p:sldId id="318" r:id="rId9"/>
    <p:sldId id="319" r:id="rId10"/>
    <p:sldId id="320" r:id="rId11"/>
    <p:sldId id="315" r:id="rId12"/>
    <p:sldId id="321" r:id="rId13"/>
    <p:sldId id="322" r:id="rId14"/>
    <p:sldId id="323" r:id="rId15"/>
    <p:sldId id="324" r:id="rId16"/>
    <p:sldId id="325" r:id="rId17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73CE"/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33" autoAdjust="0"/>
    <p:restoredTop sz="94660"/>
  </p:normalViewPr>
  <p:slideViewPr>
    <p:cSldViewPr>
      <p:cViewPr varScale="1">
        <p:scale>
          <a:sx n="103" d="100"/>
          <a:sy n="103" d="100"/>
        </p:scale>
        <p:origin x="-1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EECFAEB-F86A-4E49-8668-C7B65070E3FC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C847D22-3DA7-4AAD-8A60-8CB19B3D7C0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7FBD7-1F70-44D7-B9BD-972378A7029E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E1F96A-B1C5-476F-ACE9-1670091EA09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55416-9BD1-4B73-BAC1-65623D4D27B4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6023B-AD56-4DC6-AE59-9999B1431BF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475C2-9C17-4E2A-BF88-5076680A910B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137AA-1127-4BE9-A1C8-A34B81BB5A8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72063-E9B7-446D-AF28-359B30B0C487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81797-E103-4E8B-B190-47DF979BBF4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69B31A-D8FE-41EA-BD69-BCE79BF4545D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47142D-7F71-4CD3-83CD-A36A83BE606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FF27C-E7EB-4B46-A87A-50FF514835FE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74E843-C05C-4123-9ED9-534776FCE6C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ABC86-57CB-4D42-8FC0-A9735F5F6C0F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D35F3-414D-4A3F-9DFC-ECC0FD55EC1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59C19-0631-4C0C-BC28-B37D2F8CBF73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074FCE-0228-44D8-9BBB-7AA0F9B6E88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FFB3F-97A6-48DE-8666-A38894062DBF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241AB-84F2-419E-8B35-57B5ED610B6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B4627-E03B-4A95-9700-50AA52454473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5AB45-BE97-4339-91E7-03E1E89DDBF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E93CE-D7B1-41E9-A908-CAF7BC5BDECD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503B1-C1CA-47F1-9B8E-E68EA7332AB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828CA-1A2D-4239-89BB-B3048A5A6D16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CE49F-1DF2-46A8-8131-B1F44391342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5DAF6-ADCC-48C1-B611-E898336C047B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AA0DB-27EC-4236-957B-81EE57F5305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B0E84-562C-4871-BDF4-6F2CDCBB5FA0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934CC-7F61-4E22-87AB-5847EF13800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8F035-0755-4E73-B874-18A953C2583B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36A50-2760-4863-AE34-BD3AC1FA8BC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7CD08-FBAC-41F0-8B57-841176019237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06DD5-8D80-40D5-8340-0CCF3BF119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40AB2-1CAD-4F2B-8043-7566C4ABF5DD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A4A9A-883F-46A1-ACD5-D6C1706E8DE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72E68-C15D-4511-BAD5-17979CFD8B6B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A99D6-676C-4304-968C-24B4713293D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1780C-6DA5-4909-9649-495E30F80678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9514D-684B-43A1-9682-E93A583379C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9385F2-8C71-4EE6-9A84-DD3518B1B815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7F790-661B-42F9-AC8E-9599287FCAF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8FA71-8935-42B0-839E-FF7023BD2D18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6DECC-42FC-471A-87E2-48D9F9AD6D9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4DB1E-F1DE-4744-BE47-6AD86B40BD0C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004CA-CC4E-413B-A784-DF491D94061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7FBD7-1F70-44D7-B9BD-972378A7029E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E1F96A-B1C5-476F-ACE9-1670091EA09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55416-9BD1-4B73-BAC1-65623D4D27B4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6023B-AD56-4DC6-AE59-9999B1431BF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475C2-9C17-4E2A-BF88-5076680A910B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137AA-1127-4BE9-A1C8-A34B81BB5A8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72063-E9B7-446D-AF28-359B30B0C487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81797-E103-4E8B-B190-47DF979BBF4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69B31A-D8FE-41EA-BD69-BCE79BF4545D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47142D-7F71-4CD3-83CD-A36A83BE606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FF27C-E7EB-4B46-A87A-50FF514835FE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74E843-C05C-4123-9ED9-534776FCE6C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ABC86-57CB-4D42-8FC0-A9735F5F6C0F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D35F3-414D-4A3F-9DFC-ECC0FD55EC1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59C19-0631-4C0C-BC28-B37D2F8CBF73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074FCE-0228-44D8-9BBB-7AA0F9B6E88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FFB3F-97A6-48DE-8666-A38894062DBF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241AB-84F2-419E-8B35-57B5ED610B6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B4627-E03B-4A95-9700-50AA52454473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5AB45-BE97-4339-91E7-03E1E89DDBF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E93CE-D7B1-41E9-A908-CAF7BC5BDECD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503B1-C1CA-47F1-9B8E-E68EA7332AB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828CA-1A2D-4239-89BB-B3048A5A6D16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CE49F-1DF2-46A8-8131-B1F44391342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5DAF6-ADCC-48C1-B611-E898336C047B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AA0DB-27EC-4236-957B-81EE57F5305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B0E84-562C-4871-BDF4-6F2CDCBB5FA0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934CC-7F61-4E22-87AB-5847EF13800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8F035-0755-4E73-B874-18A953C2583B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36A50-2760-4863-AE34-BD3AC1FA8BC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7CD08-FBAC-41F0-8B57-841176019237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06DD5-8D80-40D5-8340-0CCF3BF119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40AB2-1CAD-4F2B-8043-7566C4ABF5DD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A4A9A-883F-46A1-ACD5-D6C1706E8DE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72E68-C15D-4511-BAD5-17979CFD8B6B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A99D6-676C-4304-968C-24B4713293D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1780C-6DA5-4909-9649-495E30F80678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9514D-684B-43A1-9682-E93A583379C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9385F2-8C71-4EE6-9A84-DD3518B1B815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7F790-661B-42F9-AC8E-9599287FCAF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8FA71-8935-42B0-839E-FF7023BD2D18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6DECC-42FC-471A-87E2-48D9F9AD6D9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4DB1E-F1DE-4744-BE47-6AD86B40BD0C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004CA-CC4E-413B-A784-DF491D94061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0A840F1-190D-41D4-AAEB-DCF83A4D6925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CA57353-F9DB-40A3-8D1F-C0ED607AA29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52226" name="Picture 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19050" y="0"/>
            <a:ext cx="916305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 dir="ld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 smtClean="0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EF88327-1979-4272-9D4B-E2B6E270CEBE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32F7890-5788-4086-86AE-401F08CDC8B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8" name="Picture 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9525" y="0"/>
            <a:ext cx="9153525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0A840F1-190D-41D4-AAEB-DCF83A4D6925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CA57353-F9DB-40A3-8D1F-C0ED607AA29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27649" name="Picture 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19050" y="0"/>
            <a:ext cx="916305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 spd="slow">
    <p:pull dir="ld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EF88327-1979-4272-9D4B-E2B6E270CEBE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32F7890-5788-4086-86AE-401F08CDC8B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8" name="Picture 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9525" y="0"/>
            <a:ext cx="9153525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ctrTitle"/>
          </p:nvPr>
        </p:nvSpPr>
        <p:spPr>
          <a:xfrm>
            <a:off x="714375" y="3571876"/>
            <a:ext cx="7772400" cy="1428760"/>
          </a:xfrm>
        </p:spPr>
        <p:txBody>
          <a:bodyPr/>
          <a:lstStyle/>
          <a:p>
            <a:pPr eaLnBrk="1" hangingPunct="1"/>
            <a:r>
              <a:rPr lang="fr-FR" dirty="0" smtClean="0"/>
              <a:t>Définie ? Dérivable ? Continue ?</a:t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sz="1800" dirty="0" smtClean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/>
              <a:t>Dans chacun des exercices suivants une fonction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dirty="0" smtClean="0"/>
              <a:t> est représentée graphiquement.</a:t>
            </a:r>
          </a:p>
          <a:p>
            <a:pPr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Par lecture graphique, conjecturer :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fr-FR" dirty="0" smtClean="0"/>
              <a:t>- l’ensemble de définition de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f</a:t>
            </a:r>
            <a:endParaRPr lang="fr-FR" dirty="0" smtClean="0"/>
          </a:p>
          <a:p>
            <a:pPr marL="0" indent="0">
              <a:buFontTx/>
              <a:buChar char="-"/>
            </a:pPr>
            <a:r>
              <a:rPr lang="fr-FR" dirty="0" smtClean="0"/>
              <a:t> la continuité de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 f</a:t>
            </a:r>
            <a:endParaRPr lang="fr-FR" dirty="0" smtClean="0"/>
          </a:p>
          <a:p>
            <a:pPr marL="0" indent="0">
              <a:buFontTx/>
              <a:buChar char="-"/>
            </a:pPr>
            <a:r>
              <a:rPr lang="fr-FR" dirty="0" smtClean="0"/>
              <a:t> la dérivabilité de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 f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Clr>
                <a:srgbClr val="00B050"/>
              </a:buClr>
            </a:pPr>
            <a:r>
              <a:rPr lang="fr-FR" dirty="0" smtClean="0">
                <a:ea typeface="Cambria Math" pitchFamily="18" charset="0"/>
                <a:cs typeface="Times New Roman" pitchFamily="18" charset="0"/>
              </a:rPr>
              <a:t>   </a:t>
            </a:r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1928801"/>
            <a:ext cx="5572164" cy="4517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+mj-lt"/>
              <a:buAutoNum type="arabicPeriod" startAt="2"/>
            </a:pPr>
            <a:r>
              <a:rPr lang="fr-FR" dirty="0" smtClean="0">
                <a:ea typeface="Cambria Math" pitchFamily="18" charset="0"/>
                <a:cs typeface="Times New Roman" pitchFamily="18" charset="0"/>
              </a:rPr>
              <a:t>  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2357430"/>
            <a:ext cx="6357950" cy="337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+mj-lt"/>
              <a:buAutoNum type="arabicPeriod" startAt="3"/>
            </a:pPr>
            <a:r>
              <a:rPr lang="fr-FR" dirty="0" smtClean="0">
                <a:ea typeface="Cambria Math" pitchFamily="18" charset="0"/>
                <a:cs typeface="Times New Roman" pitchFamily="18" charset="0"/>
              </a:rPr>
              <a:t>  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2285992"/>
            <a:ext cx="6072230" cy="2932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+mj-lt"/>
              <a:buAutoNum type="arabicPeriod" startAt="4"/>
            </a:pPr>
            <a:r>
              <a:rPr lang="fr-FR" dirty="0" smtClean="0">
                <a:ea typeface="Cambria Math" pitchFamily="18" charset="0"/>
                <a:cs typeface="Times New Roman" pitchFamily="18" charset="0"/>
              </a:rPr>
              <a:t>   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1857364"/>
            <a:ext cx="5627092" cy="4481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+mj-lt"/>
              <a:buAutoNum type="arabicPeriod" startAt="5"/>
            </a:pPr>
            <a:r>
              <a:rPr lang="fr-FR" dirty="0" smtClean="0">
                <a:ea typeface="Cambria Math" pitchFamily="18" charset="0"/>
                <a:cs typeface="Times New Roman" pitchFamily="18" charset="0"/>
              </a:rPr>
              <a:t>  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2214553"/>
            <a:ext cx="6429420" cy="3263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u contenu 2"/>
          <p:cNvSpPr>
            <a:spLocks noGrp="1"/>
          </p:cNvSpPr>
          <p:nvPr>
            <p:ph idx="1"/>
          </p:nvPr>
        </p:nvSpPr>
        <p:spPr>
          <a:xfrm>
            <a:off x="428625" y="928688"/>
            <a:ext cx="8229600" cy="4643437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fr-FR" sz="6000" smtClean="0">
                <a:cs typeface="Cambria Math" pitchFamily="18" charset="0"/>
              </a:rPr>
              <a:t>Solutions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Clr>
                <a:srgbClr val="00B050"/>
              </a:buClr>
            </a:pPr>
            <a:r>
              <a:rPr lang="fr-FR" dirty="0" smtClean="0">
                <a:ea typeface="Cambria Math" pitchFamily="18" charset="0"/>
                <a:cs typeface="Times New Roman" pitchFamily="18" charset="0"/>
              </a:rPr>
              <a:t>  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14282" y="2071678"/>
            <a:ext cx="3857652" cy="423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 smtClean="0">
                <a:latin typeface="+mj-lt"/>
              </a:rPr>
              <a:t>La fonction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dirty="0" smtClean="0">
                <a:latin typeface="+mj-lt"/>
              </a:rPr>
              <a:t> </a:t>
            </a:r>
          </a:p>
          <a:p>
            <a:pPr marL="514350" indent="-514350">
              <a:spcBef>
                <a:spcPts val="1800"/>
              </a:spcBef>
              <a:buAutoNum type="alphaLcPeriod"/>
              <a:defRPr/>
            </a:pP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semble définie sur [- 4 ; 5]</a:t>
            </a:r>
          </a:p>
          <a:p>
            <a:pPr marL="514350" indent="-514350">
              <a:spcBef>
                <a:spcPts val="1800"/>
              </a:spcBef>
              <a:buAutoNum type="alphaLcPeriod"/>
              <a:defRPr/>
            </a:pP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semble</a:t>
            </a:r>
            <a:r>
              <a:rPr lang="fr-FR" sz="3200" dirty="0" smtClean="0">
                <a:latin typeface="+mj-lt"/>
              </a:rPr>
              <a:t>  </a:t>
            </a: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continue </a:t>
            </a:r>
            <a:br>
              <a:rPr lang="fr-FR" sz="3200" dirty="0" smtClean="0">
                <a:solidFill>
                  <a:srgbClr val="FF0000"/>
                </a:solidFill>
                <a:latin typeface="+mj-lt"/>
              </a:rPr>
            </a:b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sur [ - 4 ; 5]</a:t>
            </a:r>
          </a:p>
          <a:p>
            <a:pPr marL="514350" indent="-514350">
              <a:spcBef>
                <a:spcPts val="1800"/>
              </a:spcBef>
              <a:buAutoNum type="alphaLcPeriod"/>
              <a:defRPr/>
            </a:pP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semble</a:t>
            </a:r>
            <a:r>
              <a:rPr lang="fr-FR" sz="3200" dirty="0" smtClean="0">
                <a:solidFill>
                  <a:srgbClr val="FF0000"/>
                </a:solidFill>
              </a:rPr>
              <a:t> d</a:t>
            </a: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érivable</a:t>
            </a:r>
            <a:br>
              <a:rPr lang="fr-FR" sz="3200" dirty="0" smtClean="0">
                <a:solidFill>
                  <a:srgbClr val="FF0000"/>
                </a:solidFill>
                <a:latin typeface="+mj-lt"/>
              </a:rPr>
            </a:b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sur [- 4 ; 5]</a:t>
            </a:r>
            <a:endParaRPr lang="fr-FR" sz="3200" dirty="0">
              <a:latin typeface="+mj-lt"/>
            </a:endParaRPr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43346" y="2143116"/>
            <a:ext cx="5200654" cy="4216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+mj-lt"/>
              <a:buAutoNum type="arabicPeriod" startAt="2"/>
            </a:pPr>
            <a:r>
              <a:rPr lang="fr-FR" dirty="0" smtClean="0">
                <a:ea typeface="Cambria Math" pitchFamily="18" charset="0"/>
                <a:cs typeface="Times New Roman" pitchFamily="18" charset="0"/>
              </a:rPr>
              <a:t>  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14282" y="2071678"/>
            <a:ext cx="4143404" cy="423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 smtClean="0">
                <a:latin typeface="+mj-lt"/>
              </a:rPr>
              <a:t>La fonction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dirty="0" smtClean="0">
                <a:latin typeface="+mj-lt"/>
              </a:rPr>
              <a:t> </a:t>
            </a:r>
          </a:p>
          <a:p>
            <a:pPr marL="514350" indent="-514350">
              <a:spcBef>
                <a:spcPts val="1800"/>
              </a:spcBef>
              <a:buAutoNum type="alphaLcPeriod"/>
              <a:defRPr/>
            </a:pP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semble définie </a:t>
            </a:r>
            <a:br>
              <a:rPr lang="fr-FR" sz="3200" dirty="0" smtClean="0">
                <a:solidFill>
                  <a:srgbClr val="FF0000"/>
                </a:solidFill>
                <a:latin typeface="+mj-lt"/>
              </a:rPr>
            </a:b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sur R</a:t>
            </a:r>
          </a:p>
          <a:p>
            <a:pPr marL="514350" indent="-514350">
              <a:spcBef>
                <a:spcPts val="1800"/>
              </a:spcBef>
              <a:buAutoNum type="alphaLcPeriod"/>
              <a:defRPr/>
            </a:pP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semble continue </a:t>
            </a:r>
            <a:br>
              <a:rPr lang="fr-FR" sz="3200" dirty="0" smtClean="0">
                <a:solidFill>
                  <a:srgbClr val="FF0000"/>
                </a:solidFill>
                <a:latin typeface="+mj-lt"/>
              </a:rPr>
            </a:b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sur </a:t>
            </a:r>
            <a:r>
              <a:rPr lang="fr-FR" sz="3200" dirty="0" smtClean="0">
                <a:solidFill>
                  <a:srgbClr val="FF0000"/>
                </a:solidFill>
              </a:rPr>
              <a:t>R</a:t>
            </a:r>
          </a:p>
          <a:p>
            <a:pPr marL="514350" indent="-514350">
              <a:spcBef>
                <a:spcPts val="1800"/>
              </a:spcBef>
              <a:buAutoNum type="alphaLcPeriod"/>
              <a:defRPr/>
            </a:pP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semble dérivable sur R sauf en -2 ; 0 ; 3 </a:t>
            </a:r>
            <a:endParaRPr lang="fr-FR" sz="3200" dirty="0"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99765" y="2143116"/>
            <a:ext cx="4844235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+mj-lt"/>
              <a:buAutoNum type="arabicPeriod" startAt="3"/>
            </a:pPr>
            <a:r>
              <a:rPr lang="fr-FR" dirty="0" smtClean="0">
                <a:ea typeface="Cambria Math" pitchFamily="18" charset="0"/>
                <a:cs typeface="Times New Roman" pitchFamily="18" charset="0"/>
              </a:rPr>
              <a:t>  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14282" y="2071679"/>
            <a:ext cx="4000528" cy="423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 smtClean="0">
                <a:latin typeface="+mj-lt"/>
              </a:rPr>
              <a:t>La fonction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dirty="0" smtClean="0">
                <a:latin typeface="+mj-lt"/>
              </a:rPr>
              <a:t> : </a:t>
            </a:r>
          </a:p>
          <a:p>
            <a:pPr>
              <a:spcBef>
                <a:spcPts val="1800"/>
              </a:spcBef>
              <a:buFontTx/>
              <a:buAutoNum type="alphaLcPeriod"/>
              <a:defRPr/>
            </a:pP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 semble définie sur </a:t>
            </a:r>
            <a:br>
              <a:rPr lang="fr-FR" sz="3200" dirty="0" smtClean="0">
                <a:solidFill>
                  <a:srgbClr val="FF0000"/>
                </a:solidFill>
                <a:latin typeface="+mj-lt"/>
              </a:rPr>
            </a:b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I = [-2 ; 3] </a:t>
            </a:r>
          </a:p>
          <a:p>
            <a:pPr>
              <a:spcBef>
                <a:spcPts val="1800"/>
              </a:spcBef>
              <a:buFontTx/>
              <a:buAutoNum type="alphaLcPeriod"/>
              <a:defRPr/>
            </a:pP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 semble continue</a:t>
            </a:r>
            <a:br>
              <a:rPr lang="fr-FR" sz="3200" dirty="0" smtClean="0">
                <a:solidFill>
                  <a:srgbClr val="FF0000"/>
                </a:solidFill>
                <a:latin typeface="+mj-lt"/>
              </a:rPr>
            </a:b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sur [-2 ; 1[ et sur [1 ; 3] </a:t>
            </a:r>
          </a:p>
          <a:p>
            <a:pPr>
              <a:spcBef>
                <a:spcPts val="1800"/>
              </a:spcBef>
              <a:buAutoNum type="alphaLcPeriod"/>
              <a:defRPr/>
            </a:pPr>
            <a:r>
              <a:rPr lang="fr-FR" sz="3200" smtClean="0">
                <a:solidFill>
                  <a:srgbClr val="FF0000"/>
                </a:solidFill>
                <a:latin typeface="+mj-lt"/>
              </a:rPr>
              <a:t> semble</a:t>
            </a:r>
            <a:r>
              <a:rPr lang="fr-FR" sz="3200" smtClean="0">
                <a:solidFill>
                  <a:srgbClr val="FF0000"/>
                </a:solidFill>
              </a:rPr>
              <a:t> </a:t>
            </a: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dérivable</a:t>
            </a:r>
            <a:br>
              <a:rPr lang="fr-FR" sz="3200" dirty="0" smtClean="0">
                <a:solidFill>
                  <a:srgbClr val="FF0000"/>
                </a:solidFill>
                <a:latin typeface="+mj-lt"/>
              </a:rPr>
            </a:b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sur I sauf en 1 et 2</a:t>
            </a:r>
            <a:endParaRPr lang="fr-FR" sz="3200" dirty="0">
              <a:latin typeface="+mj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3979" r="8204"/>
          <a:stretch>
            <a:fillRect/>
          </a:stretch>
        </p:blipFill>
        <p:spPr bwMode="auto">
          <a:xfrm>
            <a:off x="4500562" y="2428868"/>
            <a:ext cx="4286280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+mj-lt"/>
              <a:buAutoNum type="arabicPeriod" startAt="4"/>
            </a:pPr>
            <a:r>
              <a:rPr lang="fr-FR" dirty="0" smtClean="0">
                <a:ea typeface="Cambria Math" pitchFamily="18" charset="0"/>
                <a:cs typeface="Times New Roman" pitchFamily="18" charset="0"/>
              </a:rPr>
              <a:t>  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14282" y="2071678"/>
            <a:ext cx="4286280" cy="423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 smtClean="0">
                <a:latin typeface="+mj-lt"/>
              </a:rPr>
              <a:t>La fonction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dirty="0" smtClean="0">
                <a:latin typeface="+mj-lt"/>
              </a:rPr>
              <a:t> </a:t>
            </a:r>
          </a:p>
          <a:p>
            <a:pPr marL="514350" indent="-514350">
              <a:spcBef>
                <a:spcPts val="1800"/>
              </a:spcBef>
              <a:buFontTx/>
              <a:buAutoNum type="alphaLcPeriod"/>
              <a:defRPr/>
            </a:pP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semble définie sur</a:t>
            </a:r>
            <a:br>
              <a:rPr lang="fr-FR" sz="3200" dirty="0" smtClean="0">
                <a:solidFill>
                  <a:srgbClr val="FF0000"/>
                </a:solidFill>
                <a:latin typeface="+mj-lt"/>
              </a:rPr>
            </a:b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I = [-3 ; 1[</a:t>
            </a:r>
          </a:p>
          <a:p>
            <a:pPr marL="514350" indent="-514350">
              <a:spcBef>
                <a:spcPts val="1800"/>
              </a:spcBef>
              <a:buFontTx/>
              <a:buAutoNum type="alphaLcPeriod"/>
              <a:defRPr/>
            </a:pP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semble continue</a:t>
            </a:r>
            <a:br>
              <a:rPr lang="fr-FR" sz="3200" dirty="0" smtClean="0">
                <a:solidFill>
                  <a:srgbClr val="FF0000"/>
                </a:solidFill>
                <a:latin typeface="+mj-lt"/>
              </a:rPr>
            </a:b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sur </a:t>
            </a:r>
            <a:r>
              <a:rPr lang="fr-FR" sz="3200" dirty="0" smtClean="0">
                <a:solidFill>
                  <a:srgbClr val="FF0000"/>
                </a:solidFill>
              </a:rPr>
              <a:t>I</a:t>
            </a:r>
          </a:p>
          <a:p>
            <a:pPr marL="449263" indent="-449263">
              <a:spcBef>
                <a:spcPts val="1800"/>
              </a:spcBef>
              <a:buFontTx/>
              <a:buAutoNum type="alphaLcPeriod"/>
              <a:defRPr/>
            </a:pP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semble dérivable sur </a:t>
            </a:r>
            <a:br>
              <a:rPr lang="fr-FR" sz="3200" dirty="0" smtClean="0">
                <a:solidFill>
                  <a:srgbClr val="FF0000"/>
                </a:solidFill>
                <a:latin typeface="+mj-lt"/>
              </a:rPr>
            </a:b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I sauf en -3 et -1,5</a:t>
            </a:r>
            <a:endParaRPr lang="fr-FR" sz="3200" dirty="0">
              <a:latin typeface="+mj-lt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79660" y="2071678"/>
            <a:ext cx="4664340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+mj-lt"/>
              <a:buAutoNum type="arabicPeriod" startAt="5"/>
            </a:pPr>
            <a:r>
              <a:rPr lang="fr-FR" dirty="0" smtClean="0">
                <a:cs typeface="Times New Roman" pitchFamily="18" charset="0"/>
              </a:rPr>
              <a:t>   </a:t>
            </a:r>
            <a:endParaRPr lang="fr-FR" dirty="0" smtClean="0">
              <a:ea typeface="Cambria Math" pitchFamily="18" charset="0"/>
              <a:cs typeface="Times New Roman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14282" y="2071678"/>
            <a:ext cx="3714776" cy="47243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 smtClean="0">
                <a:latin typeface="+mj-lt"/>
              </a:rPr>
              <a:t>La  fonction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dirty="0" smtClean="0">
                <a:latin typeface="+mj-lt"/>
              </a:rPr>
              <a:t> </a:t>
            </a:r>
          </a:p>
          <a:p>
            <a:pPr>
              <a:spcBef>
                <a:spcPts val="1800"/>
              </a:spcBef>
              <a:buFontTx/>
              <a:buAutoNum type="alphaLcPeriod"/>
              <a:defRPr/>
            </a:pP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  semble définie sur I = [-1 ; 5]</a:t>
            </a:r>
          </a:p>
          <a:p>
            <a:pPr>
              <a:spcBef>
                <a:spcPts val="1800"/>
              </a:spcBef>
              <a:buFontTx/>
              <a:buAutoNum type="alphaLcPeriod"/>
              <a:defRPr/>
            </a:pP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 semble continue</a:t>
            </a:r>
            <a:br>
              <a:rPr lang="fr-FR" sz="3200" dirty="0" smtClean="0">
                <a:solidFill>
                  <a:srgbClr val="FF0000"/>
                </a:solidFill>
                <a:latin typeface="+mj-lt"/>
              </a:rPr>
            </a:b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sur [-1 ;1], sur ]1 ; 3] et sur ]3 ; 5] </a:t>
            </a:r>
          </a:p>
          <a:p>
            <a:pPr>
              <a:spcBef>
                <a:spcPts val="1800"/>
              </a:spcBef>
              <a:buAutoNum type="alphaLcPeriod"/>
              <a:defRPr/>
            </a:pP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 semble</a:t>
            </a:r>
            <a:r>
              <a:rPr lang="fr-FR" sz="3200" dirty="0" smtClean="0">
                <a:latin typeface="+mj-lt"/>
              </a:rPr>
              <a:t> </a:t>
            </a: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dérivable</a:t>
            </a:r>
            <a:br>
              <a:rPr lang="fr-FR" sz="3200" dirty="0" smtClean="0">
                <a:solidFill>
                  <a:srgbClr val="FF0000"/>
                </a:solidFill>
                <a:latin typeface="+mj-lt"/>
              </a:rPr>
            </a:b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sur I sauf en 1 et 3</a:t>
            </a:r>
            <a:endParaRPr lang="fr-FR" sz="3200" dirty="0">
              <a:latin typeface="+mj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7397" y="2071678"/>
            <a:ext cx="5066603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theme/theme1.xml><?xml version="1.0" encoding="utf-8"?>
<a:theme xmlns:a="http://schemas.openxmlformats.org/drawingml/2006/main" name="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1478</TotalTime>
  <Words>100</Words>
  <Application>Microsoft Office PowerPoint</Application>
  <PresentationFormat>Affichage à l'écran (4:3)</PresentationFormat>
  <Paragraphs>41</Paragraphs>
  <Slides>13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4</vt:i4>
      </vt:variant>
      <vt:variant>
        <vt:lpstr>Titres des diapositives</vt:lpstr>
      </vt:variant>
      <vt:variant>
        <vt:i4>13</vt:i4>
      </vt:variant>
    </vt:vector>
  </HeadingPairs>
  <TitlesOfParts>
    <vt:vector size="17" baseType="lpstr">
      <vt:lpstr>titre</vt:lpstr>
      <vt:lpstr>diaposcourantes</vt:lpstr>
      <vt:lpstr>1_titre</vt:lpstr>
      <vt:lpstr>1_diaposcourantes</vt:lpstr>
      <vt:lpstr>Définie ? Dérivable ? Continue ?  </vt:lpstr>
      <vt:lpstr>Diapositive 2</vt:lpstr>
      <vt:lpstr>   </vt:lpstr>
      <vt:lpstr>   </vt:lpstr>
      <vt:lpstr>   </vt:lpstr>
      <vt:lpstr>   </vt:lpstr>
      <vt:lpstr>   </vt:lpstr>
      <vt:lpstr>Diapositive 8</vt:lpstr>
      <vt:lpstr>   </vt:lpstr>
      <vt:lpstr>   </vt:lpstr>
      <vt:lpstr>   </vt:lpstr>
      <vt:lpstr>   </vt:lpstr>
      <vt:lpstr>  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MH</dc:creator>
  <cp:lastModifiedBy>jlionnet</cp:lastModifiedBy>
  <cp:revision>238</cp:revision>
  <dcterms:created xsi:type="dcterms:W3CDTF">2010-05-07T13:51:37Z</dcterms:created>
  <dcterms:modified xsi:type="dcterms:W3CDTF">2012-04-10T13:35:55Z</dcterms:modified>
</cp:coreProperties>
</file>