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22" r:id="rId4"/>
    <p:sldId id="308" r:id="rId5"/>
    <p:sldId id="281" r:id="rId6"/>
    <p:sldId id="327" r:id="rId7"/>
    <p:sldId id="320" r:id="rId8"/>
    <p:sldId id="309" r:id="rId9"/>
    <p:sldId id="311" r:id="rId10"/>
    <p:sldId id="333" r:id="rId11"/>
    <p:sldId id="312" r:id="rId12"/>
    <p:sldId id="268" r:id="rId13"/>
    <p:sldId id="323" r:id="rId14"/>
    <p:sldId id="326" r:id="rId15"/>
    <p:sldId id="328" r:id="rId16"/>
    <p:sldId id="329" r:id="rId17"/>
    <p:sldId id="331" r:id="rId18"/>
    <p:sldId id="316" r:id="rId19"/>
    <p:sldId id="318" r:id="rId20"/>
    <p:sldId id="332" r:id="rId21"/>
    <p:sldId id="334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94660"/>
  </p:normalViewPr>
  <p:slideViewPr>
    <p:cSldViewPr>
      <p:cViewPr varScale="1">
        <p:scale>
          <a:sx n="106" d="100"/>
          <a:sy n="10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5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8.wmf"/><Relationship Id="rId1" Type="http://schemas.openxmlformats.org/officeDocument/2006/relationships/image" Target="../media/image14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6C2DA52-ED8C-4970-97F3-D50326CF3DD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35B87-7500-4297-983B-904BAEFE59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B199DD-49EC-4346-BAC0-237F378B9BB2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C450C5-D9A1-46E1-848E-F0C83397B8E5}" type="slidenum">
              <a:rPr lang="fr-FR" smtClean="0"/>
              <a:pPr/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FDD7FE-516A-4ECA-B9E3-BA85472D7149}" type="slidenum">
              <a:rPr lang="fr-FR" smtClean="0"/>
              <a:pPr/>
              <a:t>4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DAD18F-B23C-470D-A23D-BB8388B3FBE6}" type="slidenum">
              <a:rPr lang="fr-FR" smtClean="0"/>
              <a:pPr/>
              <a:t>5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B59CD3-5BE9-445B-8178-963812D69B79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60888E-51EF-42CB-8605-49DE9B0A69F7}" type="slidenum">
              <a:rPr lang="fr-FR" smtClean="0"/>
              <a:pPr/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5F7A14-27D5-42F6-8930-3A5467A2D027}" type="slidenum">
              <a:rPr lang="fr-FR" smtClean="0"/>
              <a:pPr/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08C9B-90CF-4293-A943-B2A18382D809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625DD0-B60D-4042-85C0-1F719DABF791}" type="slidenum">
              <a:rPr lang="fr-FR" smtClean="0"/>
              <a:pPr/>
              <a:t>16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7C2BE8-80A3-46C5-AD94-20B67F3ECF53}" type="slidenum">
              <a:rPr lang="fr-FR" smtClean="0"/>
              <a:pPr/>
              <a:t>17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34FD21-388F-41CB-A60F-340F6110E059}" type="slidenum">
              <a:rPr lang="fr-FR" smtClean="0"/>
              <a:pPr/>
              <a:t>20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F3B1F-6939-42A8-ADDE-AFDD9E652B7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AA8B6-76C7-4FD1-8177-C954B4B1AB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08CDD-D015-4B1C-9A08-647F48AF520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BA8C6-9651-47E2-9252-30FC68AA8F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6309B-14AB-40D6-978A-71A67C4A418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AB9C-3000-47AD-A856-D237994D4B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2138E-26F3-4E20-9DB4-91814CF651A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57C3F-8B90-4E12-9C51-D61AB25FDF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E9279-4C19-4D64-A059-0E3729D3DE5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C2AEE-71C5-449D-9894-A501A19AB7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0C7A1-5307-437C-A6BC-6C3C490BA05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4CD8-3C93-4152-963B-6A096C8137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D6A84-CF94-4B03-A505-E48DBDA6E3D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4DD3-F231-4AAB-9646-2FEDDCF0A7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F0B4E-BBC3-4C8A-9B77-2F8F29569FD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C0D5-5F86-4FF8-9228-71DF87220F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B7A89-60C9-4435-8241-621B1256DED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EECDF-6833-4796-BDF4-7260DBAA2F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D04FD-42A8-4E14-BA10-8FDE82842AE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5A235-D39A-453F-88B3-071DC937AF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F5CAC-92C2-4459-9457-D266A323F951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79C61-7632-4E87-A2C4-76E55C82B5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44D91-9919-43C9-A481-95A44EA240B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05715-9134-4F58-BB39-5723FE3639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3E712-1F8D-42C7-ABDC-2E9938EA2B3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6E6AB-49C2-40A7-B136-31CD10CFF7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AF515-6169-4DA4-92AA-E067E0D8C50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E5B5F-47A9-4590-ADAC-60E3C2DA6A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04A43-492A-4498-B9EE-A27D0D13FE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66913-D397-490C-B462-85C65E8003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2AF2C-1489-4CB3-84CF-59ACED364D7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761CD-036E-478A-AF0E-C22A96DDCF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945F8-AC2D-41D5-8CE0-4F53B73BECB9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B1CD-CE0A-4548-86E0-687E547D5E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BA5F9-ACC2-4A1E-80A2-5F8D48A9CE92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91F0A-51E7-4EF3-9D70-D04E5F4233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C25DD-949C-478B-AC81-4E279188592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053D2-E510-45C2-B71D-DA99025C8E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1F59-6DB2-4635-9B69-1B863073A081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2EB2A-B2C5-4EFA-B6D2-F830E07840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BF632-EBF3-4A50-AB48-21C5F0B7216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7E72B-11BA-4820-8D0C-A93B562145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0E07-CC79-4A23-9DB9-678B70E5359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45E91-7B99-431F-AC0C-C1B4304D42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717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9E58CA-098A-4DF7-A61B-DE3B535495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B22189-B429-4B77-AFAB-573DE9E3BC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175" name="Image 7" descr="bandeau_ppt_matix_TermS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BEAE99-3593-4B92-9B92-45DC6F63865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432B6B-498B-40EA-BA5E-E2091D6D84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199" name="Image 7" descr="bandeau_ppt_matix_TermSreduit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Fonctions exponentielles</a:t>
            </a:r>
          </a:p>
        </p:txBody>
      </p:sp>
      <p:pic>
        <p:nvPicPr>
          <p:cNvPr id="29697" name="Picture 1" descr="E:\Site TES\Capture band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78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/>
              <a:t>Vrai ou faux ?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endParaRPr lang="fr-FR" sz="3600" b="1" i="1" baseline="30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Équation" r:id="rId4" imgW="114120" imgH="21564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042988" y="2276475"/>
          <a:ext cx="2419350" cy="504825"/>
        </p:xfrm>
        <a:graphic>
          <a:graphicData uri="http://schemas.openxmlformats.org/presentationml/2006/ole">
            <p:oleObj spid="_x0000_s1027" name="Équation" r:id="rId5" imgW="914400" imgH="1904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187450" y="4127500"/>
          <a:ext cx="1584325" cy="1046163"/>
        </p:xfrm>
        <a:graphic>
          <a:graphicData uri="http://schemas.openxmlformats.org/presentationml/2006/ole">
            <p:oleObj spid="_x0000_s1028" name="Équation" r:id="rId6" imgW="634680" imgH="4190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185863" y="5229225"/>
          <a:ext cx="1514475" cy="1000125"/>
        </p:xfrm>
        <a:graphic>
          <a:graphicData uri="http://schemas.openxmlformats.org/presentationml/2006/ole">
            <p:oleObj spid="_x0000_s1029" name="Équation" r:id="rId7" imgW="634680" imgH="419040" progId="Equation.3">
              <p:embed/>
            </p:oleObj>
          </a:graphicData>
        </a:graphic>
      </p:graphicFrame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140200" y="2997200"/>
            <a:ext cx="792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</a:p>
        </p:txBody>
      </p:sp>
      <p:graphicFrame>
        <p:nvGraphicFramePr>
          <p:cNvPr id="1034" name="Object 4"/>
          <p:cNvGraphicFramePr>
            <a:graphicFrameLocks noChangeAspect="1"/>
          </p:cNvGraphicFramePr>
          <p:nvPr/>
        </p:nvGraphicFramePr>
        <p:xfrm>
          <a:off x="1116013" y="3213100"/>
          <a:ext cx="1851025" cy="647700"/>
        </p:xfrm>
        <a:graphic>
          <a:graphicData uri="http://schemas.openxmlformats.org/presentationml/2006/ole">
            <p:oleObj spid="_x0000_s1030" name="Équation" r:id="rId8" imgW="761760" imgH="2664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Vrai ou faux ?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428875"/>
            <a:ext cx="8429625" cy="3847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dirty="0">
                <a:latin typeface="+mj-lt"/>
              </a:rPr>
              <a:t>Pour tout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,  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= 1</a:t>
            </a:r>
            <a:endParaRPr lang="fr-FR" sz="3600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(e</a:t>
            </a:r>
            <a:r>
              <a:rPr lang="fr-FR" sz="3200" baseline="30000" dirty="0">
                <a:latin typeface="Times" pitchFamily="18" charset="0"/>
                <a:cs typeface="Times" pitchFamily="18" charset="0"/>
              </a:rPr>
              <a:t>-3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)</a:t>
            </a:r>
            <a:r>
              <a:rPr lang="fr-FR" sz="3200" kern="400" baseline="30000" dirty="0">
                <a:latin typeface="Times" pitchFamily="18" charset="0"/>
                <a:cs typeface="Times" pitchFamily="18" charset="0"/>
              </a:rPr>
              <a:t>2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 = e</a:t>
            </a:r>
            <a:r>
              <a:rPr lang="fr-FR" sz="3200" baseline="30000" dirty="0">
                <a:latin typeface="Times" pitchFamily="18" charset="0"/>
                <a:cs typeface="Times" pitchFamily="18" charset="0"/>
              </a:rPr>
              <a:t>9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 </a:t>
            </a:r>
            <a:r>
              <a:rPr lang="fr-FR" sz="3200" dirty="0" smtClean="0"/>
              <a:t>			</a:t>
            </a:r>
            <a:endParaRPr lang="fr-FR" sz="14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</a:t>
            </a:r>
            <a:r>
              <a:rPr lang="fr-FR" sz="3200" dirty="0">
                <a:latin typeface="+mj-lt"/>
              </a:rPr>
              <a:t>Pour tout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, 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900113" y="4508500"/>
          <a:ext cx="2176462" cy="576263"/>
        </p:xfrm>
        <a:graphic>
          <a:graphicData uri="http://schemas.openxmlformats.org/presentationml/2006/ole">
            <p:oleObj spid="_x0000_s2050" name="Equation" r:id="rId4" imgW="863280" imgH="228600" progId="Equation.DSMT4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987675" y="5445125"/>
          <a:ext cx="1574800" cy="647700"/>
        </p:xfrm>
        <a:graphic>
          <a:graphicData uri="http://schemas.openxmlformats.org/presentationml/2006/ole">
            <p:oleObj spid="_x0000_s2051" name="Équation" r:id="rId5" imgW="647640" imgH="2664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3600" dirty="0" smtClean="0"/>
              <a:t>Déterminer le sens de variation de </a:t>
            </a:r>
            <a:r>
              <a:rPr lang="fr-FR" sz="3600" i="1" dirty="0" smtClean="0"/>
              <a:t>f</a:t>
            </a:r>
            <a:endParaRPr lang="fr-FR" sz="36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916832"/>
            <a:ext cx="8501063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(1,2)</a:t>
            </a:r>
            <a:r>
              <a:rPr lang="fr-FR" sz="4000" i="1" baseline="30000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i="1" baseline="30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fr-FR" sz="3600" baseline="30000" dirty="0" smtClean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(0,8)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fr-FR" sz="36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sur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3(2,5)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fr-FR" sz="36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-(0,75)</a:t>
            </a:r>
            <a:r>
              <a:rPr lang="fr-FR" sz="3200" i="1" baseline="30000" dirty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sur </a:t>
            </a:r>
            <a:endParaRPr lang="fr-FR" sz="3600" i="1" baseline="30000" dirty="0">
              <a:latin typeface="+mj-lt"/>
            </a:endParaRPr>
          </a:p>
        </p:txBody>
      </p:sp>
      <p:pic>
        <p:nvPicPr>
          <p:cNvPr id="35841" name="Picture 1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492896"/>
            <a:ext cx="409575" cy="447675"/>
          </a:xfrm>
          <a:prstGeom prst="rect">
            <a:avLst/>
          </a:prstGeom>
          <a:noFill/>
        </p:spPr>
      </p:pic>
      <p:pic>
        <p:nvPicPr>
          <p:cNvPr id="35842" name="Picture 2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73016"/>
            <a:ext cx="409575" cy="447675"/>
          </a:xfrm>
          <a:prstGeom prst="rect">
            <a:avLst/>
          </a:prstGeom>
          <a:noFill/>
        </p:spPr>
      </p:pic>
      <p:pic>
        <p:nvPicPr>
          <p:cNvPr id="35843" name="Picture 3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725144"/>
            <a:ext cx="409575" cy="447675"/>
          </a:xfrm>
          <a:prstGeom prst="rect">
            <a:avLst/>
          </a:prstGeom>
          <a:noFill/>
        </p:spPr>
      </p:pic>
      <p:pic>
        <p:nvPicPr>
          <p:cNvPr id="35844" name="Picture 4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805264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smtClean="0">
                <a:solidFill>
                  <a:srgbClr val="00B050"/>
                </a:solidFill>
              </a:rPr>
              <a:t>4.</a:t>
            </a:r>
            <a:r>
              <a:rPr lang="fr-FR" sz="4000" smtClean="0"/>
              <a:t>  Calculer </a:t>
            </a:r>
            <a:r>
              <a:rPr lang="fr-FR" sz="4000" i="1" smtClean="0"/>
              <a:t>f </a:t>
            </a:r>
            <a:r>
              <a:rPr lang="fr-FR" sz="4000" smtClean="0"/>
              <a:t>’(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smtClean="0"/>
              <a:t>)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²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i="1" baseline="300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 - 3e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i="1" baseline="30000" dirty="0">
              <a:latin typeface="+mj-lt"/>
            </a:endParaRPr>
          </a:p>
        </p:txBody>
      </p:sp>
      <p:sp>
        <p:nvSpPr>
          <p:cNvPr id="5" name="Titre 5"/>
          <p:cNvSpPr txBox="1">
            <a:spLocks/>
          </p:cNvSpPr>
          <p:nvPr/>
        </p:nvSpPr>
        <p:spPr bwMode="auto">
          <a:xfrm>
            <a:off x="142875" y="1000125"/>
            <a:ext cx="9001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30225" indent="-530225">
              <a:buClr>
                <a:srgbClr val="00B050"/>
              </a:buClr>
              <a:defRPr/>
            </a:pPr>
            <a:r>
              <a:rPr lang="fr-FR" sz="40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5. 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Quel est le sens de variation de </a:t>
            </a:r>
            <a:r>
              <a:rPr lang="fr-FR" sz="3600" i="1" dirty="0" smtClean="0">
                <a:latin typeface="Times New Roman" pitchFamily="18" charset="0"/>
                <a:ea typeface="+mj-ea"/>
                <a:cs typeface="Times New Roman" pitchFamily="18" charset="0"/>
              </a:rPr>
              <a:t>f</a:t>
            </a:r>
            <a:r>
              <a:rPr lang="fr-FR" sz="3600" dirty="0" smtClean="0">
                <a:latin typeface="+mj-lt"/>
                <a:ea typeface="+mj-ea"/>
                <a:cs typeface="+mj-cs"/>
              </a:rPr>
              <a:t>  sur    ?</a:t>
            </a:r>
            <a:endParaRPr lang="fr-FR" sz="3600" i="1" dirty="0">
              <a:latin typeface="Times" pitchFamily="18" charset="0"/>
              <a:ea typeface="+mj-ea"/>
              <a:cs typeface="+mj-cs"/>
            </a:endParaRPr>
          </a:p>
        </p:txBody>
      </p:sp>
      <p:pic>
        <p:nvPicPr>
          <p:cNvPr id="31745" name="Picture 1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340768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92D050"/>
                </a:solidFill>
              </a:rPr>
              <a:t>6. </a:t>
            </a:r>
            <a:r>
              <a:rPr lang="fr-FR" sz="4000" dirty="0" smtClean="0"/>
              <a:t>Résoudre dans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= 1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= e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971550" y="3213100"/>
          <a:ext cx="1152525" cy="1050925"/>
        </p:xfrm>
        <a:graphic>
          <a:graphicData uri="http://schemas.openxmlformats.org/presentationml/2006/ole">
            <p:oleObj spid="_x0000_s3074" name="Équation" r:id="rId3" imgW="431640" imgH="393480" progId="Equation.3">
              <p:embed/>
            </p:oleObj>
          </a:graphicData>
        </a:graphic>
      </p:graphicFrame>
      <p:pic>
        <p:nvPicPr>
          <p:cNvPr id="2" name="Picture 3" descr="C:\Users\cpaul\Desktop\Captur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268760"/>
            <a:ext cx="504056" cy="5509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 dirty="0" smtClean="0"/>
              <a:t>Résoudre dans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&gt; 1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  <a:r>
              <a:rPr lang="fr-FR" sz="3200" dirty="0">
                <a:latin typeface="+mj-lt"/>
              </a:rPr>
              <a:t>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≤ - 3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&gt; e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+2 &gt; 0</a:t>
            </a:r>
            <a:endParaRPr lang="fr-FR" sz="3600" baseline="30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7" name="Picture 1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760"/>
            <a:ext cx="504056" cy="5509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smtClean="0">
                <a:solidFill>
                  <a:srgbClr val="00B050"/>
                </a:solidFill>
              </a:rPr>
              <a:t>8. </a:t>
            </a:r>
            <a:r>
              <a:rPr lang="fr-FR" sz="4000" smtClean="0"/>
              <a:t>Factoriser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5262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- 2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+mj-lt"/>
              </a:rPr>
              <a:t>+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200" dirty="0">
                <a:latin typeface="Times" pitchFamily="18" charset="0"/>
                <a:cs typeface="Times" pitchFamily="18" charset="0"/>
              </a:rPr>
              <a:t>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- 2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600" i="1" dirty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x²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98107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9.  </a:t>
            </a:r>
            <a:r>
              <a:rPr lang="fr-FR" sz="4000" dirty="0" smtClean="0"/>
              <a:t>Etude de fonction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15363" name="ZoneTexte 4"/>
          <p:cNvSpPr txBox="1">
            <a:spLocks noChangeArrowheads="1"/>
          </p:cNvSpPr>
          <p:nvPr/>
        </p:nvSpPr>
        <p:spPr bwMode="auto">
          <a:xfrm>
            <a:off x="611188" y="1988840"/>
            <a:ext cx="453707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fr-FR" sz="2400" dirty="0"/>
              <a:t>Déterminer </a:t>
            </a:r>
            <a:r>
              <a:rPr lang="fr-FR" sz="2400" dirty="0" smtClean="0"/>
              <a:t>:</a:t>
            </a:r>
          </a:p>
          <a:p>
            <a:pPr marL="342900" indent="-342900"/>
            <a:endParaRPr lang="fr-FR" sz="800" dirty="0"/>
          </a:p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</a:rPr>
              <a:t>a. </a:t>
            </a:r>
            <a:r>
              <a:rPr lang="fr-FR" sz="2400" dirty="0" smtClean="0"/>
              <a:t>Le </a:t>
            </a:r>
            <a:r>
              <a:rPr lang="fr-FR" sz="2400" dirty="0"/>
              <a:t>sens de </a:t>
            </a:r>
            <a:r>
              <a:rPr lang="fr-FR" sz="2400" dirty="0" smtClean="0"/>
              <a:t>variation </a:t>
            </a:r>
            <a:r>
              <a:rPr lang="fr-FR" sz="2400" dirty="0"/>
              <a:t>de </a:t>
            </a:r>
            <a:r>
              <a:rPr lang="fr-FR" sz="2400" i="1" dirty="0" smtClean="0"/>
              <a:t>f.</a:t>
            </a:r>
            <a:endParaRPr lang="fr-FR" sz="2400" i="1" dirty="0"/>
          </a:p>
          <a:p>
            <a:pPr marL="342900" indent="-342900"/>
            <a:endParaRPr lang="fr-FR" sz="2400" i="1" dirty="0" smtClean="0"/>
          </a:p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</a:rPr>
              <a:t>b.  </a:t>
            </a:r>
            <a:r>
              <a:rPr lang="fr-FR" sz="2400" dirty="0"/>
              <a:t>L</a:t>
            </a:r>
            <a:r>
              <a:rPr lang="fr-FR" sz="2400" dirty="0" smtClean="0"/>
              <a:t>a </a:t>
            </a:r>
            <a:r>
              <a:rPr lang="fr-FR" sz="2400" dirty="0"/>
              <a:t>convexité de </a:t>
            </a:r>
            <a:r>
              <a:rPr lang="fr-FR" sz="2400" i="1" dirty="0" smtClean="0"/>
              <a:t>f.</a:t>
            </a:r>
            <a:endParaRPr lang="fr-FR" sz="2400" i="1" dirty="0"/>
          </a:p>
          <a:p>
            <a:pPr marL="342900" indent="-342900"/>
            <a:endParaRPr lang="fr-FR" sz="2400" i="1" dirty="0"/>
          </a:p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</a:rPr>
              <a:t>c. </a:t>
            </a:r>
            <a:r>
              <a:rPr lang="fr-FR" sz="2400" dirty="0" smtClean="0"/>
              <a:t>Une </a:t>
            </a:r>
            <a:r>
              <a:rPr lang="fr-FR" sz="2400" dirty="0"/>
              <a:t>équation de la tangente à la courbe de </a:t>
            </a:r>
            <a:r>
              <a:rPr lang="fr-FR" sz="2400" i="1" dirty="0"/>
              <a:t>f</a:t>
            </a:r>
            <a:r>
              <a:rPr lang="fr-FR" sz="2400" dirty="0"/>
              <a:t> au point d’abscisse 0.</a:t>
            </a:r>
          </a:p>
          <a:p>
            <a:pPr marL="342900" indent="-342900">
              <a:buFontTx/>
              <a:buAutoNum type="alphaLcPeriod"/>
            </a:pPr>
            <a:endParaRPr lang="fr-FR" sz="2400" dirty="0"/>
          </a:p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</a:rPr>
              <a:t>d. </a:t>
            </a:r>
            <a:r>
              <a:rPr lang="fr-FR" sz="2400" dirty="0" smtClean="0"/>
              <a:t>Les </a:t>
            </a:r>
            <a:r>
              <a:rPr lang="fr-FR" sz="2400" dirty="0"/>
              <a:t>points d’inflexion </a:t>
            </a:r>
            <a:r>
              <a:rPr lang="fr-FR" sz="2400" dirty="0" smtClean="0"/>
              <a:t>éventuels </a:t>
            </a:r>
            <a:r>
              <a:rPr lang="fr-FR" sz="2400" dirty="0"/>
              <a:t>de la courbe de </a:t>
            </a:r>
            <a:r>
              <a:rPr lang="fr-FR" sz="2400" i="1" dirty="0" smtClean="0"/>
              <a:t>f.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882" y="2492896"/>
            <a:ext cx="351350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/>
              <a:t>Vrai ou faux ?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286000"/>
            <a:ext cx="8429625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                                  </a:t>
            </a:r>
            <a:r>
              <a:rPr lang="fr-FR" sz="2800" b="1" dirty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Faux</a:t>
            </a:r>
            <a:r>
              <a:rPr lang="fr-FR" sz="2800" dirty="0">
                <a:latin typeface="+mj-lt"/>
              </a:rPr>
              <a:t>                                      </a:t>
            </a:r>
            <a:endParaRPr lang="fr-FR" sz="2800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                                 </a:t>
            </a:r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Vrai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                                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Vrai</a:t>
            </a:r>
            <a:r>
              <a:rPr lang="fr-FR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3200" dirty="0">
                <a:latin typeface="+mj-lt"/>
              </a:rPr>
              <a:t>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                                 </a:t>
            </a:r>
            <a:r>
              <a:rPr lang="fr-FR" sz="2800" dirty="0">
                <a:solidFill>
                  <a:srgbClr val="FF0000"/>
                </a:solidFill>
              </a:rPr>
              <a:t>Faux</a:t>
            </a:r>
            <a:r>
              <a:rPr lang="fr-FR" sz="3200" dirty="0">
                <a:latin typeface="+mj-lt"/>
              </a:rPr>
              <a:t> </a:t>
            </a:r>
          </a:p>
        </p:txBody>
      </p:sp>
      <p:graphicFrame>
        <p:nvGraphicFramePr>
          <p:cNvPr id="4098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098" name="Équation" r:id="rId3" imgW="0" imgH="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042988" y="2276475"/>
          <a:ext cx="2419350" cy="504825"/>
        </p:xfrm>
        <a:graphic>
          <a:graphicData uri="http://schemas.openxmlformats.org/presentationml/2006/ole">
            <p:oleObj spid="_x0000_s4099" name="Equation" r:id="rId4" imgW="914400" imgH="190440" progId="Equation.DSMT4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116013" y="3213100"/>
          <a:ext cx="1851025" cy="647700"/>
        </p:xfrm>
        <a:graphic>
          <a:graphicData uri="http://schemas.openxmlformats.org/presentationml/2006/ole">
            <p:oleObj spid="_x0000_s4100" name="Équation" r:id="rId5" imgW="761760" imgH="26640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187450" y="4127500"/>
          <a:ext cx="1584325" cy="1046163"/>
        </p:xfrm>
        <a:graphic>
          <a:graphicData uri="http://schemas.openxmlformats.org/presentationml/2006/ole">
            <p:oleObj spid="_x0000_s4101" name="Équation" r:id="rId6" imgW="634680" imgH="4190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185863" y="5229225"/>
          <a:ext cx="1514475" cy="1000125"/>
        </p:xfrm>
        <a:graphic>
          <a:graphicData uri="http://schemas.openxmlformats.org/presentationml/2006/ole">
            <p:oleObj spid="_x0000_s4102" name="Équation" r:id="rId7" imgW="634680" imgH="419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Vrai ou faux ? 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88" y="2428875"/>
            <a:ext cx="8429625" cy="3846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dirty="0">
                <a:latin typeface="+mj-lt"/>
              </a:rPr>
              <a:t>Pour tout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,  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= 1       </a:t>
            </a:r>
            <a:r>
              <a:rPr lang="fr-FR" sz="2800" dirty="0">
                <a:solidFill>
                  <a:srgbClr val="FF0000"/>
                </a:solidFill>
              </a:rPr>
              <a:t>Vrai</a:t>
            </a:r>
            <a:endParaRPr lang="fr-FR" sz="3600" i="1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(e</a:t>
            </a:r>
            <a:r>
              <a:rPr lang="fr-FR" sz="3200" baseline="30000" dirty="0" smtClean="0">
                <a:latin typeface="Times" pitchFamily="18" charset="0"/>
                <a:cs typeface="Times" pitchFamily="18" charset="0"/>
              </a:rPr>
              <a:t>-3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)</a:t>
            </a:r>
            <a:r>
              <a:rPr lang="fr-FR" sz="3200" kern="400" baseline="30000" dirty="0" smtClean="0">
                <a:latin typeface="Times" pitchFamily="18" charset="0"/>
                <a:cs typeface="Times" pitchFamily="18" charset="0"/>
              </a:rPr>
              <a:t>2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= e</a:t>
            </a:r>
            <a:r>
              <a:rPr lang="fr-FR" sz="3200" baseline="30000" dirty="0" smtClean="0">
                <a:latin typeface="Times" pitchFamily="18" charset="0"/>
                <a:cs typeface="Times" pitchFamily="18" charset="0"/>
              </a:rPr>
              <a:t>9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                            </a:t>
            </a:r>
            <a:r>
              <a:rPr lang="fr-FR" sz="2800" dirty="0" smtClean="0">
                <a:solidFill>
                  <a:srgbClr val="FF0000"/>
                </a:solidFill>
              </a:rPr>
              <a:t>Faux</a:t>
            </a:r>
            <a:endParaRPr lang="fr-FR" sz="28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                                               </a:t>
            </a:r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Vrai</a:t>
            </a:r>
            <a:r>
              <a:rPr lang="fr-FR" sz="3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3200" dirty="0">
                <a:latin typeface="+mj-lt"/>
              </a:rPr>
              <a:t>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</a:t>
            </a:r>
            <a:r>
              <a:rPr lang="fr-FR" sz="3200" dirty="0">
                <a:latin typeface="+mj-lt"/>
              </a:rPr>
              <a:t>Pour tout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,                          </a:t>
            </a:r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Faux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900113" y="4508500"/>
          <a:ext cx="2176462" cy="576263"/>
        </p:xfrm>
        <a:graphic>
          <a:graphicData uri="http://schemas.openxmlformats.org/presentationml/2006/ole">
            <p:oleObj spid="_x0000_s5122" name="Équation" r:id="rId3" imgW="863280" imgH="228600" progId="Equation.3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2987675" y="5445125"/>
          <a:ext cx="1574800" cy="647700"/>
        </p:xfrm>
        <a:graphic>
          <a:graphicData uri="http://schemas.openxmlformats.org/presentationml/2006/ole">
            <p:oleObj spid="_x0000_s5123" name="Équation" r:id="rId4" imgW="647640" imgH="2664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3600" dirty="0" smtClean="0"/>
              <a:t>Déterminer le sens de variation de </a:t>
            </a:r>
            <a:r>
              <a:rPr lang="fr-FR" sz="3600" i="1" dirty="0" smtClean="0"/>
              <a:t>f</a:t>
            </a:r>
            <a:endParaRPr lang="fr-FR" sz="36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1963738"/>
            <a:ext cx="8501063" cy="46482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(1,2)</a:t>
            </a:r>
            <a:r>
              <a:rPr lang="fr-FR" sz="4000" i="1" baseline="30000" dirty="0">
                <a:latin typeface="Times New Roman" pitchFamily="18" charset="0"/>
                <a:cs typeface="Times New Roman" pitchFamily="18" charset="0"/>
              </a:rPr>
              <a:t>x       </a:t>
            </a:r>
            <a:r>
              <a:rPr lang="fr-FR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 croissante sur 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(0,8)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 décroissante sur </a:t>
            </a:r>
            <a:endParaRPr lang="fr-FR" sz="36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3(2,5)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      </a:t>
            </a:r>
            <a:r>
              <a:rPr lang="fr-FR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 croissante sur 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-(0,75)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    </a:t>
            </a:r>
            <a:r>
              <a:rPr lang="fr-FR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 croissante sur </a:t>
            </a:r>
            <a:endParaRPr lang="fr-FR" sz="3600" i="1" baseline="30000" dirty="0">
              <a:latin typeface="+mj-lt"/>
            </a:endParaRPr>
          </a:p>
        </p:txBody>
      </p:sp>
      <p:pic>
        <p:nvPicPr>
          <p:cNvPr id="51201" name="Picture 1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492896"/>
            <a:ext cx="409575" cy="447675"/>
          </a:xfrm>
          <a:prstGeom prst="rect">
            <a:avLst/>
          </a:prstGeom>
          <a:noFill/>
        </p:spPr>
      </p:pic>
      <p:pic>
        <p:nvPicPr>
          <p:cNvPr id="51202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3645024"/>
            <a:ext cx="409575" cy="447675"/>
          </a:xfrm>
          <a:prstGeom prst="rect">
            <a:avLst/>
          </a:prstGeom>
          <a:noFill/>
        </p:spPr>
      </p:pic>
      <p:pic>
        <p:nvPicPr>
          <p:cNvPr id="51203" name="Picture 3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725144"/>
            <a:ext cx="409575" cy="447675"/>
          </a:xfrm>
          <a:prstGeom prst="rect">
            <a:avLst/>
          </a:prstGeom>
          <a:noFill/>
        </p:spPr>
      </p:pic>
      <p:pic>
        <p:nvPicPr>
          <p:cNvPr id="51204" name="Picture 4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805264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smtClean="0">
                <a:solidFill>
                  <a:srgbClr val="00B050"/>
                </a:solidFill>
              </a:rPr>
              <a:t>4. </a:t>
            </a:r>
            <a:r>
              <a:rPr lang="fr-FR" sz="4000" smtClean="0"/>
              <a:t>Calculer </a:t>
            </a:r>
            <a:r>
              <a:rPr lang="fr-FR" sz="4000" i="1" smtClean="0"/>
              <a:t>f </a:t>
            </a:r>
            <a:r>
              <a:rPr lang="fr-FR" sz="4000" smtClean="0"/>
              <a:t>’(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smtClean="0"/>
              <a:t>)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²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3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²</a:t>
            </a:r>
            <a:endParaRPr lang="fr-FR" sz="3600" i="1" baseline="300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00438" y="2071688"/>
            <a:ext cx="3663950" cy="4186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   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f’(x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3e</a:t>
            </a:r>
            <a:r>
              <a:rPr lang="fr-FR" sz="36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6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+4   </a:t>
            </a:r>
            <a:endParaRPr lang="fr-FR" sz="3600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  <a:defRPr/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f’(x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-3e</a:t>
            </a:r>
            <a:r>
              <a:rPr lang="fr-FR" sz="36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>
              <a:lnSpc>
                <a:spcPct val="200000"/>
              </a:lnSpc>
              <a:spcBef>
                <a:spcPts val="600"/>
              </a:spcBef>
              <a:defRPr/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f’(x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 2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f’(x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+ 8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36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²</a:t>
            </a:r>
            <a:endParaRPr lang="fr-FR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5. </a:t>
            </a:r>
            <a:r>
              <a:rPr lang="fr-FR" sz="3600" dirty="0" smtClean="0"/>
              <a:t>Quel est le sens de variation de </a:t>
            </a:r>
            <a:r>
              <a:rPr lang="fr-FR" sz="3600" i="1" dirty="0" smtClean="0"/>
              <a:t>f </a:t>
            </a:r>
            <a:r>
              <a:rPr lang="fr-FR" sz="3600" dirty="0" smtClean="0"/>
              <a:t>sur    ?</a:t>
            </a:r>
            <a:endParaRPr lang="fr-FR" sz="36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baseline="300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-3e 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endParaRPr lang="fr-FR" sz="3600" i="1" baseline="30000" dirty="0">
              <a:latin typeface="+mj-lt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275856" y="2140744"/>
            <a:ext cx="2736304" cy="399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7000"/>
              </a:lnSpc>
            </a:pP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2e</a:t>
            </a:r>
            <a:r>
              <a:rPr lang="fr-FR" sz="28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+4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0</a:t>
            </a:r>
            <a:endParaRPr lang="fr-FR" sz="2800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7000"/>
              </a:lnSpc>
              <a:spcBef>
                <a:spcPts val="600"/>
              </a:spcBef>
            </a:pP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</a:t>
            </a:r>
            <a:r>
              <a:rPr lang="fr-FR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e</a:t>
            </a:r>
            <a:r>
              <a:rPr lang="fr-FR" sz="28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fr-FR" sz="28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&lt; 0</a:t>
            </a:r>
            <a:endParaRPr lang="fr-FR" sz="2800" baseline="30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7000"/>
              </a:lnSpc>
              <a:spcBef>
                <a:spcPts val="600"/>
              </a:spcBef>
            </a:pP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2 + e</a:t>
            </a:r>
            <a:r>
              <a:rPr lang="fr-FR" sz="28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&gt; 0</a:t>
            </a:r>
            <a:endParaRPr lang="fr-FR" sz="2800" baseline="30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7000"/>
              </a:lnSpc>
              <a:spcBef>
                <a:spcPts val="1200"/>
              </a:spcBef>
            </a:pP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=  9 e</a:t>
            </a:r>
            <a:r>
              <a:rPr lang="fr-FR" sz="28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fr-FR" sz="28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&gt; 0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868144" y="2420888"/>
            <a:ext cx="288032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est croissante sur    .</a:t>
            </a:r>
          </a:p>
          <a:p>
            <a:endParaRPr lang="fr-FR" sz="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est décroissante sur   </a:t>
            </a:r>
          </a:p>
          <a:p>
            <a:endParaRPr lang="fr-FR" sz="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est croissante 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  </a:t>
            </a:r>
          </a:p>
          <a:p>
            <a:endParaRPr lang="fr-FR" sz="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f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est croissante 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  </a:t>
            </a:r>
            <a:endParaRPr lang="fr-FR" sz="2800" dirty="0"/>
          </a:p>
        </p:txBody>
      </p:sp>
      <p:pic>
        <p:nvPicPr>
          <p:cNvPr id="49154" name="Picture 2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340768"/>
            <a:ext cx="409575" cy="447675"/>
          </a:xfrm>
          <a:prstGeom prst="rect">
            <a:avLst/>
          </a:prstGeom>
          <a:noFill/>
        </p:spPr>
      </p:pic>
      <p:pic>
        <p:nvPicPr>
          <p:cNvPr id="49155" name="Picture 3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852936"/>
            <a:ext cx="409575" cy="447675"/>
          </a:xfrm>
          <a:prstGeom prst="rect">
            <a:avLst/>
          </a:prstGeom>
          <a:noFill/>
        </p:spPr>
      </p:pic>
      <p:pic>
        <p:nvPicPr>
          <p:cNvPr id="49156" name="Picture 4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861048"/>
            <a:ext cx="409575" cy="447675"/>
          </a:xfrm>
          <a:prstGeom prst="rect">
            <a:avLst/>
          </a:prstGeom>
          <a:noFill/>
        </p:spPr>
      </p:pic>
      <p:pic>
        <p:nvPicPr>
          <p:cNvPr id="49157" name="Picture 5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797152"/>
            <a:ext cx="409575" cy="447675"/>
          </a:xfrm>
          <a:prstGeom prst="rect">
            <a:avLst/>
          </a:prstGeom>
          <a:noFill/>
        </p:spPr>
      </p:pic>
      <p:pic>
        <p:nvPicPr>
          <p:cNvPr id="49158" name="Picture 6" descr="C:\Users\cpaul\Desktop\Captur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805264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92D050"/>
                </a:solidFill>
              </a:rPr>
              <a:t>6.  </a:t>
            </a:r>
            <a:r>
              <a:rPr lang="fr-FR" sz="4000" dirty="0" smtClean="0"/>
              <a:t>Résoudre dans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= 1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= e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= e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071813" y="2071688"/>
            <a:ext cx="30003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0</a:t>
            </a:r>
          </a:p>
          <a:p>
            <a:pPr>
              <a:lnSpc>
                <a:spcPct val="200000"/>
              </a:lnSpc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-1</a:t>
            </a:r>
          </a:p>
          <a:p>
            <a:pPr>
              <a:lnSpc>
                <a:spcPct val="200000"/>
              </a:lnSpc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0,5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2 ou -2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1116013" y="3213100"/>
          <a:ext cx="1084262" cy="989013"/>
        </p:xfrm>
        <a:graphic>
          <a:graphicData uri="http://schemas.openxmlformats.org/presentationml/2006/ole">
            <p:oleObj spid="_x0000_s6146" name="Équation" r:id="rId4" imgW="431640" imgH="393480" progId="Equation.3">
              <p:embed/>
            </p:oleObj>
          </a:graphicData>
        </a:graphic>
      </p:graphicFrame>
      <p:pic>
        <p:nvPicPr>
          <p:cNvPr id="2" name="Picture 3" descr="C:\Users\cpaul\Desktop\Captur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268760"/>
            <a:ext cx="504056" cy="5509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 dirty="0" smtClean="0"/>
              <a:t>Résoudre dans  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&gt; 1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 </a:t>
            </a:r>
            <a:r>
              <a:rPr lang="fr-FR" sz="3200" dirty="0">
                <a:latin typeface="+mj-lt"/>
              </a:rPr>
              <a:t>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≤ - 3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&gt; e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+2 &gt; 0</a:t>
            </a:r>
            <a:endParaRPr lang="fr-FR" sz="36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357563" y="2143125"/>
            <a:ext cx="47434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0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n’a pas de solution</a:t>
            </a:r>
          </a:p>
          <a:p>
            <a:pPr>
              <a:lnSpc>
                <a:spcPct val="200000"/>
              </a:lnSpc>
            </a:pP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&gt;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0,5</a:t>
            </a:r>
          </a:p>
          <a:p>
            <a:pPr>
              <a:lnSpc>
                <a:spcPct val="200000"/>
              </a:lnSpc>
            </a:pP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 vérifiée pour tout réel 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68760"/>
            <a:ext cx="475455" cy="5196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z="4000" smtClean="0"/>
              <a:t>Factoriser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625" y="2087563"/>
            <a:ext cx="8501063" cy="5262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 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(1+ 2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- 2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>
                <a:latin typeface="+mj-lt"/>
              </a:rPr>
              <a:t>+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2 e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- 2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36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+ 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e 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e 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 </a:t>
            </a: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j-lt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600" i="1" dirty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3600" i="1" baseline="30000" dirty="0">
                <a:latin typeface="Times New Roman" pitchFamily="18" charset="0"/>
                <a:cs typeface="Times New Roman" pitchFamily="18" charset="0"/>
              </a:rPr>
              <a:t>x²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3600" i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(2 - </a:t>
            </a:r>
            <a:r>
              <a:rPr lang="fr-FR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fr-FR" sz="3600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 idx="4294967295"/>
          </p:nvPr>
        </p:nvSpPr>
        <p:spPr>
          <a:xfrm>
            <a:off x="468313" y="98107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</a:rPr>
              <a:t>9.  </a:t>
            </a:r>
            <a:r>
              <a:rPr lang="fr-FR" sz="4000" dirty="0" smtClean="0"/>
              <a:t>Etude de fonction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22531" name="ZoneTexte 4"/>
          <p:cNvSpPr txBox="1">
            <a:spLocks noChangeArrowheads="1"/>
          </p:cNvSpPr>
          <p:nvPr/>
        </p:nvSpPr>
        <p:spPr bwMode="auto">
          <a:xfrm>
            <a:off x="611560" y="1988840"/>
            <a:ext cx="48244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</a:rPr>
              <a:t>a. </a:t>
            </a:r>
            <a:r>
              <a:rPr lang="fr-FR" sz="2400" i="1" dirty="0" smtClean="0">
                <a:solidFill>
                  <a:srgbClr val="FF0000"/>
                </a:solidFill>
              </a:rPr>
              <a:t>f  </a:t>
            </a:r>
            <a:r>
              <a:rPr lang="fr-FR" sz="2400" dirty="0">
                <a:solidFill>
                  <a:srgbClr val="FF0000"/>
                </a:solidFill>
              </a:rPr>
              <a:t>est décroissante sur ]-</a:t>
            </a:r>
            <a:r>
              <a:rPr lang="fr-FR" sz="24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sym typeface="Symbol" pitchFamily="18" charset="2"/>
              </a:rPr>
              <a:t>∞ ; 0 </a:t>
            </a:r>
            <a:r>
              <a:rPr lang="fr-FR" sz="2400" dirty="0">
                <a:solidFill>
                  <a:srgbClr val="FF0000"/>
                </a:solidFill>
                <a:ea typeface="Cambria Math" pitchFamily="18" charset="0"/>
                <a:cs typeface="Arial" charset="0"/>
                <a:sym typeface="Symbol" pitchFamily="18" charset="2"/>
              </a:rPr>
              <a:t>] et croissante sur [0 ; +</a:t>
            </a:r>
            <a:r>
              <a:rPr lang="fr-FR" sz="2400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sym typeface="Symbol" pitchFamily="18" charset="2"/>
              </a:rPr>
              <a:t> ∞[.</a:t>
            </a:r>
          </a:p>
          <a:p>
            <a:pPr marL="342900" indent="-342900"/>
            <a:endParaRPr lang="fr-FR" sz="1600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Cambria Math" pitchFamily="18" charset="0"/>
              <a:sym typeface="Symbol" pitchFamily="18" charset="2"/>
            </a:endParaRPr>
          </a:p>
          <a:p>
            <a:pPr marL="342900" indent="-342900"/>
            <a:r>
              <a:rPr lang="fr-FR" sz="2400" b="1" dirty="0" smtClean="0">
                <a:solidFill>
                  <a:srgbClr val="00B050"/>
                </a:solidFill>
                <a:ea typeface="Cambria Math" pitchFamily="18" charset="0"/>
                <a:cs typeface="Cambria Math" pitchFamily="18" charset="0"/>
                <a:sym typeface="Symbol" pitchFamily="18" charset="2"/>
              </a:rPr>
              <a:t>b.  </a:t>
            </a:r>
            <a:r>
              <a:rPr lang="fr-FR" sz="2400" i="1" dirty="0">
                <a:solidFill>
                  <a:srgbClr val="FF0000"/>
                </a:solidFill>
                <a:ea typeface="Cambria Math" pitchFamily="18" charset="0"/>
                <a:cs typeface="Cambria Math" pitchFamily="18" charset="0"/>
                <a:sym typeface="Symbol" pitchFamily="18" charset="2"/>
              </a:rPr>
              <a:t>f  </a:t>
            </a:r>
            <a:r>
              <a:rPr lang="fr-FR" sz="2400" dirty="0">
                <a:solidFill>
                  <a:srgbClr val="FF0000"/>
                </a:solidFill>
                <a:ea typeface="Cambria Math" pitchFamily="18" charset="0"/>
                <a:cs typeface="Cambria Math" pitchFamily="18" charset="0"/>
                <a:sym typeface="Symbol" pitchFamily="18" charset="2"/>
              </a:rPr>
              <a:t>est concave sur </a:t>
            </a:r>
            <a:r>
              <a:rPr lang="fr-FR" sz="2400" dirty="0" smtClean="0">
                <a:solidFill>
                  <a:srgbClr val="FF0000"/>
                </a:solidFill>
              </a:rPr>
              <a:t>]-</a:t>
            </a:r>
            <a:r>
              <a:rPr lang="fr-FR" sz="24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sym typeface="Symbol" pitchFamily="18" charset="2"/>
              </a:rPr>
              <a:t>∞ ; -1 </a:t>
            </a:r>
            <a:r>
              <a:rPr lang="fr-FR" sz="2400" dirty="0">
                <a:solidFill>
                  <a:srgbClr val="FF0000"/>
                </a:solidFill>
                <a:ea typeface="Cambria Math" pitchFamily="18" charset="0"/>
                <a:cs typeface="Cambria Math" pitchFamily="18" charset="0"/>
                <a:sym typeface="Symbol" pitchFamily="18" charset="2"/>
              </a:rPr>
              <a:t>] et convexe sur [-1 ; +</a:t>
            </a:r>
            <a:r>
              <a:rPr lang="fr-FR" sz="2400" dirty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  <a:sym typeface="Symbol" pitchFamily="18" charset="2"/>
              </a:rPr>
              <a:t> ∞[.</a:t>
            </a:r>
            <a:endParaRPr lang="fr-FR" sz="2400" dirty="0">
              <a:solidFill>
                <a:srgbClr val="FF0000"/>
              </a:solidFill>
              <a:cs typeface="Arial" charset="0"/>
            </a:endParaRPr>
          </a:p>
          <a:p>
            <a:pPr marL="342900" indent="-342900"/>
            <a:endParaRPr lang="fr-FR" sz="1600" i="1" dirty="0">
              <a:solidFill>
                <a:srgbClr val="FF0000"/>
              </a:solidFill>
            </a:endParaRPr>
          </a:p>
          <a:p>
            <a:pPr marL="342900" indent="-342900"/>
            <a:r>
              <a:rPr lang="fr-FR" sz="2400" b="1" dirty="0">
                <a:solidFill>
                  <a:srgbClr val="00B050"/>
                </a:solidFill>
              </a:rPr>
              <a:t>c. </a:t>
            </a:r>
            <a:r>
              <a:rPr lang="fr-FR" sz="2400" dirty="0">
                <a:solidFill>
                  <a:srgbClr val="FF0000"/>
                </a:solidFill>
              </a:rPr>
              <a:t>La tangente à la courbe de </a:t>
            </a:r>
            <a:r>
              <a:rPr lang="fr-FR" sz="2400" i="1" dirty="0">
                <a:solidFill>
                  <a:srgbClr val="FF0000"/>
                </a:solidFill>
              </a:rPr>
              <a:t>f</a:t>
            </a:r>
            <a:r>
              <a:rPr lang="fr-FR" sz="2400" dirty="0">
                <a:solidFill>
                  <a:srgbClr val="FF0000"/>
                </a:solidFill>
              </a:rPr>
              <a:t> au point d’abscisse 0 a pour équation : </a:t>
            </a:r>
            <a:r>
              <a:rPr lang="fr-FR" sz="2400" i="1" dirty="0" smtClean="0">
                <a:solidFill>
                  <a:srgbClr val="FF0000"/>
                </a:solidFill>
              </a:rPr>
              <a:t>y </a:t>
            </a:r>
            <a:r>
              <a:rPr lang="fr-FR" sz="2400" dirty="0" smtClean="0">
                <a:solidFill>
                  <a:srgbClr val="FF0000"/>
                </a:solidFill>
              </a:rPr>
              <a:t>=  </a:t>
            </a:r>
            <a:r>
              <a:rPr lang="fr-FR" sz="2400" dirty="0">
                <a:solidFill>
                  <a:srgbClr val="FF0000"/>
                </a:solidFill>
              </a:rPr>
              <a:t>-</a:t>
            </a:r>
            <a:r>
              <a:rPr lang="fr-FR" sz="2400" dirty="0" smtClean="0">
                <a:solidFill>
                  <a:srgbClr val="FF0000"/>
                </a:solidFill>
              </a:rPr>
              <a:t>1.</a:t>
            </a:r>
            <a:endParaRPr lang="fr-FR" sz="2400" dirty="0">
              <a:solidFill>
                <a:srgbClr val="FF0000"/>
              </a:solidFill>
            </a:endParaRPr>
          </a:p>
          <a:p>
            <a:pPr marL="342900" indent="-342900"/>
            <a:endParaRPr lang="fr-FR" sz="1600" dirty="0">
              <a:solidFill>
                <a:srgbClr val="FF0000"/>
              </a:solidFill>
            </a:endParaRPr>
          </a:p>
          <a:p>
            <a:pPr marL="342900" indent="-342900"/>
            <a:r>
              <a:rPr lang="fr-FR" sz="2400" b="1" dirty="0">
                <a:solidFill>
                  <a:srgbClr val="00B050"/>
                </a:solidFill>
              </a:rPr>
              <a:t>d. </a:t>
            </a:r>
            <a:r>
              <a:rPr lang="fr-FR" sz="2400" dirty="0">
                <a:solidFill>
                  <a:srgbClr val="FF0000"/>
                </a:solidFill>
              </a:rPr>
              <a:t>La courbe de </a:t>
            </a:r>
            <a:r>
              <a:rPr lang="fr-FR" sz="2400" i="1" dirty="0">
                <a:solidFill>
                  <a:srgbClr val="FF0000"/>
                </a:solidFill>
              </a:rPr>
              <a:t>f</a:t>
            </a:r>
            <a:r>
              <a:rPr lang="fr-FR" sz="2400" dirty="0">
                <a:solidFill>
                  <a:srgbClr val="FF0000"/>
                </a:solidFill>
              </a:rPr>
              <a:t> admet un point d’inflexion de coordonnées</a:t>
            </a:r>
          </a:p>
          <a:p>
            <a:pPr marL="342900" indent="-342900"/>
            <a:r>
              <a:rPr lang="fr-FR" sz="2400" dirty="0">
                <a:solidFill>
                  <a:srgbClr val="FF0000"/>
                </a:solidFill>
              </a:rPr>
              <a:t>    (-1;-2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280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fr-FR" sz="2400" dirty="0" smtClean="0">
                <a:solidFill>
                  <a:srgbClr val="FF0000"/>
                </a:solidFill>
              </a:rPr>
              <a:t>).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24128" y="263691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420888"/>
            <a:ext cx="344461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2564</TotalTime>
  <Words>842</Words>
  <Application>Microsoft Office PowerPoint</Application>
  <PresentationFormat>Affichage à l'écran (4:3)</PresentationFormat>
  <Paragraphs>141</Paragraphs>
  <Slides>20</Slides>
  <Notes>11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titre</vt:lpstr>
      <vt:lpstr>diaposcourantes</vt:lpstr>
      <vt:lpstr>Équation</vt:lpstr>
      <vt:lpstr>Equation</vt:lpstr>
      <vt:lpstr>Fonctions exponentielles</vt:lpstr>
      <vt:lpstr>Diapositive 2</vt:lpstr>
      <vt:lpstr>Diapositive 3</vt:lpstr>
      <vt:lpstr>Déterminer le sens de variation de f</vt:lpstr>
      <vt:lpstr>4.  Calculer f ’(x)</vt:lpstr>
      <vt:lpstr>Diapositive 6</vt:lpstr>
      <vt:lpstr>6. Résoudre dans </vt:lpstr>
      <vt:lpstr>Résoudre dans  </vt:lpstr>
      <vt:lpstr>8. Factoriser</vt:lpstr>
      <vt:lpstr>9.  Etude de fonction </vt:lpstr>
      <vt:lpstr>Diapositive 11</vt:lpstr>
      <vt:lpstr>Diapositive 12</vt:lpstr>
      <vt:lpstr>Diapositive 13</vt:lpstr>
      <vt:lpstr>Déterminer le sens de variation de f</vt:lpstr>
      <vt:lpstr>4. Calculer f ’(x)</vt:lpstr>
      <vt:lpstr>5. Quel est le sens de variation de f sur    ?</vt:lpstr>
      <vt:lpstr>6.  Résoudre dans </vt:lpstr>
      <vt:lpstr>Résoudre dans    </vt:lpstr>
      <vt:lpstr>Factoriser</vt:lpstr>
      <vt:lpstr>9.  Etude de fonction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304</cp:revision>
  <dcterms:created xsi:type="dcterms:W3CDTF">2010-05-07T13:51:37Z</dcterms:created>
  <dcterms:modified xsi:type="dcterms:W3CDTF">2016-06-10T08:59:47Z</dcterms:modified>
</cp:coreProperties>
</file>