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  <p:sldMasterId id="2147483695" r:id="rId4"/>
  </p:sldMasterIdLst>
  <p:notesMasterIdLst>
    <p:notesMasterId r:id="rId19"/>
  </p:notesMasterIdLst>
  <p:sldIdLst>
    <p:sldId id="256" r:id="rId5"/>
    <p:sldId id="316" r:id="rId6"/>
    <p:sldId id="317" r:id="rId7"/>
    <p:sldId id="318" r:id="rId8"/>
    <p:sldId id="321" r:id="rId9"/>
    <p:sldId id="319" r:id="rId10"/>
    <p:sldId id="320" r:id="rId11"/>
    <p:sldId id="315" r:id="rId12"/>
    <p:sldId id="325" r:id="rId13"/>
    <p:sldId id="326" r:id="rId14"/>
    <p:sldId id="327" r:id="rId15"/>
    <p:sldId id="324" r:id="rId16"/>
    <p:sldId id="328" r:id="rId17"/>
    <p:sldId id="329" r:id="rId1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CE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106" d="100"/>
          <a:sy n="106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5222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7649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9050" y="0"/>
            <a:ext cx="9163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10/06/2016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Nombre de solutions</a:t>
            </a:r>
            <a:br>
              <a:rPr lang="fr-FR" dirty="0" smtClean="0"/>
            </a:br>
            <a:r>
              <a:rPr lang="fr-FR" dirty="0" smtClean="0"/>
              <a:t>d’une équation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  <p:pic>
        <p:nvPicPr>
          <p:cNvPr id="1026" name="Picture 2" descr="E:\Site TES\Capture bande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781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Résoudre graphiquement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83568" y="2132856"/>
            <a:ext cx="403066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</a:t>
            </a:r>
            <a:r>
              <a:rPr lang="fr-FR" sz="3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-5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 0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endParaRPr lang="fr-FR" sz="3200" dirty="0">
              <a:latin typeface="+mj-lt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3346" y="2143116"/>
            <a:ext cx="5200654" cy="421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Déterminer le nombre de solutions de l’équation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755650" y="2643183"/>
            <a:ext cx="40306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</a:t>
            </a:r>
            <a:r>
              <a:rPr lang="fr-FR" sz="3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0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2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4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462" y="2643182"/>
            <a:ext cx="4819538" cy="359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3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 bwMode="auto">
          <a:xfrm>
            <a:off x="609600" y="2009764"/>
            <a:ext cx="824868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Discuter le nombre de solutions de l’équation  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(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)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=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selon les valeurs de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m.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Cambria Math" pitchFamily="18" charset="0"/>
              <a:cs typeface="+mn-cs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097738"/>
            <a:ext cx="5500726" cy="376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4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857364"/>
            <a:ext cx="4471990" cy="464347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Discuter le nombre de </a:t>
            </a:r>
          </a:p>
          <a:p>
            <a:pPr>
              <a:buNone/>
            </a:pPr>
            <a:r>
              <a:rPr lang="fr-FR" dirty="0" smtClean="0"/>
              <a:t>solutions de l’équation</a:t>
            </a:r>
          </a:p>
          <a:p>
            <a:pPr>
              <a:buNone/>
            </a:pP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           f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dirty="0" smtClean="0"/>
              <a:t> = </a:t>
            </a:r>
            <a:r>
              <a:rPr lang="fr-FR" i="1" dirty="0" smtClean="0"/>
              <a:t>m</a:t>
            </a:r>
            <a:r>
              <a:rPr lang="fr-FR" dirty="0" smtClean="0"/>
              <a:t> </a:t>
            </a:r>
          </a:p>
          <a:p>
            <a:pPr>
              <a:buNone/>
            </a:pPr>
            <a:r>
              <a:rPr lang="fr-FR" dirty="0" smtClean="0"/>
              <a:t>selon les valeurs de </a:t>
            </a:r>
            <a:r>
              <a:rPr lang="fr-FR" i="1" dirty="0" smtClean="0"/>
              <a:t>m.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 t="2817"/>
          <a:stretch>
            <a:fillRect/>
          </a:stretch>
        </p:blipFill>
        <p:spPr bwMode="auto">
          <a:xfrm>
            <a:off x="4486307" y="1785926"/>
            <a:ext cx="4498665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28596" y="3857628"/>
            <a:ext cx="8463884" cy="242889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Déterminer le nombre de solutions de l’équation :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39552" y="4509120"/>
            <a:ext cx="403066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0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</a:t>
            </a:r>
            <a:r>
              <a:rPr lang="fr-FR" sz="3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-2</a:t>
            </a:r>
            <a:endParaRPr lang="fr-FR" sz="3200" b="1" dirty="0">
              <a:latin typeface="+mj-lt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643042" y="1785926"/>
            <a:ext cx="5525593" cy="1985971"/>
            <a:chOff x="1643042" y="1785926"/>
            <a:chExt cx="5525593" cy="1985971"/>
          </a:xfrm>
        </p:grpSpPr>
        <p:pic>
          <p:nvPicPr>
            <p:cNvPr id="716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1785926"/>
              <a:ext cx="5525593" cy="19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2000232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6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3929066"/>
            <a:ext cx="8229600" cy="257176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Discuter  selon les valeurs du réel </a:t>
            </a:r>
            <a:r>
              <a:rPr lang="fr-FR" i="1" dirty="0" smtClean="0"/>
              <a:t>m</a:t>
            </a:r>
            <a:r>
              <a:rPr lang="fr-FR" dirty="0" smtClean="0"/>
              <a:t> le nombre de solutions de l’équation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dirty="0" smtClean="0"/>
              <a:t>(</a:t>
            </a:r>
            <a:r>
              <a:rPr lang="fr-FR" i="1" dirty="0" smtClean="0"/>
              <a:t>t</a:t>
            </a:r>
            <a:r>
              <a:rPr lang="fr-FR" dirty="0" smtClean="0"/>
              <a:t>) = </a:t>
            </a:r>
            <a:r>
              <a:rPr lang="fr-FR" i="1" dirty="0" smtClean="0"/>
              <a:t>m.</a:t>
            </a:r>
            <a:r>
              <a:rPr lang="fr-FR" dirty="0" smtClean="0"/>
              <a:t> </a:t>
            </a:r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642910" y="1928802"/>
            <a:ext cx="7579232" cy="1714512"/>
            <a:chOff x="642910" y="1928802"/>
            <a:chExt cx="7579232" cy="1714512"/>
          </a:xfrm>
        </p:grpSpPr>
        <p:pic>
          <p:nvPicPr>
            <p:cNvPr id="727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1928802"/>
              <a:ext cx="7579232" cy="1714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1000100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Résoudre graphiquement 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5536" y="2179796"/>
            <a:ext cx="228598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 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</a:t>
            </a:r>
            <a:r>
              <a:rPr lang="fr-FR" sz="3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-5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spcBef>
                <a:spcPts val="1200"/>
              </a:spcBef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 0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3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7544" y="2564904"/>
            <a:ext cx="4034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= </a:t>
            </a:r>
            <a:r>
              <a:rPr lang="pt-B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–2 ou </a:t>
            </a:r>
            <a:r>
              <a:rPr lang="pt-B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pt-B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0 ou </a:t>
            </a:r>
            <a:r>
              <a:rPr lang="pt-B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pt-B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5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276872"/>
            <a:ext cx="4430713" cy="360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1619672" y="350100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 de solution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611560" y="479715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200"/>
              </a:spcBef>
            </a:pPr>
            <a:r>
              <a:rPr lang="pt-B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= </a:t>
            </a:r>
            <a:r>
              <a:rPr lang="pt-B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–3 ou </a:t>
            </a:r>
            <a:r>
              <a:rPr lang="pt-B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pt-B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2 ou</a:t>
            </a:r>
            <a:r>
              <a:rPr lang="pt-B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pt-B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4</a:t>
            </a:r>
            <a:endParaRPr lang="fr-FR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763688" y="587727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x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–3,6</a:t>
            </a:r>
            <a:endParaRPr lang="fr-FR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7" grpId="0" uiExpand="1"/>
      <p:bldP spid="8" grpId="0" uiExpand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2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Déterminer le nombre de solutions de l’équation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2643182"/>
            <a:ext cx="22859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-3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</a:t>
            </a:r>
            <a:r>
              <a:rPr lang="fr-FR" sz="3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0</a:t>
            </a:r>
            <a:endParaRPr lang="fr-FR" sz="3200" b="1" dirty="0">
              <a:latin typeface="+mj-lt"/>
            </a:endParaRPr>
          </a:p>
          <a:p>
            <a:pPr>
              <a:lnSpc>
                <a:spcPct val="20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2</a:t>
            </a:r>
            <a:endParaRPr lang="fr-FR" sz="3200" dirty="0">
              <a:latin typeface="+mj-lt"/>
            </a:endParaRPr>
          </a:p>
          <a:p>
            <a:pPr>
              <a:lnSpc>
                <a:spcPct val="250000"/>
              </a:lnSpc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4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4462" y="2643182"/>
            <a:ext cx="4819538" cy="359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2143108" y="2672263"/>
            <a:ext cx="214314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solution</a:t>
            </a:r>
          </a:p>
          <a:p>
            <a:endParaRPr lang="fr-FR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solutions</a:t>
            </a:r>
          </a:p>
          <a:p>
            <a:pPr>
              <a:spcBef>
                <a:spcPts val="4800"/>
              </a:spcBef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solution</a:t>
            </a:r>
          </a:p>
          <a:p>
            <a:endParaRPr lang="fr-FR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2400"/>
              </a:spcBef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 de solution</a:t>
            </a:r>
            <a:endParaRPr lang="fr-FR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12" y="3281058"/>
            <a:ext cx="5429288" cy="3576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3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 bwMode="auto">
          <a:xfrm>
            <a:off x="609600" y="2009764"/>
            <a:ext cx="824868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Discuter le nombre de solutions de l’équation  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(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x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)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=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selon les valeurs de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m.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mbria Math" pitchFamily="18" charset="0"/>
                <a:cs typeface="+mn-cs"/>
              </a:rPr>
              <a:t>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Cambria Math" pitchFamily="18" charset="0"/>
              <a:cs typeface="+mn-cs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274" y="3097738"/>
            <a:ext cx="5500726" cy="376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3357562"/>
            <a:ext cx="36433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0 : 1 solution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0: 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0 &lt;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4 : </a:t>
            </a:r>
            <a:br>
              <a:rPr lang="fr-FR" sz="2800" dirty="0" smtClean="0">
                <a:solidFill>
                  <a:srgbClr val="FF0000"/>
                </a:solidFill>
              </a:rPr>
            </a:br>
            <a:r>
              <a:rPr lang="fr-FR" sz="2800" dirty="0" smtClean="0">
                <a:solidFill>
                  <a:srgbClr val="FF0000"/>
                </a:solidFill>
              </a:rPr>
              <a:t>                3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4 :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&gt; 4 : 1 solution</a:t>
            </a:r>
            <a:endParaRPr lang="fr-FR" sz="2800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4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857364"/>
            <a:ext cx="4471990" cy="2071702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fr-FR" dirty="0" smtClean="0"/>
              <a:t>Discuter le nombre de </a:t>
            </a:r>
          </a:p>
          <a:p>
            <a:pPr>
              <a:spcBef>
                <a:spcPts val="0"/>
              </a:spcBef>
              <a:buNone/>
            </a:pPr>
            <a:r>
              <a:rPr lang="fr-FR" dirty="0" smtClean="0"/>
              <a:t>solutions de l’équation</a:t>
            </a:r>
          </a:p>
          <a:p>
            <a:pPr>
              <a:spcBef>
                <a:spcPts val="0"/>
              </a:spcBef>
              <a:buNone/>
            </a:pP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           f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dirty="0" smtClean="0"/>
              <a:t> = </a:t>
            </a:r>
            <a:r>
              <a:rPr lang="fr-FR" i="1" dirty="0" smtClean="0"/>
              <a:t>m</a:t>
            </a:r>
            <a:r>
              <a:rPr lang="fr-FR" dirty="0" smtClean="0"/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dirty="0" smtClean="0"/>
              <a:t>selon les valeurs de </a:t>
            </a:r>
            <a:r>
              <a:rPr lang="fr-FR" i="1" dirty="0" smtClean="0"/>
              <a:t>m.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809114"/>
            <a:ext cx="3786214" cy="469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0" y="3857628"/>
            <a:ext cx="4857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- 4 : pas de solution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- 4 : 1 solution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-4 &lt;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&lt; -1 :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-1≤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&lt; 2 : trois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= 2 : 2 solutions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Si </a:t>
            </a:r>
            <a:r>
              <a:rPr lang="fr-FR" sz="2800" i="1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>
                <a:solidFill>
                  <a:srgbClr val="FF0000"/>
                </a:solidFill>
              </a:rPr>
              <a:t> &gt; 2 : 1 solution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2817"/>
          <a:stretch>
            <a:fillRect/>
          </a:stretch>
        </p:blipFill>
        <p:spPr bwMode="auto">
          <a:xfrm>
            <a:off x="4857752" y="1785926"/>
            <a:ext cx="4286248" cy="483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28596" y="3857628"/>
            <a:ext cx="8463884" cy="242889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Déterminer le nombre de solutions de l’équation :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11560" y="4509120"/>
            <a:ext cx="40306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a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) = 0</a:t>
            </a:r>
            <a:endParaRPr lang="fr-FR" sz="3200" dirty="0">
              <a:latin typeface="+mj-lt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fr-FR" sz="3200" b="1" dirty="0">
                <a:solidFill>
                  <a:srgbClr val="00B050"/>
                </a:solidFill>
                <a:latin typeface="+mj-lt"/>
              </a:rPr>
              <a:t>b</a:t>
            </a:r>
            <a:r>
              <a:rPr lang="fr-FR" sz="3200" b="1" dirty="0" smtClean="0">
                <a:solidFill>
                  <a:srgbClr val="00B050"/>
                </a:solidFill>
                <a:latin typeface="+mj-lt"/>
              </a:rPr>
              <a:t>.</a:t>
            </a:r>
            <a:r>
              <a:rPr lang="fr-FR" sz="3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= -2</a:t>
            </a:r>
            <a:endParaRPr lang="fr-FR" sz="3200" b="1" dirty="0">
              <a:latin typeface="+mj-lt"/>
            </a:endParaRPr>
          </a:p>
        </p:txBody>
      </p:sp>
      <p:grpSp>
        <p:nvGrpSpPr>
          <p:cNvPr id="2" name="Groupe 6"/>
          <p:cNvGrpSpPr/>
          <p:nvPr/>
        </p:nvGrpSpPr>
        <p:grpSpPr>
          <a:xfrm>
            <a:off x="1643042" y="1785926"/>
            <a:ext cx="5525593" cy="1985971"/>
            <a:chOff x="1643042" y="1785926"/>
            <a:chExt cx="5525593" cy="1985971"/>
          </a:xfrm>
        </p:grpSpPr>
        <p:pic>
          <p:nvPicPr>
            <p:cNvPr id="716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42" y="1785926"/>
              <a:ext cx="5525593" cy="1985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2000232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2915816" y="4509120"/>
            <a:ext cx="2714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1 solution</a:t>
            </a:r>
            <a:br>
              <a:rPr lang="fr-FR" sz="2800" dirty="0" smtClean="0">
                <a:solidFill>
                  <a:srgbClr val="FF0000"/>
                </a:solidFill>
              </a:rPr>
            </a:br>
            <a:endParaRPr lang="fr-FR" sz="2800" dirty="0" smtClean="0">
              <a:solidFill>
                <a:srgbClr val="FF0000"/>
              </a:solidFill>
            </a:endParaRPr>
          </a:p>
          <a:p>
            <a:r>
              <a:rPr lang="fr-FR" sz="2800" dirty="0" smtClean="0">
                <a:solidFill>
                  <a:srgbClr val="FF0000"/>
                </a:solidFill>
              </a:rPr>
              <a:t>2 solutions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6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Solutions d’une équation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71472" y="3357562"/>
            <a:ext cx="8229600" cy="1000132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 smtClean="0"/>
              <a:t>Discuter selon les valeurs du réel </a:t>
            </a:r>
            <a:r>
              <a:rPr lang="fr-FR" sz="2400" i="1" dirty="0" smtClean="0"/>
              <a:t>m</a:t>
            </a:r>
            <a:r>
              <a:rPr lang="fr-FR" sz="2400" dirty="0" smtClean="0"/>
              <a:t> le nombre de solutions de l’équation 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400" dirty="0" smtClean="0"/>
              <a:t>(</a:t>
            </a:r>
            <a:r>
              <a:rPr lang="fr-FR" sz="2400" i="1" dirty="0" smtClean="0"/>
              <a:t>t</a:t>
            </a:r>
            <a:r>
              <a:rPr lang="fr-FR" sz="2400" dirty="0" smtClean="0"/>
              <a:t>) </a:t>
            </a:r>
            <a:r>
              <a:rPr lang="fr-FR" sz="2400" smtClean="0"/>
              <a:t>= </a:t>
            </a:r>
            <a:r>
              <a:rPr lang="fr-FR" sz="2400" i="1" smtClean="0"/>
              <a:t>m.</a:t>
            </a:r>
            <a:r>
              <a:rPr lang="fr-FR" sz="2400" smtClean="0"/>
              <a:t> </a:t>
            </a:r>
            <a:endParaRPr lang="fr-FR" sz="2400" dirty="0"/>
          </a:p>
        </p:txBody>
      </p:sp>
      <p:grpSp>
        <p:nvGrpSpPr>
          <p:cNvPr id="2" name="Groupe 6"/>
          <p:cNvGrpSpPr/>
          <p:nvPr/>
        </p:nvGrpSpPr>
        <p:grpSpPr>
          <a:xfrm>
            <a:off x="714348" y="1785926"/>
            <a:ext cx="7358114" cy="1571636"/>
            <a:chOff x="642910" y="1928802"/>
            <a:chExt cx="7579232" cy="1714512"/>
          </a:xfrm>
        </p:grpSpPr>
        <p:pic>
          <p:nvPicPr>
            <p:cNvPr id="727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1928802"/>
              <a:ext cx="7579232" cy="1714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1000100" y="2714620"/>
              <a:ext cx="7858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fr-FR" sz="2800" dirty="0" smtClean="0"/>
                <a:t>(</a:t>
              </a:r>
              <a:r>
                <a:rPr lang="fr-FR" sz="2800" i="1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fr-FR" sz="2800" dirty="0" smtClean="0"/>
                <a:t>)</a:t>
              </a:r>
              <a:endParaRPr lang="fr-FR" sz="2800" dirty="0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571472" y="4143380"/>
            <a:ext cx="22145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&lt; -5 :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= -5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-5 &lt;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≤ -2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-2 &lt;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&lt; 0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0 ≤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&lt; 4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= 4 :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Si </a:t>
            </a:r>
            <a:r>
              <a:rPr lang="fr-FR" sz="2400" i="1" dirty="0" smtClean="0">
                <a:solidFill>
                  <a:srgbClr val="FF0000"/>
                </a:solidFill>
              </a:rPr>
              <a:t>m</a:t>
            </a:r>
            <a:r>
              <a:rPr lang="fr-FR" sz="2400" dirty="0" smtClean="0">
                <a:solidFill>
                  <a:srgbClr val="FF0000"/>
                </a:solidFill>
              </a:rPr>
              <a:t> ≥ 4 :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643174" y="4143380"/>
            <a:ext cx="23574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pas de solution 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1 solution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2 solutions                       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1 solution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2 solutions                          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1 solution</a:t>
            </a:r>
          </a:p>
          <a:p>
            <a:r>
              <a:rPr lang="fr-FR" sz="2400" dirty="0" smtClean="0">
                <a:solidFill>
                  <a:srgbClr val="FF0000"/>
                </a:solidFill>
              </a:rPr>
              <a:t> pas de solution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uiExpand="1" build="p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1656</TotalTime>
  <Words>527</Words>
  <Application>Microsoft Office PowerPoint</Application>
  <PresentationFormat>Affichage à l'écran (4:3)</PresentationFormat>
  <Paragraphs>96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titre</vt:lpstr>
      <vt:lpstr>diaposcourantes</vt:lpstr>
      <vt:lpstr>1_titre</vt:lpstr>
      <vt:lpstr>1_diaposcourantes</vt:lpstr>
      <vt:lpstr>Nombre de solutions d’une équation  </vt:lpstr>
      <vt:lpstr>Résoudre graphiquement :</vt:lpstr>
      <vt:lpstr>Solutions d’une équation</vt:lpstr>
      <vt:lpstr>Solutions d’une équation</vt:lpstr>
      <vt:lpstr>Solutions d’une équation</vt:lpstr>
      <vt:lpstr>Solutions d’une équation</vt:lpstr>
      <vt:lpstr>Solutions d’une équation</vt:lpstr>
      <vt:lpstr>Diapositive 8</vt:lpstr>
      <vt:lpstr>Résoudre graphiquement :</vt:lpstr>
      <vt:lpstr>Solutions d’une équation</vt:lpstr>
      <vt:lpstr>Solutions d’une équation</vt:lpstr>
      <vt:lpstr>Solutions d’une équation</vt:lpstr>
      <vt:lpstr>Solutions d’une équation</vt:lpstr>
      <vt:lpstr>Solutions d’une équation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cpaul</cp:lastModifiedBy>
  <cp:revision>223</cp:revision>
  <dcterms:created xsi:type="dcterms:W3CDTF">2010-05-07T13:51:37Z</dcterms:created>
  <dcterms:modified xsi:type="dcterms:W3CDTF">2016-06-10T08:58:52Z</dcterms:modified>
</cp:coreProperties>
</file>