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5"/>
  </p:notesMasterIdLst>
  <p:sldIdLst>
    <p:sldId id="256" r:id="rId3"/>
    <p:sldId id="263" r:id="rId4"/>
    <p:sldId id="260" r:id="rId5"/>
    <p:sldId id="300" r:id="rId6"/>
    <p:sldId id="299" r:id="rId7"/>
    <p:sldId id="310" r:id="rId8"/>
    <p:sldId id="313" r:id="rId9"/>
    <p:sldId id="281" r:id="rId10"/>
    <p:sldId id="295" r:id="rId11"/>
    <p:sldId id="298" r:id="rId12"/>
    <p:sldId id="308" r:id="rId13"/>
    <p:sldId id="268" r:id="rId14"/>
    <p:sldId id="301" r:id="rId15"/>
    <p:sldId id="302" r:id="rId16"/>
    <p:sldId id="303" r:id="rId17"/>
    <p:sldId id="304" r:id="rId18"/>
    <p:sldId id="311" r:id="rId19"/>
    <p:sldId id="312" r:id="rId20"/>
    <p:sldId id="305" r:id="rId21"/>
    <p:sldId id="306" r:id="rId22"/>
    <p:sldId id="307" r:id="rId23"/>
    <p:sldId id="309" r:id="rId24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73CE"/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58" autoAdjust="0"/>
    <p:restoredTop sz="94686" autoAdjust="0"/>
  </p:normalViewPr>
  <p:slideViewPr>
    <p:cSldViewPr>
      <p:cViewPr varScale="1">
        <p:scale>
          <a:sx n="106" d="100"/>
          <a:sy n="106" d="100"/>
        </p:scale>
        <p:origin x="-104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4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8.wmf"/><Relationship Id="rId7" Type="http://schemas.openxmlformats.org/officeDocument/2006/relationships/image" Target="../media/image22.e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6" Type="http://schemas.openxmlformats.org/officeDocument/2006/relationships/image" Target="../media/image29.emf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EECFAEB-F86A-4E49-8668-C7B65070E3FC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C847D22-3DA7-4AAD-8A60-8CB19B3D7C0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7FBD7-1F70-44D7-B9BD-972378A7029E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E1F96A-B1C5-476F-ACE9-1670091EA09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55416-9BD1-4B73-BAC1-65623D4D27B4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6023B-AD56-4DC6-AE59-9999B1431BF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475C2-9C17-4E2A-BF88-5076680A910B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137AA-1127-4BE9-A1C8-A34B81BB5A8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72063-E9B7-446D-AF28-359B30B0C487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81797-E103-4E8B-B190-47DF979BBF4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69B31A-D8FE-41EA-BD69-BCE79BF4545D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47142D-7F71-4CD3-83CD-A36A83BE606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FF27C-E7EB-4B46-A87A-50FF514835FE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74E843-C05C-4123-9ED9-534776FCE6C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ABC86-57CB-4D42-8FC0-A9735F5F6C0F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D35F3-414D-4A3F-9DFC-ECC0FD55EC1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59C19-0631-4C0C-BC28-B37D2F8CBF73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074FCE-0228-44D8-9BBB-7AA0F9B6E88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3FFB3F-97A6-48DE-8666-A38894062DBF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241AB-84F2-419E-8B35-57B5ED610B6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B4627-E03B-4A95-9700-50AA52454473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5AB45-BE97-4339-91E7-03E1E89DDBF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E93CE-D7B1-41E9-A908-CAF7BC5BDECD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503B1-C1CA-47F1-9B8E-E68EA7332AB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828CA-1A2D-4239-89BB-B3048A5A6D16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CE49F-1DF2-46A8-8131-B1F44391342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857256"/>
          </a:xfrm>
        </p:spPr>
        <p:txBody>
          <a:bodyPr/>
          <a:lstStyle>
            <a:lvl1pPr marL="742950" indent="-742950">
              <a:buClr>
                <a:srgbClr val="00B050"/>
              </a:buClr>
              <a:buFont typeface="+mj-lt"/>
              <a:buAutoNum type="arabicPeriod"/>
              <a:defRPr>
                <a:latin typeface="+mj-lt"/>
                <a:ea typeface="Cambria Math" pitchFamily="18" charset="0"/>
              </a:defRPr>
            </a:lvl1pPr>
          </a:lstStyle>
          <a:p>
            <a:r>
              <a:rPr lang="fr-FR" dirty="0" smtClean="0"/>
              <a:t>Cliquez pour modifier 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/>
          <a:lstStyle>
            <a:lvl1pPr>
              <a:defRPr>
                <a:latin typeface="+mn-lt"/>
                <a:ea typeface="Cambria Math" pitchFamily="18" charset="0"/>
              </a:defRPr>
            </a:lvl1pPr>
            <a:lvl2pPr>
              <a:defRPr>
                <a:latin typeface="+mn-lt"/>
                <a:ea typeface="Cambria Math" pitchFamily="18" charset="0"/>
              </a:defRPr>
            </a:lvl2pPr>
            <a:lvl3pPr>
              <a:defRPr>
                <a:latin typeface="+mn-lt"/>
                <a:ea typeface="Cambria Math" pitchFamily="18" charset="0"/>
              </a:defRPr>
            </a:lvl3pPr>
            <a:lvl4pPr>
              <a:defRPr>
                <a:latin typeface="+mn-lt"/>
                <a:ea typeface="Cambria Math" pitchFamily="18" charset="0"/>
              </a:defRPr>
            </a:lvl4pPr>
            <a:lvl5pPr>
              <a:defRPr>
                <a:latin typeface="+mn-lt"/>
                <a:ea typeface="Cambria Math" pitchFamily="18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5DAF6-ADCC-48C1-B611-E898336C047B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AA0DB-27EC-4236-957B-81EE57F5305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B0E84-562C-4871-BDF4-6F2CDCBB5FA0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934CC-7F61-4E22-87AB-5847EF13800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8F035-0755-4E73-B874-18A953C2583B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36A50-2760-4863-AE34-BD3AC1FA8BC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7CD08-FBAC-41F0-8B57-841176019237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206DD5-8D80-40D5-8340-0CCF3BF119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40AB2-1CAD-4F2B-8043-7566C4ABF5DD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A4A9A-883F-46A1-ACD5-D6C1706E8DE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72E68-C15D-4511-BAD5-17979CFD8B6B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CA99D6-676C-4304-968C-24B4713293D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1780C-6DA5-4909-9649-495E30F80678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9514D-684B-43A1-9682-E93A583379C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9385F2-8C71-4EE6-9A84-DD3518B1B815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7F790-661B-42F9-AC8E-9599287FCAF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8FA71-8935-42B0-839E-FF7023BD2D18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6DECC-42FC-471A-87E2-48D9F9AD6D9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4DB1E-F1DE-4744-BE47-6AD86B40BD0C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004CA-CC4E-413B-A784-DF491D94061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0A840F1-190D-41D4-AAEB-DCF83A4D6925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CA57353-F9DB-40A3-8D1F-C0ED607AA29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36866" name="Picture 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19050" y="0"/>
            <a:ext cx="916305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EF88327-1979-4272-9D4B-E2B6E270CEBE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32F7890-5788-4086-86AE-401F08CDC8B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8" name="Picture 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9525" y="0"/>
            <a:ext cx="9153525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5.png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Document_Microsoft_Office_Word1.docx"/><Relationship Id="rId3" Type="http://schemas.openxmlformats.org/officeDocument/2006/relationships/oleObject" Target="../embeddings/oleObject8.bin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1.bin"/><Relationship Id="rId11" Type="http://schemas.openxmlformats.org/officeDocument/2006/relationships/package" Target="../embeddings/Document_Microsoft_Office_Word4.docx"/><Relationship Id="rId5" Type="http://schemas.openxmlformats.org/officeDocument/2006/relationships/oleObject" Target="../embeddings/oleObject10.bin"/><Relationship Id="rId10" Type="http://schemas.openxmlformats.org/officeDocument/2006/relationships/package" Target="../embeddings/Document_Microsoft_Office_Word3.docx"/><Relationship Id="rId4" Type="http://schemas.openxmlformats.org/officeDocument/2006/relationships/oleObject" Target="../embeddings/oleObject9.bin"/><Relationship Id="rId9" Type="http://schemas.openxmlformats.org/officeDocument/2006/relationships/package" Target="../embeddings/Document_Microsoft_Office_Word2.docx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Document_Microsoft_Office_Word6.docx"/><Relationship Id="rId3" Type="http://schemas.openxmlformats.org/officeDocument/2006/relationships/oleObject" Target="../embeddings/oleObject12.bin"/><Relationship Id="rId7" Type="http://schemas.openxmlformats.org/officeDocument/2006/relationships/package" Target="../embeddings/Document_Microsoft_Office_Word5.docx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5.png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Relationship Id="rId9" Type="http://schemas.openxmlformats.org/officeDocument/2006/relationships/package" Target="../embeddings/Document_Microsoft_Office_Word7.docx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ctrTitle"/>
          </p:nvPr>
        </p:nvSpPr>
        <p:spPr>
          <a:xfrm>
            <a:off x="714375" y="3571876"/>
            <a:ext cx="7772400" cy="1428760"/>
          </a:xfrm>
        </p:spPr>
        <p:txBody>
          <a:bodyPr/>
          <a:lstStyle/>
          <a:p>
            <a:pPr eaLnBrk="1" hangingPunct="1"/>
            <a:r>
              <a:rPr lang="fr-FR" dirty="0" smtClean="0"/>
              <a:t>Dérivée , lectures graphiques</a:t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sz="1800" dirty="0" smtClean="0"/>
          </a:p>
        </p:txBody>
      </p:sp>
      <p:pic>
        <p:nvPicPr>
          <p:cNvPr id="6145" name="Picture 1" descr="E:\Site TES\Capture bandeau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384"/>
            <a:ext cx="9144000" cy="17811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/>
            <a:r>
              <a:rPr lang="fr-FR" dirty="0" smtClean="0">
                <a:cs typeface="Times New Roman" pitchFamily="18" charset="0"/>
              </a:rPr>
              <a:t>Lire graphiquement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500034" y="2349500"/>
            <a:ext cx="3711604" cy="4030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a</a:t>
            </a: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. 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(-3)</a:t>
            </a:r>
            <a:r>
              <a:rPr lang="fr-FR" sz="3200" dirty="0" smtClean="0">
                <a:latin typeface="+mj-lt"/>
              </a:rPr>
              <a:t>      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b. </a:t>
            </a: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(4)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c. </a:t>
            </a: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(-1)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d. </a:t>
            </a: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(1)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1928801"/>
            <a:ext cx="4462464" cy="4862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500034" y="1000125"/>
            <a:ext cx="8643966" cy="857250"/>
          </a:xfrm>
        </p:spPr>
        <p:txBody>
          <a:bodyPr/>
          <a:lstStyle/>
          <a:p>
            <a:pPr marL="838200" indent="-838200" algn="l" eaLnBrk="1" hangingPunct="1">
              <a:buFont typeface="+mj-lt"/>
              <a:buAutoNum type="arabicPeriod" startAt="2"/>
              <a:defRPr/>
            </a:pPr>
            <a:r>
              <a:rPr lang="fr-FR" sz="4000" dirty="0" smtClean="0"/>
              <a:t>Lire graphiquement</a:t>
            </a:r>
            <a:endParaRPr lang="fr-FR" sz="4000" dirty="0" smtClean="0">
              <a:latin typeface="Arial" charset="0"/>
              <a:ea typeface="+mn-ea"/>
              <a:cs typeface="+mn-cs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71472" y="2357430"/>
            <a:ext cx="3384550" cy="4030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a</a:t>
            </a: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. 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(-3)</a:t>
            </a:r>
            <a:r>
              <a:rPr lang="fr-FR" sz="3200" dirty="0" smtClean="0">
                <a:latin typeface="+mj-lt"/>
              </a:rPr>
              <a:t>      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b</a:t>
            </a: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. 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(4)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c. </a:t>
            </a: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(1)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(-1)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2" cstate="print"/>
          <a:srcRect t="2332"/>
          <a:stretch>
            <a:fillRect/>
          </a:stretch>
        </p:blipFill>
        <p:spPr bwMode="auto">
          <a:xfrm>
            <a:off x="3714744" y="1785926"/>
            <a:ext cx="5214974" cy="5072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500034" y="1000125"/>
            <a:ext cx="8643966" cy="857250"/>
          </a:xfrm>
        </p:spPr>
        <p:txBody>
          <a:bodyPr/>
          <a:lstStyle/>
          <a:p>
            <a:pPr marL="838200" indent="-838200" algn="l" eaLnBrk="1" hangingPunct="1">
              <a:buFont typeface="+mj-lt"/>
              <a:buAutoNum type="arabicPeriod" startAt="3"/>
              <a:defRPr/>
            </a:pPr>
            <a:r>
              <a:rPr lang="fr-FR" sz="4000" dirty="0" smtClean="0"/>
              <a:t>Lire graphiquement une équation de la tangente à la courbe  </a:t>
            </a:r>
            <a:r>
              <a:rPr lang="fr-FR" sz="4000" i="1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fr-FR" sz="4000" i="1" baseline="-25000" dirty="0" err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4000" baseline="-25000" dirty="0" smtClean="0"/>
              <a:t>   </a:t>
            </a:r>
            <a:r>
              <a:rPr lang="fr-FR" sz="4000" dirty="0" smtClean="0"/>
              <a:t>en A </a:t>
            </a:r>
            <a:endParaRPr lang="fr-FR" sz="4000" dirty="0" smtClean="0">
              <a:latin typeface="Arial" charset="0"/>
              <a:ea typeface="+mn-ea"/>
              <a:cs typeface="+mn-cs"/>
            </a:endParaRPr>
          </a:p>
        </p:txBody>
      </p:sp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2" cstate="print"/>
          <a:srcRect t="13115"/>
          <a:stretch>
            <a:fillRect/>
          </a:stretch>
        </p:blipFill>
        <p:spPr bwMode="auto">
          <a:xfrm>
            <a:off x="2071670" y="2225940"/>
            <a:ext cx="5429288" cy="4632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+mj-lt"/>
              <a:buAutoNum type="arabicPeriod" startAt="4"/>
            </a:pPr>
            <a:r>
              <a:rPr lang="fr-FR" dirty="0" smtClean="0">
                <a:cs typeface="Times New Roman" pitchFamily="18" charset="0"/>
              </a:rPr>
              <a:t>Vrai ou Faux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3384550" cy="4030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a</a:t>
            </a: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. </a:t>
            </a:r>
            <a:r>
              <a:rPr lang="fr-FR" sz="32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(-3)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fr-FR" sz="3200" dirty="0" smtClean="0">
                <a:latin typeface="+mj-lt"/>
              </a:rPr>
              <a:t>      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b. </a:t>
            </a: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(-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fr-FR" sz="3200" dirty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c. </a:t>
            </a: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(-1)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&lt;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fr-FR" sz="3200" dirty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d.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(1)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fr-FR" sz="3200" dirty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1736481"/>
            <a:ext cx="4143404" cy="5121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395536" y="1052736"/>
            <a:ext cx="86409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 smtClean="0">
                <a:solidFill>
                  <a:srgbClr val="00B050"/>
                </a:solidFill>
                <a:latin typeface="+mj-lt"/>
              </a:rPr>
              <a:t>5. </a:t>
            </a:r>
            <a:r>
              <a:rPr lang="fr-FR" sz="4400" dirty="0" smtClean="0">
                <a:latin typeface="+mj-lt"/>
              </a:rPr>
              <a:t>Résoudre graphiquement</a:t>
            </a:r>
            <a:endParaRPr lang="fr-FR" sz="4400" dirty="0">
              <a:solidFill>
                <a:srgbClr val="00B050"/>
              </a:solidFill>
              <a:latin typeface="+mj-lt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899592" y="2132856"/>
            <a:ext cx="295232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a.                </a:t>
            </a:r>
          </a:p>
          <a:p>
            <a:endParaRPr lang="fr-FR" sz="3200" dirty="0" smtClean="0">
              <a:latin typeface="+mj-lt"/>
            </a:endParaRPr>
          </a:p>
          <a:p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b.            </a:t>
            </a:r>
          </a:p>
          <a:p>
            <a:endParaRPr lang="fr-FR" sz="3200" dirty="0" smtClean="0">
              <a:latin typeface="+mj-lt"/>
            </a:endParaRPr>
          </a:p>
          <a:p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c.</a:t>
            </a:r>
          </a:p>
          <a:p>
            <a:endParaRPr lang="fr-FR" sz="3200" dirty="0" smtClean="0">
              <a:latin typeface="+mj-lt"/>
            </a:endParaRPr>
          </a:p>
          <a:p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d.     </a:t>
            </a:r>
            <a:endParaRPr lang="fr-FR" sz="3200" b="1" dirty="0">
              <a:solidFill>
                <a:srgbClr val="00B050"/>
              </a:solidFill>
              <a:latin typeface="+mj-lt"/>
            </a:endParaRPr>
          </a:p>
        </p:txBody>
      </p:sp>
      <p:graphicFrame>
        <p:nvGraphicFramePr>
          <p:cNvPr id="5" name="Objet 4"/>
          <p:cNvGraphicFramePr>
            <a:graphicFrameLocks noChangeAspect="1"/>
          </p:cNvGraphicFramePr>
          <p:nvPr/>
        </p:nvGraphicFramePr>
        <p:xfrm>
          <a:off x="1314450" y="4149726"/>
          <a:ext cx="1529358" cy="542240"/>
        </p:xfrm>
        <a:graphic>
          <a:graphicData uri="http://schemas.openxmlformats.org/presentationml/2006/ole">
            <p:oleObj spid="_x0000_s1026" name="Equation" r:id="rId3" imgW="571320" imgH="203040" progId="Equation.DSMT4">
              <p:embed/>
            </p:oleObj>
          </a:graphicData>
        </a:graphic>
      </p:graphicFrame>
      <p:graphicFrame>
        <p:nvGraphicFramePr>
          <p:cNvPr id="6" name="Objet 5"/>
          <p:cNvGraphicFramePr>
            <a:graphicFrameLocks noChangeAspect="1"/>
          </p:cNvGraphicFramePr>
          <p:nvPr/>
        </p:nvGraphicFramePr>
        <p:xfrm>
          <a:off x="1403648" y="5085184"/>
          <a:ext cx="1512168" cy="514780"/>
        </p:xfrm>
        <a:graphic>
          <a:graphicData uri="http://schemas.openxmlformats.org/presentationml/2006/ole">
            <p:oleObj spid="_x0000_s1027" name="Equation" r:id="rId4" imgW="596880" imgH="203040" progId="Equation.DSMT4">
              <p:embed/>
            </p:oleObj>
          </a:graphicData>
        </a:graphic>
      </p:graphicFrame>
      <p:graphicFrame>
        <p:nvGraphicFramePr>
          <p:cNvPr id="7" name="Objet 6"/>
          <p:cNvGraphicFramePr>
            <a:graphicFrameLocks noChangeAspect="1"/>
          </p:cNvGraphicFramePr>
          <p:nvPr/>
        </p:nvGraphicFramePr>
        <p:xfrm>
          <a:off x="1403648" y="2204864"/>
          <a:ext cx="1386154" cy="504056"/>
        </p:xfrm>
        <a:graphic>
          <a:graphicData uri="http://schemas.openxmlformats.org/presentationml/2006/ole">
            <p:oleObj spid="_x0000_s1029" name="Equation" r:id="rId5" imgW="558720" imgH="203040" progId="Equation.DSMT4">
              <p:embed/>
            </p:oleObj>
          </a:graphicData>
        </a:graphic>
      </p:graphicFrame>
      <p:graphicFrame>
        <p:nvGraphicFramePr>
          <p:cNvPr id="8" name="Objet 7"/>
          <p:cNvGraphicFramePr>
            <a:graphicFrameLocks noChangeAspect="1"/>
          </p:cNvGraphicFramePr>
          <p:nvPr/>
        </p:nvGraphicFramePr>
        <p:xfrm>
          <a:off x="1403647" y="3212976"/>
          <a:ext cx="1512167" cy="504056"/>
        </p:xfrm>
        <a:graphic>
          <a:graphicData uri="http://schemas.openxmlformats.org/presentationml/2006/ole">
            <p:oleObj spid="_x0000_s1030" name="Equation" r:id="rId6" imgW="609480" imgH="203040" progId="Equation.DSMT4">
              <p:embed/>
            </p:oleObj>
          </a:graphicData>
        </a:graphic>
      </p:graphicFrame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20072" y="1772816"/>
            <a:ext cx="368617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27584" y="1052736"/>
            <a:ext cx="675325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42950" indent="-742950">
              <a:buClr>
                <a:srgbClr val="00B050"/>
              </a:buClr>
              <a:buFont typeface="+mj-lt"/>
              <a:buAutoNum type="arabicPeriod" startAt="6"/>
            </a:pPr>
            <a:r>
              <a:rPr lang="fr-FR" sz="4400" dirty="0" smtClean="0">
                <a:latin typeface="+mj-lt"/>
              </a:rPr>
              <a:t>Résoudre graphiquement</a:t>
            </a:r>
            <a:endParaRPr lang="fr-FR" sz="4400" dirty="0">
              <a:solidFill>
                <a:srgbClr val="00B050"/>
              </a:solidFill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11560" y="2276872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3600" b="1" dirty="0" smtClean="0">
                <a:solidFill>
                  <a:srgbClr val="00B050"/>
                </a:solidFill>
                <a:latin typeface="+mj-lt"/>
              </a:rPr>
              <a:t>a.                </a:t>
            </a:r>
          </a:p>
          <a:p>
            <a:endParaRPr lang="fr-FR" sz="3600" dirty="0" smtClean="0">
              <a:latin typeface="+mj-lt"/>
            </a:endParaRPr>
          </a:p>
          <a:p>
            <a:r>
              <a:rPr lang="fr-FR" sz="3600" b="1" dirty="0" smtClean="0">
                <a:solidFill>
                  <a:srgbClr val="00B050"/>
                </a:solidFill>
                <a:latin typeface="+mj-lt"/>
              </a:rPr>
              <a:t>b.            </a:t>
            </a:r>
          </a:p>
          <a:p>
            <a:endParaRPr lang="fr-FR" sz="3600" dirty="0" smtClean="0">
              <a:latin typeface="+mj-lt"/>
            </a:endParaRPr>
          </a:p>
          <a:p>
            <a:r>
              <a:rPr lang="fr-FR" sz="3600" b="1" dirty="0" smtClean="0">
                <a:solidFill>
                  <a:srgbClr val="00B050"/>
                </a:solidFill>
                <a:latin typeface="+mj-lt"/>
              </a:rPr>
              <a:t>c.</a:t>
            </a:r>
            <a:endParaRPr lang="fr-FR" sz="3600" b="1" dirty="0">
              <a:solidFill>
                <a:srgbClr val="00B050"/>
              </a:solidFill>
              <a:latin typeface="+mj-lt"/>
            </a:endParaRPr>
          </a:p>
        </p:txBody>
      </p:sp>
      <p:graphicFrame>
        <p:nvGraphicFramePr>
          <p:cNvPr id="46083" name="Object 3"/>
          <p:cNvGraphicFramePr>
            <a:graphicFrameLocks noChangeAspect="1"/>
          </p:cNvGraphicFramePr>
          <p:nvPr/>
        </p:nvGraphicFramePr>
        <p:xfrm>
          <a:off x="1115616" y="2420888"/>
          <a:ext cx="1512887" cy="503238"/>
        </p:xfrm>
        <a:graphic>
          <a:graphicData uri="http://schemas.openxmlformats.org/presentationml/2006/ole">
            <p:oleObj spid="_x0000_s46083" name="Equation" r:id="rId3" imgW="609480" imgH="203040" progId="Equation.DSMT4">
              <p:embed/>
            </p:oleObj>
          </a:graphicData>
        </a:graphic>
      </p:graphicFrame>
      <p:graphicFrame>
        <p:nvGraphicFramePr>
          <p:cNvPr id="46084" name="Object 4"/>
          <p:cNvGraphicFramePr>
            <a:graphicFrameLocks noChangeAspect="1"/>
          </p:cNvGraphicFramePr>
          <p:nvPr/>
        </p:nvGraphicFramePr>
        <p:xfrm>
          <a:off x="1100138" y="4581525"/>
          <a:ext cx="1577975" cy="522288"/>
        </p:xfrm>
        <a:graphic>
          <a:graphicData uri="http://schemas.openxmlformats.org/presentationml/2006/ole">
            <p:oleObj spid="_x0000_s46084" name="Equation" r:id="rId4" imgW="609480" imgH="203040" progId="Equation.DSMT4">
              <p:embed/>
            </p:oleObj>
          </a:graphicData>
        </a:graphic>
      </p:graphicFrame>
      <p:graphicFrame>
        <p:nvGraphicFramePr>
          <p:cNvPr id="46085" name="Object 5"/>
          <p:cNvGraphicFramePr>
            <a:graphicFrameLocks noChangeAspect="1"/>
          </p:cNvGraphicFramePr>
          <p:nvPr/>
        </p:nvGraphicFramePr>
        <p:xfrm>
          <a:off x="1163638" y="3500438"/>
          <a:ext cx="1416050" cy="515937"/>
        </p:xfrm>
        <a:graphic>
          <a:graphicData uri="http://schemas.openxmlformats.org/presentationml/2006/ole">
            <p:oleObj spid="_x0000_s46085" name="Equation" r:id="rId5" imgW="558720" imgH="203040" progId="Equation.DSMT4">
              <p:embed/>
            </p:oleObj>
          </a:graphicData>
        </a:graphic>
      </p:graphicFrame>
      <p:pic>
        <p:nvPicPr>
          <p:cNvPr id="4608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32040" y="2132856"/>
            <a:ext cx="3851622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 idx="4294967295"/>
          </p:nvPr>
        </p:nvSpPr>
        <p:spPr>
          <a:xfrm>
            <a:off x="468313" y="100012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+mj-lt"/>
              <a:buAutoNum type="arabicPeriod" startAt="7"/>
            </a:pPr>
            <a:r>
              <a:rPr lang="fr-FR" dirty="0" smtClean="0">
                <a:ea typeface="Cambria Math" pitchFamily="18" charset="0"/>
                <a:cs typeface="Times New Roman" pitchFamily="18" charset="0"/>
              </a:rPr>
              <a:t>Qui est qui ?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14282" y="2000240"/>
            <a:ext cx="87430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Ces courbes représentent une fonction et sa dérivée </a:t>
            </a:r>
            <a:endParaRPr lang="fr-FR" sz="2800" dirty="0"/>
          </a:p>
        </p:txBody>
      </p:sp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2857496"/>
            <a:ext cx="6887958" cy="3686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8"/>
            </a:pPr>
            <a:r>
              <a:rPr lang="fr-FR" sz="4000" dirty="0" smtClean="0">
                <a:ea typeface="Cambria Math" pitchFamily="18" charset="0"/>
                <a:cs typeface="Times New Roman" pitchFamily="18" charset="0"/>
              </a:rPr>
              <a:t>Qui est qui ?</a:t>
            </a:r>
            <a:endParaRPr lang="fr-FR" sz="4000" i="1" dirty="0">
              <a:latin typeface="Times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14282" y="1928802"/>
            <a:ext cx="86437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Ces courbes représentent une fonction et sa dérivée </a:t>
            </a:r>
            <a:endParaRPr lang="fr-FR" sz="2800" dirty="0"/>
          </a:p>
        </p:txBody>
      </p:sp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2657475"/>
            <a:ext cx="4400550" cy="420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9"/>
            </a:pPr>
            <a:r>
              <a:rPr lang="fr-FR" sz="3600" dirty="0" smtClean="0">
                <a:ea typeface="Cambria Math" pitchFamily="18" charset="0"/>
                <a:cs typeface="Times New Roman" pitchFamily="18" charset="0"/>
              </a:rPr>
              <a:t>Donner les variations de </a:t>
            </a:r>
            <a:r>
              <a:rPr lang="fr-FR" sz="3600" i="1" dirty="0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f  </a:t>
            </a:r>
            <a:r>
              <a:rPr lang="fr-FR" sz="3600" dirty="0" smtClean="0">
                <a:ea typeface="Cambria Math" pitchFamily="18" charset="0"/>
                <a:cs typeface="Times New Roman" pitchFamily="18" charset="0"/>
              </a:rPr>
              <a:t>sur [-2 ; 3]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85786" y="1928802"/>
            <a:ext cx="80979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connaissant la courbe représentant sa dérivée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2800" dirty="0" smtClean="0"/>
              <a:t> </a:t>
            </a:r>
            <a:endParaRPr lang="fr-FR" sz="2800" dirty="0"/>
          </a:p>
        </p:txBody>
      </p:sp>
      <p:pic>
        <p:nvPicPr>
          <p:cNvPr id="4403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95670" y="2564904"/>
            <a:ext cx="4508578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10"/>
            </a:pPr>
            <a:r>
              <a:rPr lang="fr-FR" sz="3600" dirty="0" smtClean="0">
                <a:ea typeface="Cambria Math" pitchFamily="18" charset="0"/>
                <a:cs typeface="Times New Roman" pitchFamily="18" charset="0"/>
              </a:rPr>
              <a:t>Donner les variations de </a:t>
            </a:r>
            <a:r>
              <a:rPr lang="fr-FR" sz="3600" i="1" dirty="0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f  </a:t>
            </a:r>
            <a:r>
              <a:rPr lang="fr-FR" sz="3600" dirty="0" smtClean="0">
                <a:ea typeface="Cambria Math" pitchFamily="18" charset="0"/>
                <a:cs typeface="Times New Roman" pitchFamily="18" charset="0"/>
              </a:rPr>
              <a:t>sur [-4 ; 5] 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85786" y="1928802"/>
            <a:ext cx="80979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connaissant la courbe représentant sa dérivée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2800" dirty="0" smtClean="0"/>
              <a:t> </a:t>
            </a:r>
            <a:endParaRPr lang="fr-FR" sz="2800" dirty="0"/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492896"/>
            <a:ext cx="7056784" cy="3884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u contenu 2"/>
          <p:cNvSpPr>
            <a:spLocks noGrp="1"/>
          </p:cNvSpPr>
          <p:nvPr>
            <p:ph idx="1"/>
          </p:nvPr>
        </p:nvSpPr>
        <p:spPr>
          <a:xfrm>
            <a:off x="428625" y="928688"/>
            <a:ext cx="8229600" cy="4643437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fr-FR" sz="6000" smtClean="0">
                <a:cs typeface="Cambria Math" pitchFamily="18" charset="0"/>
              </a:rPr>
              <a:t>Solutions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/>
            <a:r>
              <a:rPr lang="fr-FR" dirty="0" smtClean="0">
                <a:cs typeface="Times New Roman" pitchFamily="18" charset="0"/>
              </a:rPr>
              <a:t>Lire graphiquement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500034" y="2349500"/>
            <a:ext cx="3711604" cy="4030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a</a:t>
            </a: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. 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(-3)</a:t>
            </a:r>
            <a:r>
              <a:rPr lang="fr-FR" sz="3200" dirty="0" smtClean="0">
                <a:latin typeface="+mj-lt"/>
              </a:rPr>
              <a:t>      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b. </a:t>
            </a: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(4)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c. </a:t>
            </a: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(-1)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d. </a:t>
            </a: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(1)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1928801"/>
            <a:ext cx="4462464" cy="4862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ZoneTexte 4"/>
          <p:cNvSpPr txBox="1"/>
          <p:nvPr/>
        </p:nvSpPr>
        <p:spPr>
          <a:xfrm>
            <a:off x="2000232" y="2357430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=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-2</a:t>
            </a:r>
            <a:endParaRPr lang="fr-FR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000232" y="3286124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=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-5</a:t>
            </a:r>
            <a:endParaRPr lang="fr-FR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000232" y="4282867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=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2</a:t>
            </a:r>
            <a:endParaRPr lang="fr-FR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000232" y="5214950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=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-2</a:t>
            </a:r>
            <a:endParaRPr lang="fr-FR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5" grpId="0"/>
      <p:bldP spid="7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500034" y="1000125"/>
            <a:ext cx="8643966" cy="857250"/>
          </a:xfrm>
        </p:spPr>
        <p:txBody>
          <a:bodyPr/>
          <a:lstStyle/>
          <a:p>
            <a:pPr marL="838200" indent="-838200" algn="l" eaLnBrk="1" hangingPunct="1">
              <a:buFont typeface="+mj-lt"/>
              <a:buAutoNum type="arabicPeriod" startAt="2"/>
              <a:defRPr/>
            </a:pPr>
            <a:r>
              <a:rPr lang="fr-FR" sz="4000" dirty="0" smtClean="0"/>
              <a:t>Lire graphiquement</a:t>
            </a:r>
            <a:endParaRPr lang="fr-FR" sz="4000" dirty="0" smtClean="0">
              <a:latin typeface="Arial" charset="0"/>
              <a:ea typeface="+mn-ea"/>
              <a:cs typeface="+mn-cs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71472" y="2357430"/>
            <a:ext cx="3384550" cy="4030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a</a:t>
            </a: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. 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(-3)</a:t>
            </a:r>
            <a:r>
              <a:rPr lang="fr-FR" sz="3200" dirty="0" smtClean="0">
                <a:latin typeface="+mj-lt"/>
              </a:rPr>
              <a:t>      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b. </a:t>
            </a: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(4)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c. </a:t>
            </a: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(1)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(-1)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2" cstate="print"/>
          <a:srcRect t="2332"/>
          <a:stretch>
            <a:fillRect/>
          </a:stretch>
        </p:blipFill>
        <p:spPr bwMode="auto">
          <a:xfrm>
            <a:off x="3714744" y="1785926"/>
            <a:ext cx="5214974" cy="5072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ZoneTexte 4"/>
          <p:cNvSpPr txBox="1"/>
          <p:nvPr/>
        </p:nvSpPr>
        <p:spPr>
          <a:xfrm>
            <a:off x="2143108" y="2357430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=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4</a:t>
            </a:r>
            <a:endParaRPr lang="fr-FR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143108" y="3357562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=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2</a:t>
            </a:r>
            <a:endParaRPr lang="fr-FR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143108" y="4286256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=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- 4</a:t>
            </a:r>
            <a:endParaRPr lang="fr-FR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143108" y="5214950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=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0</a:t>
            </a:r>
            <a:endParaRPr lang="fr-FR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5" grpId="0"/>
      <p:bldP spid="6" grpId="0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500034" y="1000125"/>
            <a:ext cx="8643966" cy="857250"/>
          </a:xfrm>
        </p:spPr>
        <p:txBody>
          <a:bodyPr/>
          <a:lstStyle/>
          <a:p>
            <a:pPr marL="838200" indent="-838200" algn="l" eaLnBrk="1" hangingPunct="1">
              <a:buFont typeface="+mj-lt"/>
              <a:buAutoNum type="arabicPeriod" startAt="3"/>
              <a:defRPr/>
            </a:pPr>
            <a:r>
              <a:rPr lang="fr-FR" sz="4000" dirty="0" smtClean="0"/>
              <a:t>Lire graphiquement une équation de la tangente à la courbe  </a:t>
            </a:r>
            <a:r>
              <a:rPr lang="fr-FR" sz="4000" i="1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fr-FR" sz="4000" i="1" baseline="-25000" dirty="0" err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4000" baseline="-25000" dirty="0" smtClean="0"/>
              <a:t>   </a:t>
            </a:r>
            <a:r>
              <a:rPr lang="fr-FR" sz="4000" dirty="0" smtClean="0"/>
              <a:t>en A </a:t>
            </a:r>
            <a:endParaRPr lang="fr-FR" sz="4000" dirty="0" smtClean="0">
              <a:latin typeface="Arial" charset="0"/>
              <a:ea typeface="+mn-ea"/>
              <a:cs typeface="+mn-cs"/>
            </a:endParaRPr>
          </a:p>
        </p:txBody>
      </p:sp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2" cstate="print"/>
          <a:srcRect t="13115"/>
          <a:stretch>
            <a:fillRect/>
          </a:stretch>
        </p:blipFill>
        <p:spPr bwMode="auto">
          <a:xfrm>
            <a:off x="2071670" y="2225940"/>
            <a:ext cx="5429288" cy="4632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ZoneTexte 3"/>
          <p:cNvSpPr txBox="1"/>
          <p:nvPr/>
        </p:nvSpPr>
        <p:spPr>
          <a:xfrm>
            <a:off x="5929322" y="4643446"/>
            <a:ext cx="257176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36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y = </a:t>
            </a:r>
            <a:r>
              <a:rPr lang="fr-FR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sz="36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- 3</a:t>
            </a:r>
            <a:endParaRPr lang="fr-FR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+mj-lt"/>
              <a:buAutoNum type="arabicPeriod" startAt="4"/>
            </a:pPr>
            <a:r>
              <a:rPr lang="fr-FR" dirty="0" smtClean="0">
                <a:cs typeface="Times New Roman" pitchFamily="18" charset="0"/>
              </a:rPr>
              <a:t>Vrai ou Faux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3384550" cy="4030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a</a:t>
            </a: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. </a:t>
            </a:r>
            <a:r>
              <a:rPr lang="fr-FR" sz="32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(-3)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fr-FR" sz="3200" dirty="0" smtClean="0">
                <a:latin typeface="+mj-lt"/>
              </a:rPr>
              <a:t>      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b.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(-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fr-FR" sz="3200" dirty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c. </a:t>
            </a: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(-1)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&lt;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fr-FR" sz="3200" dirty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(1)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fr-FR" sz="3200" dirty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1736481"/>
            <a:ext cx="4143404" cy="5121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ZoneTexte 4"/>
          <p:cNvSpPr txBox="1"/>
          <p:nvPr/>
        </p:nvSpPr>
        <p:spPr>
          <a:xfrm>
            <a:off x="3286116" y="2285992"/>
            <a:ext cx="1285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Vrai</a:t>
            </a:r>
            <a:endParaRPr lang="fr-FR" sz="36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286116" y="3282735"/>
            <a:ext cx="1285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Faux</a:t>
            </a:r>
            <a:endParaRPr lang="fr-FR" sz="36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286116" y="4214818"/>
            <a:ext cx="1285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Faux</a:t>
            </a:r>
            <a:endParaRPr lang="fr-FR" sz="36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286116" y="5214950"/>
            <a:ext cx="1285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Vrai</a:t>
            </a:r>
            <a:endParaRPr lang="fr-FR" sz="36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5" grpId="0"/>
      <p:bldP spid="7" grpId="0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3568" y="1268760"/>
            <a:ext cx="77048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buClr>
                <a:srgbClr val="00B050"/>
              </a:buClr>
              <a:buFont typeface="+mj-lt"/>
              <a:buAutoNum type="arabicPeriod" startAt="5"/>
            </a:pPr>
            <a:r>
              <a:rPr lang="fr-FR" sz="4400" dirty="0" smtClean="0">
                <a:latin typeface="+mj-lt"/>
              </a:rPr>
              <a:t>Résoudre graphiquement</a:t>
            </a:r>
            <a:endParaRPr lang="fr-FR" sz="4400" dirty="0">
              <a:solidFill>
                <a:srgbClr val="00B050"/>
              </a:solidFill>
              <a:latin typeface="+mj-lt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67544" y="2132856"/>
            <a:ext cx="295232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a.                  </a:t>
            </a:r>
          </a:p>
          <a:p>
            <a:endParaRPr lang="fr-FR" sz="3200" dirty="0" smtClean="0">
              <a:latin typeface="+mj-lt"/>
            </a:endParaRPr>
          </a:p>
          <a:p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b.</a:t>
            </a:r>
            <a:r>
              <a:rPr lang="fr-FR" sz="3200" dirty="0" smtClean="0">
                <a:latin typeface="+mj-lt"/>
              </a:rPr>
              <a:t>            </a:t>
            </a:r>
          </a:p>
          <a:p>
            <a:endParaRPr lang="fr-FR" sz="3200" dirty="0" smtClean="0">
              <a:latin typeface="+mj-lt"/>
            </a:endParaRPr>
          </a:p>
          <a:p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c.</a:t>
            </a:r>
          </a:p>
          <a:p>
            <a:endParaRPr lang="fr-FR" sz="3200" dirty="0" smtClean="0">
              <a:latin typeface="+mj-lt"/>
            </a:endParaRPr>
          </a:p>
          <a:p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d.</a:t>
            </a:r>
            <a:r>
              <a:rPr lang="fr-FR" sz="3200" dirty="0" smtClean="0">
                <a:latin typeface="+mj-lt"/>
              </a:rPr>
              <a:t>     </a:t>
            </a:r>
            <a:endParaRPr lang="fr-FR" sz="3200" dirty="0">
              <a:latin typeface="+mj-lt"/>
            </a:endParaRPr>
          </a:p>
        </p:txBody>
      </p:sp>
      <p:graphicFrame>
        <p:nvGraphicFramePr>
          <p:cNvPr id="34818" name="Object 2"/>
          <p:cNvGraphicFramePr>
            <a:graphicFrameLocks noChangeAspect="1"/>
          </p:cNvGraphicFramePr>
          <p:nvPr/>
        </p:nvGraphicFramePr>
        <p:xfrm>
          <a:off x="971600" y="2204864"/>
          <a:ext cx="1385888" cy="503237"/>
        </p:xfrm>
        <a:graphic>
          <a:graphicData uri="http://schemas.openxmlformats.org/presentationml/2006/ole">
            <p:oleObj spid="_x0000_s34818" name="Equation" r:id="rId3" imgW="558720" imgH="203040" progId="Equation.DSMT4">
              <p:embed/>
            </p:oleObj>
          </a:graphicData>
        </a:graphic>
      </p:graphicFrame>
      <p:graphicFrame>
        <p:nvGraphicFramePr>
          <p:cNvPr id="34819" name="Object 3"/>
          <p:cNvGraphicFramePr>
            <a:graphicFrameLocks noChangeAspect="1"/>
          </p:cNvGraphicFramePr>
          <p:nvPr/>
        </p:nvGraphicFramePr>
        <p:xfrm>
          <a:off x="1043608" y="3212976"/>
          <a:ext cx="1512888" cy="503238"/>
        </p:xfrm>
        <a:graphic>
          <a:graphicData uri="http://schemas.openxmlformats.org/presentationml/2006/ole">
            <p:oleObj spid="_x0000_s34819" name="Equation" r:id="rId4" imgW="609480" imgH="203040" progId="Equation.DSMT4">
              <p:embed/>
            </p:oleObj>
          </a:graphicData>
        </a:graphic>
      </p:graphicFrame>
      <p:graphicFrame>
        <p:nvGraphicFramePr>
          <p:cNvPr id="34820" name="Object 4"/>
          <p:cNvGraphicFramePr>
            <a:graphicFrameLocks noChangeAspect="1"/>
          </p:cNvGraphicFramePr>
          <p:nvPr/>
        </p:nvGraphicFramePr>
        <p:xfrm>
          <a:off x="827584" y="4149080"/>
          <a:ext cx="1476822" cy="523613"/>
        </p:xfrm>
        <a:graphic>
          <a:graphicData uri="http://schemas.openxmlformats.org/presentationml/2006/ole">
            <p:oleObj spid="_x0000_s34820" name="Equation" r:id="rId5" imgW="571320" imgH="203040" progId="Equation.DSMT4">
              <p:embed/>
            </p:oleObj>
          </a:graphicData>
        </a:graphic>
      </p:graphicFrame>
      <p:graphicFrame>
        <p:nvGraphicFramePr>
          <p:cNvPr id="34821" name="Object 5"/>
          <p:cNvGraphicFramePr>
            <a:graphicFrameLocks noChangeAspect="1"/>
          </p:cNvGraphicFramePr>
          <p:nvPr/>
        </p:nvGraphicFramePr>
        <p:xfrm>
          <a:off x="899592" y="5157192"/>
          <a:ext cx="1512888" cy="515937"/>
        </p:xfrm>
        <a:graphic>
          <a:graphicData uri="http://schemas.openxmlformats.org/presentationml/2006/ole">
            <p:oleObj spid="_x0000_s34821" name="Equation" r:id="rId6" imgW="596880" imgH="203040" progId="Equation.DSMT4">
              <p:embed/>
            </p:oleObj>
          </a:graphicData>
        </a:graphic>
      </p:graphicFrame>
      <p:pic>
        <p:nvPicPr>
          <p:cNvPr id="34822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52120" y="2060848"/>
            <a:ext cx="3326135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4830" name="Object 14"/>
          <p:cNvGraphicFramePr>
            <a:graphicFrameLocks noChangeAspect="1"/>
          </p:cNvGraphicFramePr>
          <p:nvPr/>
        </p:nvGraphicFramePr>
        <p:xfrm>
          <a:off x="1043608" y="3212976"/>
          <a:ext cx="5708650" cy="471487"/>
        </p:xfrm>
        <a:graphic>
          <a:graphicData uri="http://schemas.openxmlformats.org/presentationml/2006/ole">
            <p:oleObj spid="_x0000_s34830" name="Document" r:id="rId8" imgW="5752474" imgH="478752" progId="Word.Document.12">
              <p:embed/>
            </p:oleObj>
          </a:graphicData>
        </a:graphic>
      </p:graphicFrame>
      <p:graphicFrame>
        <p:nvGraphicFramePr>
          <p:cNvPr id="34834" name="Object 18"/>
          <p:cNvGraphicFramePr>
            <a:graphicFrameLocks noChangeAspect="1"/>
          </p:cNvGraphicFramePr>
          <p:nvPr/>
        </p:nvGraphicFramePr>
        <p:xfrm>
          <a:off x="1187624" y="2204864"/>
          <a:ext cx="5753100" cy="504056"/>
        </p:xfrm>
        <a:graphic>
          <a:graphicData uri="http://schemas.openxmlformats.org/presentationml/2006/ole">
            <p:oleObj spid="_x0000_s34834" name="Document" r:id="rId9" imgW="5752474" imgH="478752" progId="Word.Document.12">
              <p:embed/>
            </p:oleObj>
          </a:graphicData>
        </a:graphic>
      </p:graphicFrame>
      <p:graphicFrame>
        <p:nvGraphicFramePr>
          <p:cNvPr id="34835" name="Object 19"/>
          <p:cNvGraphicFramePr>
            <a:graphicFrameLocks noChangeAspect="1"/>
          </p:cNvGraphicFramePr>
          <p:nvPr/>
        </p:nvGraphicFramePr>
        <p:xfrm>
          <a:off x="1187624" y="4149080"/>
          <a:ext cx="5753100" cy="479425"/>
        </p:xfrm>
        <a:graphic>
          <a:graphicData uri="http://schemas.openxmlformats.org/presentationml/2006/ole">
            <p:oleObj spid="_x0000_s34835" name="Document" r:id="rId10" imgW="5752474" imgH="479111" progId="Word.Document.12">
              <p:embed/>
            </p:oleObj>
          </a:graphicData>
        </a:graphic>
      </p:graphicFrame>
      <p:graphicFrame>
        <p:nvGraphicFramePr>
          <p:cNvPr id="34836" name="Object 20"/>
          <p:cNvGraphicFramePr>
            <a:graphicFrameLocks noChangeAspect="1"/>
          </p:cNvGraphicFramePr>
          <p:nvPr/>
        </p:nvGraphicFramePr>
        <p:xfrm>
          <a:off x="1187624" y="5157192"/>
          <a:ext cx="5753100" cy="479425"/>
        </p:xfrm>
        <a:graphic>
          <a:graphicData uri="http://schemas.openxmlformats.org/presentationml/2006/ole">
            <p:oleObj spid="_x0000_s34836" name="Document" r:id="rId11" imgW="5752474" imgH="479111" progId="Word.Document.12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980728"/>
            <a:ext cx="828092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buClr>
                <a:srgbClr val="00B050"/>
              </a:buClr>
              <a:buFont typeface="+mj-lt"/>
              <a:buAutoNum type="arabicPeriod" startAt="6"/>
            </a:pPr>
            <a:r>
              <a:rPr lang="fr-FR" sz="4400" dirty="0" smtClean="0">
                <a:latin typeface="+mj-lt"/>
              </a:rPr>
              <a:t>Résoudre graphiquement</a:t>
            </a:r>
            <a:endParaRPr lang="fr-FR" sz="4400" dirty="0">
              <a:solidFill>
                <a:srgbClr val="00B050"/>
              </a:solidFill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55576" y="2276872"/>
            <a:ext cx="4572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 smtClean="0">
                <a:solidFill>
                  <a:srgbClr val="00B050"/>
                </a:solidFill>
              </a:rPr>
              <a:t>a.</a:t>
            </a:r>
            <a:r>
              <a:rPr lang="fr-FR" sz="3200" dirty="0" smtClean="0"/>
              <a:t>                </a:t>
            </a:r>
          </a:p>
          <a:p>
            <a:endParaRPr lang="fr-FR" sz="3200" dirty="0" smtClean="0"/>
          </a:p>
          <a:p>
            <a:r>
              <a:rPr lang="fr-FR" sz="3200" b="1" dirty="0" smtClean="0">
                <a:solidFill>
                  <a:srgbClr val="00B050"/>
                </a:solidFill>
              </a:rPr>
              <a:t>b.</a:t>
            </a:r>
            <a:r>
              <a:rPr lang="fr-FR" sz="3200" dirty="0" smtClean="0"/>
              <a:t>            </a:t>
            </a:r>
          </a:p>
          <a:p>
            <a:endParaRPr lang="fr-FR" sz="3200" dirty="0" smtClean="0"/>
          </a:p>
          <a:p>
            <a:r>
              <a:rPr lang="fr-FR" sz="3200" b="1" dirty="0" smtClean="0">
                <a:solidFill>
                  <a:srgbClr val="00B050"/>
                </a:solidFill>
              </a:rPr>
              <a:t>c.</a:t>
            </a:r>
          </a:p>
          <a:p>
            <a:endParaRPr lang="fr-FR" sz="2800" dirty="0" smtClean="0"/>
          </a:p>
          <a:p>
            <a:r>
              <a:rPr lang="fr-FR" sz="2800" dirty="0" smtClean="0"/>
              <a:t>    </a:t>
            </a:r>
            <a:endParaRPr lang="fr-FR" sz="2800" dirty="0"/>
          </a:p>
        </p:txBody>
      </p:sp>
      <p:graphicFrame>
        <p:nvGraphicFramePr>
          <p:cNvPr id="6" name="Objet 5"/>
          <p:cNvGraphicFramePr>
            <a:graphicFrameLocks noChangeAspect="1"/>
          </p:cNvGraphicFramePr>
          <p:nvPr/>
        </p:nvGraphicFramePr>
        <p:xfrm>
          <a:off x="1259632" y="2348880"/>
          <a:ext cx="1728192" cy="576064"/>
        </p:xfrm>
        <a:graphic>
          <a:graphicData uri="http://schemas.openxmlformats.org/presentationml/2006/ole">
            <p:oleObj spid="_x0000_s45059" name="Equation" r:id="rId3" imgW="609480" imgH="203040" progId="Equation.DSMT4">
              <p:embed/>
            </p:oleObj>
          </a:graphicData>
        </a:graphic>
      </p:graphicFrame>
      <p:graphicFrame>
        <p:nvGraphicFramePr>
          <p:cNvPr id="7" name="Objet 6"/>
          <p:cNvGraphicFramePr>
            <a:graphicFrameLocks noChangeAspect="1"/>
          </p:cNvGraphicFramePr>
          <p:nvPr/>
        </p:nvGraphicFramePr>
        <p:xfrm>
          <a:off x="1259632" y="3284984"/>
          <a:ext cx="1584177" cy="576064"/>
        </p:xfrm>
        <a:graphic>
          <a:graphicData uri="http://schemas.openxmlformats.org/presentationml/2006/ole">
            <p:oleObj spid="_x0000_s45060" name="Equation" r:id="rId4" imgW="558720" imgH="203040" progId="Equation.DSMT4">
              <p:embed/>
            </p:oleObj>
          </a:graphicData>
        </a:graphic>
      </p:graphicFrame>
      <p:graphicFrame>
        <p:nvGraphicFramePr>
          <p:cNvPr id="8" name="Objet 7"/>
          <p:cNvGraphicFramePr>
            <a:graphicFrameLocks noChangeAspect="1"/>
          </p:cNvGraphicFramePr>
          <p:nvPr/>
        </p:nvGraphicFramePr>
        <p:xfrm>
          <a:off x="1169988" y="4292600"/>
          <a:ext cx="1728787" cy="576263"/>
        </p:xfrm>
        <a:graphic>
          <a:graphicData uri="http://schemas.openxmlformats.org/presentationml/2006/ole">
            <p:oleObj spid="_x0000_s45061" name="Equation" r:id="rId5" imgW="609480" imgH="203040" progId="Equation.DSMT4">
              <p:embed/>
            </p:oleObj>
          </a:graphicData>
        </a:graphic>
      </p:graphicFrame>
      <p:pic>
        <p:nvPicPr>
          <p:cNvPr id="45062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36096" y="2060848"/>
            <a:ext cx="3347566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5064" name="Object 8"/>
          <p:cNvGraphicFramePr>
            <a:graphicFrameLocks noChangeAspect="1"/>
          </p:cNvGraphicFramePr>
          <p:nvPr/>
        </p:nvGraphicFramePr>
        <p:xfrm>
          <a:off x="1259632" y="2348880"/>
          <a:ext cx="5753100" cy="561082"/>
        </p:xfrm>
        <a:graphic>
          <a:graphicData uri="http://schemas.openxmlformats.org/presentationml/2006/ole">
            <p:oleObj spid="_x0000_s45064" name="Document" r:id="rId7" imgW="5752474" imgH="547042" progId="Word.Document.12">
              <p:embed/>
            </p:oleObj>
          </a:graphicData>
        </a:graphic>
      </p:graphicFrame>
      <p:graphicFrame>
        <p:nvGraphicFramePr>
          <p:cNvPr id="45065" name="Object 9"/>
          <p:cNvGraphicFramePr>
            <a:graphicFrameLocks noChangeAspect="1"/>
          </p:cNvGraphicFramePr>
          <p:nvPr/>
        </p:nvGraphicFramePr>
        <p:xfrm>
          <a:off x="1259632" y="3284984"/>
          <a:ext cx="5753100" cy="547687"/>
        </p:xfrm>
        <a:graphic>
          <a:graphicData uri="http://schemas.openxmlformats.org/presentationml/2006/ole">
            <p:oleObj spid="_x0000_s45065" name="Document" r:id="rId8" imgW="5752474" imgH="547761" progId="Word.Document.12">
              <p:embed/>
            </p:oleObj>
          </a:graphicData>
        </a:graphic>
      </p:graphicFrame>
      <p:graphicFrame>
        <p:nvGraphicFramePr>
          <p:cNvPr id="45066" name="Object 10"/>
          <p:cNvGraphicFramePr>
            <a:graphicFrameLocks noChangeAspect="1"/>
          </p:cNvGraphicFramePr>
          <p:nvPr/>
        </p:nvGraphicFramePr>
        <p:xfrm>
          <a:off x="1259632" y="4293096"/>
          <a:ext cx="5753100" cy="547687"/>
        </p:xfrm>
        <a:graphic>
          <a:graphicData uri="http://schemas.openxmlformats.org/presentationml/2006/ole">
            <p:oleObj spid="_x0000_s45066" name="Document" r:id="rId9" imgW="5752474" imgH="547761" progId="Word.Document.12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 idx="4294967295"/>
          </p:nvPr>
        </p:nvSpPr>
        <p:spPr>
          <a:xfrm>
            <a:off x="468313" y="100012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+mj-lt"/>
              <a:buAutoNum type="arabicPeriod" startAt="7"/>
            </a:pPr>
            <a:r>
              <a:rPr lang="fr-FR" dirty="0" smtClean="0">
                <a:ea typeface="Cambria Math" pitchFamily="18" charset="0"/>
                <a:cs typeface="Times New Roman" pitchFamily="18" charset="0"/>
              </a:rPr>
              <a:t>Qui est qui ?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14282" y="2000240"/>
            <a:ext cx="87430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Ces courbes représentent une fonction et sa dérivée </a:t>
            </a:r>
            <a:endParaRPr lang="fr-FR" sz="2800" dirty="0"/>
          </a:p>
        </p:txBody>
      </p:sp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3171820"/>
            <a:ext cx="6887958" cy="3686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ZoneTexte 4"/>
          <p:cNvSpPr txBox="1"/>
          <p:nvPr/>
        </p:nvSpPr>
        <p:spPr>
          <a:xfrm>
            <a:off x="1428728" y="2500306"/>
            <a:ext cx="6000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   </a:t>
            </a:r>
            <a:r>
              <a:rPr lang="fr-FR" sz="2400" dirty="0" smtClean="0">
                <a:solidFill>
                  <a:srgbClr val="FF0000"/>
                </a:solidFill>
              </a:rPr>
              <a:t>Fonction en rouge   </a:t>
            </a:r>
            <a:r>
              <a:rPr lang="fr-FR" sz="2400" dirty="0" smtClean="0"/>
              <a:t>     </a:t>
            </a:r>
            <a:r>
              <a:rPr lang="fr-FR" sz="2400" dirty="0" smtClean="0">
                <a:solidFill>
                  <a:srgbClr val="0070C0"/>
                </a:solidFill>
              </a:rPr>
              <a:t>Dérivée en bleu </a:t>
            </a:r>
            <a:endParaRPr lang="fr-FR" sz="2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8"/>
            </a:pPr>
            <a:r>
              <a:rPr lang="fr-FR" sz="4000" dirty="0" smtClean="0">
                <a:ea typeface="Cambria Math" pitchFamily="18" charset="0"/>
                <a:cs typeface="Times New Roman" pitchFamily="18" charset="0"/>
              </a:rPr>
              <a:t>Qui est qui ?</a:t>
            </a:r>
            <a:endParaRPr lang="fr-FR" sz="4000" i="1" dirty="0">
              <a:latin typeface="Times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14282" y="1928802"/>
            <a:ext cx="86437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Ces courbes représentent une fonction et sa dérivée </a:t>
            </a:r>
            <a:endParaRPr lang="fr-FR" sz="2800" dirty="0"/>
          </a:p>
        </p:txBody>
      </p:sp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2657475"/>
            <a:ext cx="4400550" cy="420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ZoneTexte 4"/>
          <p:cNvSpPr txBox="1"/>
          <p:nvPr/>
        </p:nvSpPr>
        <p:spPr>
          <a:xfrm>
            <a:off x="1357290" y="2357430"/>
            <a:ext cx="6000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   </a:t>
            </a:r>
            <a:r>
              <a:rPr lang="fr-FR" sz="2400" dirty="0" smtClean="0">
                <a:solidFill>
                  <a:srgbClr val="00B050"/>
                </a:solidFill>
              </a:rPr>
              <a:t>Fonction en vert       </a:t>
            </a:r>
            <a:r>
              <a:rPr lang="fr-FR" sz="2400" dirty="0" smtClean="0">
                <a:solidFill>
                  <a:srgbClr val="E773CE"/>
                </a:solidFill>
              </a:rPr>
              <a:t>Dérivée en rose </a:t>
            </a:r>
            <a:endParaRPr lang="fr-FR" sz="2400" dirty="0">
              <a:solidFill>
                <a:srgbClr val="E773CE"/>
              </a:solidFill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9"/>
            </a:pPr>
            <a:r>
              <a:rPr lang="fr-FR" sz="3600" dirty="0" smtClean="0">
                <a:ea typeface="Cambria Math" pitchFamily="18" charset="0"/>
                <a:cs typeface="Times New Roman" pitchFamily="18" charset="0"/>
              </a:rPr>
              <a:t>Donner les variations de </a:t>
            </a:r>
            <a:r>
              <a:rPr lang="fr-FR" sz="3600" i="1" dirty="0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f  </a:t>
            </a:r>
            <a:r>
              <a:rPr lang="fr-FR" sz="3600" dirty="0" smtClean="0">
                <a:ea typeface="Cambria Math" pitchFamily="18" charset="0"/>
                <a:cs typeface="Times New Roman" pitchFamily="18" charset="0"/>
              </a:rPr>
              <a:t>sur [-2 ; 3] 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85786" y="1928802"/>
            <a:ext cx="80979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connaissant la courbe représentant sa dérivée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2800" dirty="0" smtClean="0"/>
              <a:t> </a:t>
            </a:r>
            <a:endParaRPr lang="fr-FR" sz="2800" dirty="0"/>
          </a:p>
        </p:txBody>
      </p:sp>
      <p:sp>
        <p:nvSpPr>
          <p:cNvPr id="5" name="ZoneTexte 4"/>
          <p:cNvSpPr txBox="1"/>
          <p:nvPr/>
        </p:nvSpPr>
        <p:spPr>
          <a:xfrm>
            <a:off x="4214810" y="3429000"/>
            <a:ext cx="492919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</a:rPr>
              <a:t>La fonction </a:t>
            </a:r>
            <a:r>
              <a:rPr lang="fr-FR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>
                <a:solidFill>
                  <a:srgbClr val="FF0000"/>
                </a:solidFill>
              </a:rPr>
              <a:t> est :</a:t>
            </a:r>
          </a:p>
          <a:p>
            <a:r>
              <a:rPr lang="fr-FR" sz="2800" dirty="0" smtClean="0">
                <a:solidFill>
                  <a:srgbClr val="FF0000"/>
                </a:solidFill>
              </a:rPr>
              <a:t>▪ décroissante sur [-2 ; -1]</a:t>
            </a:r>
          </a:p>
          <a:p>
            <a:r>
              <a:rPr lang="fr-FR" sz="2800" dirty="0" smtClean="0">
                <a:solidFill>
                  <a:srgbClr val="FF0000"/>
                </a:solidFill>
              </a:rPr>
              <a:t>▪ croissante sur [-1 ; 2]</a:t>
            </a:r>
          </a:p>
          <a:p>
            <a:r>
              <a:rPr lang="fr-FR" sz="2800" dirty="0" smtClean="0">
                <a:solidFill>
                  <a:srgbClr val="FF0000"/>
                </a:solidFill>
              </a:rPr>
              <a:t>▪ décroissante sur [2 ; 3]</a:t>
            </a:r>
          </a:p>
          <a:p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3584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780928"/>
            <a:ext cx="2913866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10"/>
            </a:pPr>
            <a:r>
              <a:rPr lang="fr-FR" sz="3600" dirty="0" smtClean="0">
                <a:ea typeface="Cambria Math" pitchFamily="18" charset="0"/>
                <a:cs typeface="Times New Roman" pitchFamily="18" charset="0"/>
              </a:rPr>
              <a:t>Donner les variations de </a:t>
            </a:r>
            <a:r>
              <a:rPr lang="fr-FR" sz="3600" i="1" dirty="0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f  </a:t>
            </a:r>
            <a:r>
              <a:rPr lang="fr-FR" sz="3600" dirty="0" smtClean="0">
                <a:ea typeface="Cambria Math" pitchFamily="18" charset="0"/>
                <a:cs typeface="Times New Roman" pitchFamily="18" charset="0"/>
              </a:rPr>
              <a:t>sur [-4 ; 5]</a:t>
            </a:r>
            <a:r>
              <a:rPr lang="fr-FR" sz="4000" dirty="0" smtClean="0">
                <a:ea typeface="Cambria Math" pitchFamily="18" charset="0"/>
                <a:cs typeface="Times New Roman" pitchFamily="18" charset="0"/>
              </a:rPr>
              <a:t> 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85786" y="1928802"/>
            <a:ext cx="80979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connaissant la courbe représentant sa dérivée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2800" dirty="0" smtClean="0"/>
              <a:t> </a:t>
            </a:r>
            <a:endParaRPr lang="fr-FR" sz="2800" dirty="0"/>
          </a:p>
        </p:txBody>
      </p:sp>
      <p:sp>
        <p:nvSpPr>
          <p:cNvPr id="5" name="ZoneTexte 4"/>
          <p:cNvSpPr txBox="1"/>
          <p:nvPr/>
        </p:nvSpPr>
        <p:spPr>
          <a:xfrm>
            <a:off x="4357686" y="3429000"/>
            <a:ext cx="4786314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</a:rPr>
              <a:t>La fonction </a:t>
            </a:r>
            <a:r>
              <a:rPr lang="fr-FR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>
                <a:solidFill>
                  <a:srgbClr val="FF0000"/>
                </a:solidFill>
              </a:rPr>
              <a:t> est :</a:t>
            </a:r>
          </a:p>
          <a:p>
            <a:r>
              <a:rPr lang="fr-FR" sz="2800" dirty="0" smtClean="0">
                <a:solidFill>
                  <a:srgbClr val="FF0000"/>
                </a:solidFill>
              </a:rPr>
              <a:t>▪ croissante sur [-4 ; -3]</a:t>
            </a:r>
          </a:p>
          <a:p>
            <a:r>
              <a:rPr lang="fr-FR" sz="2800" dirty="0" smtClean="0">
                <a:solidFill>
                  <a:srgbClr val="FF0000"/>
                </a:solidFill>
              </a:rPr>
              <a:t>▪ décroissante sur [-3 ; 2]</a:t>
            </a:r>
          </a:p>
          <a:p>
            <a:r>
              <a:rPr lang="fr-FR" sz="2800" dirty="0" smtClean="0">
                <a:solidFill>
                  <a:srgbClr val="FF0000"/>
                </a:solidFill>
              </a:rPr>
              <a:t>▪ croissante sur [2 ; 4]</a:t>
            </a:r>
          </a:p>
          <a:p>
            <a:r>
              <a:rPr lang="fr-FR" sz="2800" dirty="0" smtClean="0">
                <a:solidFill>
                  <a:srgbClr val="FF0000"/>
                </a:solidFill>
              </a:rPr>
              <a:t>▪ décroissante sur [4 ; 5]</a:t>
            </a:r>
          </a:p>
          <a:p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852936"/>
            <a:ext cx="3888431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aposcouran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1613</TotalTime>
  <Words>483</Words>
  <Application>Microsoft Office PowerPoint</Application>
  <PresentationFormat>Affichage à l'écran (4:3)</PresentationFormat>
  <Paragraphs>127</Paragraphs>
  <Slides>22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2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22</vt:i4>
      </vt:variant>
    </vt:vector>
  </HeadingPairs>
  <TitlesOfParts>
    <vt:vector size="26" baseType="lpstr">
      <vt:lpstr>titre</vt:lpstr>
      <vt:lpstr>diaposcourantes</vt:lpstr>
      <vt:lpstr>Equation</vt:lpstr>
      <vt:lpstr>Document</vt:lpstr>
      <vt:lpstr>Dérivée , lectures graphiques  </vt:lpstr>
      <vt:lpstr>Lire graphiquement</vt:lpstr>
      <vt:lpstr>Lire graphiquement</vt:lpstr>
      <vt:lpstr>Lire graphiquement une équation de la tangente à la courbe  Cf   en A </vt:lpstr>
      <vt:lpstr>Vrai ou Faux ?</vt:lpstr>
      <vt:lpstr>Diapositive 6</vt:lpstr>
      <vt:lpstr>Diapositive 7</vt:lpstr>
      <vt:lpstr>Qui est qui ?</vt:lpstr>
      <vt:lpstr>Diapositive 9</vt:lpstr>
      <vt:lpstr>Diapositive 10</vt:lpstr>
      <vt:lpstr>Diapositive 11</vt:lpstr>
      <vt:lpstr>Diapositive 12</vt:lpstr>
      <vt:lpstr>Lire graphiquement</vt:lpstr>
      <vt:lpstr>Lire graphiquement</vt:lpstr>
      <vt:lpstr>Lire graphiquement une équation de la tangente à la courbe  Cf   en A </vt:lpstr>
      <vt:lpstr>Vrai ou Faux ?</vt:lpstr>
      <vt:lpstr>Diapositive 17</vt:lpstr>
      <vt:lpstr>Diapositive 18</vt:lpstr>
      <vt:lpstr>Qui est qui ?</vt:lpstr>
      <vt:lpstr>Diapositive 20</vt:lpstr>
      <vt:lpstr>Diapositive 21</vt:lpstr>
      <vt:lpstr>Diapositive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MH</dc:creator>
  <cp:lastModifiedBy>cpaul</cp:lastModifiedBy>
  <cp:revision>225</cp:revision>
  <dcterms:created xsi:type="dcterms:W3CDTF">2010-05-07T13:51:37Z</dcterms:created>
  <dcterms:modified xsi:type="dcterms:W3CDTF">2016-06-10T08:58:00Z</dcterms:modified>
</cp:coreProperties>
</file>