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Default Extension="docx" ContentType="application/vnd.openxmlformats-officedocument.wordprocessingml.document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emf" ContentType="image/x-emf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5"/>
  </p:notesMasterIdLst>
  <p:sldIdLst>
    <p:sldId id="256" r:id="rId3"/>
    <p:sldId id="263" r:id="rId4"/>
    <p:sldId id="260" r:id="rId5"/>
    <p:sldId id="300" r:id="rId6"/>
    <p:sldId id="295" r:id="rId7"/>
    <p:sldId id="299" r:id="rId8"/>
    <p:sldId id="310" r:id="rId9"/>
    <p:sldId id="298" r:id="rId10"/>
    <p:sldId id="313" r:id="rId11"/>
    <p:sldId id="281" r:id="rId12"/>
    <p:sldId id="308" r:id="rId13"/>
    <p:sldId id="268" r:id="rId14"/>
    <p:sldId id="301" r:id="rId15"/>
    <p:sldId id="302" r:id="rId16"/>
    <p:sldId id="303" r:id="rId17"/>
    <p:sldId id="304" r:id="rId18"/>
    <p:sldId id="311" r:id="rId19"/>
    <p:sldId id="312" r:id="rId20"/>
    <p:sldId id="305" r:id="rId21"/>
    <p:sldId id="306" r:id="rId22"/>
    <p:sldId id="307" r:id="rId23"/>
    <p:sldId id="309" r:id="rId24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73CE"/>
    <a:srgbClr val="FF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658" autoAdjust="0"/>
    <p:restoredTop sz="94686" autoAdjust="0"/>
  </p:normalViewPr>
  <p:slideViewPr>
    <p:cSldViewPr>
      <p:cViewPr varScale="1">
        <p:scale>
          <a:sx n="106" d="100"/>
          <a:sy n="106" d="100"/>
        </p:scale>
        <p:origin x="-104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image" Target="../media/image1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EECFAEB-F86A-4E49-8668-C7B65070E3FC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 smtClean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C847D22-3DA7-4AAD-8A60-8CB19B3D7C0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B7FBD7-1F70-44D7-B9BD-972378A7029E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E1F96A-B1C5-476F-ACE9-1670091EA09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855416-9BD1-4B73-BAC1-65623D4D27B4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D6023B-AD56-4DC6-AE59-9999B1431BF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D475C2-9C17-4E2A-BF88-5076680A910B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9137AA-1127-4BE9-A1C8-A34B81BB5A8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772063-E9B7-446D-AF28-359B30B0C487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581797-E103-4E8B-B190-47DF979BBF4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69B31A-D8FE-41EA-BD69-BCE79BF4545D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47142D-7F71-4CD3-83CD-A36A83BE606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BFF27C-E7EB-4B46-A87A-50FF514835FE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74E843-C05C-4123-9ED9-534776FCE6C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2ABC86-57CB-4D42-8FC0-A9735F5F6C0F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4D35F3-414D-4A3F-9DFC-ECC0FD55EC1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259C19-0631-4C0C-BC28-B37D2F8CBF73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074FCE-0228-44D8-9BBB-7AA0F9B6E88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3FFB3F-97A6-48DE-8666-A38894062DBF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5241AB-84F2-419E-8B35-57B5ED610B6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 smtClean="0"/>
              <a:t>Cliquez sur l'icône pour ajouter une image</a:t>
            </a:r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BB4627-E03B-4A95-9700-50AA52454473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75AB45-BE97-4339-91E7-03E1E89DDBF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EE93CE-D7B1-41E9-A908-CAF7BC5BDECD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2503B1-C1CA-47F1-9B8E-E68EA7332AB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8828CA-1A2D-4239-89BB-B3048A5A6D16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9CE49F-1DF2-46A8-8131-B1F44391342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000108"/>
            <a:ext cx="8229600" cy="857256"/>
          </a:xfrm>
        </p:spPr>
        <p:txBody>
          <a:bodyPr/>
          <a:lstStyle>
            <a:lvl1pPr marL="742950" indent="-742950">
              <a:buClr>
                <a:srgbClr val="00B050"/>
              </a:buClr>
              <a:buFont typeface="+mj-lt"/>
              <a:buAutoNum type="arabicPeriod"/>
              <a:defRPr>
                <a:latin typeface="+mj-lt"/>
                <a:ea typeface="Cambria Math" pitchFamily="18" charset="0"/>
              </a:defRPr>
            </a:lvl1pPr>
          </a:lstStyle>
          <a:p>
            <a:r>
              <a:rPr lang="fr-FR" dirty="0" smtClean="0"/>
              <a:t>Cliquez pour modifier le style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4643470"/>
          </a:xfrm>
        </p:spPr>
        <p:txBody>
          <a:bodyPr/>
          <a:lstStyle>
            <a:lvl1pPr>
              <a:defRPr>
                <a:latin typeface="+mn-lt"/>
                <a:ea typeface="Cambria Math" pitchFamily="18" charset="0"/>
              </a:defRPr>
            </a:lvl1pPr>
            <a:lvl2pPr>
              <a:defRPr>
                <a:latin typeface="+mn-lt"/>
                <a:ea typeface="Cambria Math" pitchFamily="18" charset="0"/>
              </a:defRPr>
            </a:lvl2pPr>
            <a:lvl3pPr>
              <a:defRPr>
                <a:latin typeface="+mn-lt"/>
                <a:ea typeface="Cambria Math" pitchFamily="18" charset="0"/>
              </a:defRPr>
            </a:lvl3pPr>
            <a:lvl4pPr>
              <a:defRPr>
                <a:latin typeface="+mn-lt"/>
                <a:ea typeface="Cambria Math" pitchFamily="18" charset="0"/>
              </a:defRPr>
            </a:lvl4pPr>
            <a:lvl5pPr>
              <a:defRPr>
                <a:latin typeface="+mn-lt"/>
                <a:ea typeface="Cambria Math" pitchFamily="18" charset="0"/>
              </a:defRPr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85DAF6-ADCC-48C1-B611-E898336C047B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BAA0DB-27EC-4236-957B-81EE57F5305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3B0E84-562C-4871-BDF4-6F2CDCBB5FA0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6934CC-7F61-4E22-87AB-5847EF13800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A8F035-0755-4E73-B874-18A953C2583B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E36A50-2760-4863-AE34-BD3AC1FA8BC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47CD08-FBAC-41F0-8B57-841176019237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206DD5-8D80-40D5-8340-0CCF3BF1190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140AB2-1CAD-4F2B-8043-7566C4ABF5DD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1A4A9A-883F-46A1-ACD5-D6C1706E8DE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472E68-C15D-4511-BAD5-17979CFD8B6B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CA99D6-676C-4304-968C-24B4713293D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81780C-6DA5-4909-9649-495E30F80678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C9514D-684B-43A1-9682-E93A583379C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9385F2-8C71-4EE6-9A84-DD3518B1B815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D7F790-661B-42F9-AC8E-9599287FCAF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8FA71-8935-42B0-839E-FF7023BD2D18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F6DECC-42FC-471A-87E2-48D9F9AD6D9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14DB1E-F1DE-4744-BE47-6AD86B40BD0C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B004CA-CC4E-413B-A784-DF491D94061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0A840F1-190D-41D4-AAEB-DCF83A4D6925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CA57353-F9DB-40A3-8D1F-C0ED607AA29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36866" name="Picture 2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-19050" y="0"/>
            <a:ext cx="9163050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ll dir="l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2051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EF88327-1979-4272-9D4B-E2B6E270CEBE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32F7890-5788-4086-86AE-401F08CDC8B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8" name="Picture 1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-9525" y="0"/>
            <a:ext cx="9153525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ransition spd="slow">
    <p:pull dir="l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Document_Microsoft_Office_Word1.docx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ctrTitle"/>
          </p:nvPr>
        </p:nvSpPr>
        <p:spPr>
          <a:xfrm>
            <a:off x="714375" y="3571876"/>
            <a:ext cx="7772400" cy="1428760"/>
          </a:xfrm>
        </p:spPr>
        <p:txBody>
          <a:bodyPr/>
          <a:lstStyle/>
          <a:p>
            <a:pPr eaLnBrk="1" hangingPunct="1"/>
            <a:r>
              <a:rPr lang="fr-FR" dirty="0" smtClean="0"/>
              <a:t>Convexité</a:t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endParaRPr lang="fr-FR" sz="1800" dirty="0" smtClean="0"/>
          </a:p>
        </p:txBody>
      </p:sp>
      <p:pic>
        <p:nvPicPr>
          <p:cNvPr id="60417" name="Picture 1" descr="E:\Site TES\Capture bandeau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7384"/>
            <a:ext cx="9144000" cy="18002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/>
            <a:r>
              <a:rPr lang="fr-FR" dirty="0" smtClean="0">
                <a:cs typeface="Times New Roman" pitchFamily="18" charset="0"/>
              </a:rPr>
              <a:t>Vrai ou faux ?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467544" y="2132856"/>
            <a:ext cx="371160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3200" b="1" dirty="0" smtClean="0">
                <a:solidFill>
                  <a:srgbClr val="00B050"/>
                </a:solidFill>
                <a:latin typeface="+mn-lt"/>
              </a:rPr>
              <a:t>a.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f’</a:t>
            </a:r>
            <a:r>
              <a:rPr lang="fr-FR" sz="3200" i="1" dirty="0" smtClean="0">
                <a:latin typeface="+mn-lt"/>
              </a:rPr>
              <a:t> </a:t>
            </a:r>
            <a:r>
              <a:rPr lang="fr-FR" sz="3200" dirty="0" smtClean="0">
                <a:latin typeface="+mn-lt"/>
              </a:rPr>
              <a:t>est croissante sur [-2 ; 4].</a:t>
            </a:r>
            <a:endParaRPr lang="fr-FR" sz="3200" dirty="0">
              <a:latin typeface="+mn-lt"/>
            </a:endParaRPr>
          </a:p>
        </p:txBody>
      </p:sp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7944" y="2204864"/>
            <a:ext cx="4451746" cy="3237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67544" y="3501008"/>
            <a:ext cx="324036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3200" b="1" dirty="0" smtClean="0">
                <a:solidFill>
                  <a:srgbClr val="00B050"/>
                </a:solidFill>
                <a:latin typeface="+mn-lt"/>
              </a:rPr>
              <a:t>b.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dirty="0" smtClean="0">
                <a:latin typeface="+mn-lt"/>
              </a:rPr>
              <a:t> est concave sur [-2 ; 4].</a:t>
            </a:r>
            <a:endParaRPr lang="fr-FR" sz="3200" dirty="0">
              <a:latin typeface="+mn-l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67544" y="4869160"/>
            <a:ext cx="338437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3200" b="1" dirty="0" smtClean="0">
                <a:solidFill>
                  <a:srgbClr val="00B050"/>
                </a:solidFill>
                <a:latin typeface="+mn-lt"/>
              </a:rPr>
              <a:t>c.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f’’ </a:t>
            </a:r>
            <a:r>
              <a:rPr lang="fr-FR" sz="3200" dirty="0" smtClean="0">
                <a:latin typeface="+mn-lt"/>
              </a:rPr>
              <a:t>est négative sur [-2 ; 4].</a:t>
            </a:r>
            <a:endParaRPr lang="fr-FR" sz="3200" dirty="0">
              <a:latin typeface="+mn-lt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5"/>
          <p:cNvSpPr>
            <a:spLocks noGrp="1"/>
          </p:cNvSpPr>
          <p:nvPr>
            <p:ph type="title"/>
          </p:nvPr>
        </p:nvSpPr>
        <p:spPr>
          <a:xfrm>
            <a:off x="500034" y="1000125"/>
            <a:ext cx="8643966" cy="857250"/>
          </a:xfrm>
        </p:spPr>
        <p:txBody>
          <a:bodyPr/>
          <a:lstStyle/>
          <a:p>
            <a:pPr marL="838200" indent="-838200" algn="l" eaLnBrk="1" hangingPunct="1">
              <a:buFont typeface="+mj-lt"/>
              <a:buAutoNum type="arabicPeriod" startAt="2"/>
              <a:defRPr/>
            </a:pPr>
            <a:r>
              <a:rPr lang="fr-FR" sz="4000" dirty="0" smtClean="0"/>
              <a:t>Vrai ou faux ?</a:t>
            </a:r>
            <a:endParaRPr lang="fr-FR" sz="4000" dirty="0" smtClean="0">
              <a:latin typeface="Arial" charset="0"/>
              <a:ea typeface="+mn-ea"/>
              <a:cs typeface="+mn-cs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39552" y="2060848"/>
            <a:ext cx="3384550" cy="403187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a</a:t>
            </a:r>
            <a:r>
              <a:rPr lang="fr-FR" sz="3200" b="1" dirty="0" smtClean="0">
                <a:solidFill>
                  <a:srgbClr val="00B050"/>
                </a:solidFill>
                <a:latin typeface="+mj-lt"/>
              </a:rPr>
              <a:t>. 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f '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dirty="0" smtClean="0">
                <a:latin typeface="+mj-lt"/>
              </a:rPr>
              <a:t>est positive sur [-2 ; 3].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b.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3200" i="1" dirty="0" smtClean="0">
                <a:latin typeface="+mj-lt"/>
              </a:rPr>
              <a:t> </a:t>
            </a:r>
            <a:r>
              <a:rPr lang="fr-FR" sz="3200" dirty="0" smtClean="0">
                <a:latin typeface="+mj-lt"/>
              </a:rPr>
              <a:t>est convexe sur [-2 ; 3].</a:t>
            </a:r>
          </a:p>
          <a:p>
            <a:pPr>
              <a:defRPr/>
            </a:pPr>
            <a:endParaRPr lang="fr-FR" sz="3200" dirty="0" smtClean="0">
              <a:latin typeface="+mj-lt"/>
            </a:endParaRPr>
          </a:p>
          <a:p>
            <a:pPr>
              <a:defRPr/>
            </a:pPr>
            <a:r>
              <a:rPr lang="fr-FR" sz="3200" b="1" dirty="0" smtClean="0">
                <a:solidFill>
                  <a:srgbClr val="00B050"/>
                </a:solidFill>
                <a:latin typeface="+mj-lt"/>
              </a:rPr>
              <a:t>c</a:t>
            </a:r>
            <a:r>
              <a:rPr lang="fr-FR" sz="3200" b="1" dirty="0">
                <a:solidFill>
                  <a:srgbClr val="00B050"/>
                </a:solidFill>
                <a:latin typeface="+mj-lt"/>
              </a:rPr>
              <a:t>.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f’’ </a:t>
            </a:r>
            <a:r>
              <a:rPr lang="fr-FR" sz="3200" dirty="0" smtClean="0">
                <a:latin typeface="+mj-lt"/>
              </a:rPr>
              <a:t>est négative sur  [-2 ; 1].</a:t>
            </a:r>
            <a:endParaRPr lang="fr-FR" sz="3200" dirty="0">
              <a:latin typeface="+mj-lt"/>
            </a:endParaRPr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2" y="2276872"/>
            <a:ext cx="3928640" cy="300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5"/>
          <p:cNvSpPr>
            <a:spLocks noGrp="1"/>
          </p:cNvSpPr>
          <p:nvPr>
            <p:ph type="title"/>
          </p:nvPr>
        </p:nvSpPr>
        <p:spPr>
          <a:xfrm>
            <a:off x="500034" y="1000124"/>
            <a:ext cx="8643966" cy="1420764"/>
          </a:xfrm>
        </p:spPr>
        <p:txBody>
          <a:bodyPr/>
          <a:lstStyle/>
          <a:p>
            <a:pPr marL="838200" indent="-838200" algn="l" eaLnBrk="1" hangingPunct="1">
              <a:buFont typeface="+mj-lt"/>
              <a:buAutoNum type="arabicPeriod" startAt="3"/>
              <a:defRPr/>
            </a:pPr>
            <a:r>
              <a:rPr lang="fr-FR" sz="4000" dirty="0" smtClean="0"/>
              <a:t>Etudier la convexité de la fonction </a:t>
            </a:r>
            <a:r>
              <a:rPr lang="fr-FR" sz="4000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4000" i="1" dirty="0" smtClean="0"/>
              <a:t> </a:t>
            </a:r>
            <a:r>
              <a:rPr lang="fr-FR" sz="4000" dirty="0" smtClean="0"/>
              <a:t> sur l’intervalle [-3 ; 5].</a:t>
            </a:r>
            <a:endParaRPr lang="fr-FR" sz="4000" dirty="0" smtClean="0">
              <a:latin typeface="Arial" charset="0"/>
              <a:ea typeface="+mn-ea"/>
              <a:cs typeface="+mn-cs"/>
            </a:endParaRPr>
          </a:p>
        </p:txBody>
      </p:sp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2420888"/>
            <a:ext cx="5771177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+mj-lt"/>
              <a:buAutoNum type="arabicPeriod" startAt="4"/>
            </a:pPr>
            <a:r>
              <a:rPr lang="fr-FR" sz="4000" dirty="0" smtClean="0">
                <a:ea typeface="Cambria Math" pitchFamily="18" charset="0"/>
                <a:cs typeface="Times New Roman" pitchFamily="18" charset="0"/>
              </a:rPr>
              <a:t>Vrai ou faux ?</a:t>
            </a:r>
            <a:endParaRPr lang="fr-FR" sz="4000" i="1" dirty="0">
              <a:latin typeface="Times" pitchFamily="18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395536" y="2204864"/>
            <a:ext cx="820891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2800" dirty="0" smtClean="0"/>
              <a:t> est la fonction définie sur      par </a:t>
            </a:r>
            <a:r>
              <a:rPr lang="fr-FR" sz="2800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28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) = </a:t>
            </a:r>
            <a:r>
              <a:rPr lang="fr-FR" sz="28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² - 2</a:t>
            </a:r>
            <a:r>
              <a:rPr lang="fr-FR" sz="2800" i="1" dirty="0" smtClean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+ 1</a:t>
            </a:r>
            <a:r>
              <a:rPr lang="fr-FR" sz="2800" dirty="0" smtClean="0"/>
              <a:t>.</a:t>
            </a:r>
          </a:p>
          <a:p>
            <a:endParaRPr lang="fr-FR" sz="2800" dirty="0" smtClean="0"/>
          </a:p>
          <a:p>
            <a:pPr marL="514350" indent="-514350"/>
            <a:r>
              <a:rPr lang="fr-FR" sz="2800" b="1" dirty="0" smtClean="0">
                <a:solidFill>
                  <a:srgbClr val="00B050"/>
                </a:solidFill>
              </a:rPr>
              <a:t>a. </a:t>
            </a:r>
            <a:r>
              <a:rPr lang="fr-FR" sz="2800" dirty="0" smtClean="0"/>
              <a:t>La fonction </a:t>
            </a:r>
            <a:r>
              <a:rPr lang="fr-FR" sz="2800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2800" i="1" dirty="0" smtClean="0"/>
              <a:t> </a:t>
            </a:r>
            <a:r>
              <a:rPr lang="fr-FR" sz="2800" dirty="0" smtClean="0"/>
              <a:t>est positive sur </a:t>
            </a:r>
          </a:p>
          <a:p>
            <a:pPr marL="514350" indent="-514350">
              <a:buAutoNum type="alphaLcPeriod"/>
            </a:pPr>
            <a:endParaRPr lang="fr-FR" sz="2800" dirty="0" smtClean="0"/>
          </a:p>
          <a:p>
            <a:pPr marL="514350" indent="-514350"/>
            <a:r>
              <a:rPr lang="fr-FR" sz="2800" b="1" dirty="0" smtClean="0">
                <a:solidFill>
                  <a:srgbClr val="00B050"/>
                </a:solidFill>
              </a:rPr>
              <a:t>b. </a:t>
            </a:r>
            <a:r>
              <a:rPr lang="fr-FR" sz="2800" dirty="0" smtClean="0"/>
              <a:t>La fonction </a:t>
            </a:r>
            <a:r>
              <a:rPr lang="fr-FR" sz="2800" i="1" dirty="0" smtClean="0">
                <a:latin typeface="Times New Roman" pitchFamily="18" charset="0"/>
                <a:cs typeface="Times New Roman" pitchFamily="18" charset="0"/>
              </a:rPr>
              <a:t>f’</a:t>
            </a:r>
            <a:r>
              <a:rPr lang="fr-FR" sz="2800" i="1" dirty="0" smtClean="0"/>
              <a:t>,</a:t>
            </a:r>
            <a:r>
              <a:rPr lang="fr-FR" sz="2800" dirty="0" smtClean="0"/>
              <a:t> dérivée de </a:t>
            </a:r>
            <a:r>
              <a:rPr lang="fr-FR" sz="2800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2800" dirty="0" smtClean="0"/>
              <a:t>, est positive sur    .</a:t>
            </a:r>
          </a:p>
          <a:p>
            <a:pPr marL="514350" indent="-514350">
              <a:buAutoNum type="alphaLcPeriod"/>
            </a:pPr>
            <a:endParaRPr lang="fr-FR" sz="2800" dirty="0" smtClean="0"/>
          </a:p>
          <a:p>
            <a:pPr marL="514350" indent="-514350"/>
            <a:r>
              <a:rPr lang="fr-FR" sz="2800" b="1" dirty="0" smtClean="0">
                <a:solidFill>
                  <a:srgbClr val="00B050"/>
                </a:solidFill>
              </a:rPr>
              <a:t>c. </a:t>
            </a:r>
            <a:r>
              <a:rPr lang="fr-FR" sz="2800" dirty="0" smtClean="0"/>
              <a:t>La courbe représentative de la fonction </a:t>
            </a:r>
            <a:r>
              <a:rPr lang="fr-FR" sz="2800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2800" dirty="0" smtClean="0"/>
              <a:t>  admet un point d’inflexion.</a:t>
            </a:r>
          </a:p>
        </p:txBody>
      </p:sp>
      <p:pic>
        <p:nvPicPr>
          <p:cNvPr id="97282" name="Picture 2" descr="C:\Users\cpaul\Desktop\Capture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2204864"/>
            <a:ext cx="409575" cy="447675"/>
          </a:xfrm>
          <a:prstGeom prst="rect">
            <a:avLst/>
          </a:prstGeom>
          <a:noFill/>
        </p:spPr>
      </p:pic>
      <p:pic>
        <p:nvPicPr>
          <p:cNvPr id="6" name="Picture 2" descr="C:\Users\cpaul\Desktop\Capture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080" y="3068960"/>
            <a:ext cx="409575" cy="447675"/>
          </a:xfrm>
          <a:prstGeom prst="rect">
            <a:avLst/>
          </a:prstGeom>
          <a:noFill/>
        </p:spPr>
      </p:pic>
      <p:pic>
        <p:nvPicPr>
          <p:cNvPr id="7" name="Picture 2" descr="C:\Users\cpaul\Desktop\Capture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6336" y="3933056"/>
            <a:ext cx="409575" cy="44767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5"/>
          <p:cNvSpPr>
            <a:spLocks noGrp="1"/>
          </p:cNvSpPr>
          <p:nvPr>
            <p:ph type="title"/>
          </p:nvPr>
        </p:nvSpPr>
        <p:spPr>
          <a:xfrm>
            <a:off x="457200" y="1000124"/>
            <a:ext cx="8229600" cy="1204739"/>
          </a:xfrm>
        </p:spPr>
        <p:txBody>
          <a:bodyPr/>
          <a:lstStyle/>
          <a:p>
            <a:pPr algn="l" eaLnBrk="1" hangingPunct="1">
              <a:buFont typeface="+mj-lt"/>
              <a:buAutoNum type="arabicPeriod" startAt="5"/>
            </a:pPr>
            <a:r>
              <a:rPr lang="fr-FR" dirty="0" smtClean="0">
                <a:cs typeface="Times New Roman" pitchFamily="18" charset="0"/>
              </a:rPr>
              <a:t>Etudier la convexité de la fonction </a:t>
            </a:r>
            <a:r>
              <a:rPr lang="fr-FR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dirty="0" smtClean="0">
                <a:cs typeface="Times New Roman" pitchFamily="18" charset="0"/>
              </a:rPr>
              <a:t> sur l’intervalle [-2 ; 3] </a:t>
            </a:r>
            <a:endParaRPr lang="fr-FR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331640" y="2204864"/>
            <a:ext cx="65532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3200" dirty="0" smtClean="0">
                <a:latin typeface="+mj-lt"/>
              </a:rPr>
              <a:t>connaissant la courbe de sa dérivée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f’.</a:t>
            </a:r>
            <a:endParaRPr lang="fr-FR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2" y="2776450"/>
            <a:ext cx="3744416" cy="3775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395536" y="1052736"/>
            <a:ext cx="86409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Clr>
                <a:srgbClr val="00B050"/>
              </a:buClr>
              <a:buFont typeface="+mj-lt"/>
              <a:buAutoNum type="arabicPeriod" startAt="6"/>
            </a:pPr>
            <a:r>
              <a:rPr lang="fr-FR" sz="4400" dirty="0" smtClean="0">
                <a:latin typeface="+mj-lt"/>
              </a:rPr>
              <a:t>Vrai ou faux ?</a:t>
            </a:r>
            <a:endParaRPr lang="fr-FR" sz="4400" dirty="0">
              <a:solidFill>
                <a:srgbClr val="00B050"/>
              </a:solidFill>
              <a:latin typeface="+mj-lt"/>
            </a:endParaRP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2780928"/>
            <a:ext cx="4008462" cy="3270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ZoneTexte 9"/>
          <p:cNvSpPr txBox="1"/>
          <p:nvPr/>
        </p:nvSpPr>
        <p:spPr>
          <a:xfrm>
            <a:off x="611560" y="1916832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/>
              <a:t>La courbe ci-dessous représente la dérivée </a:t>
            </a:r>
            <a:r>
              <a:rPr lang="fr-FR" sz="2800" i="1" dirty="0" smtClean="0">
                <a:latin typeface="Times New Roman" pitchFamily="18" charset="0"/>
                <a:cs typeface="Times New Roman" pitchFamily="18" charset="0"/>
              </a:rPr>
              <a:t>f’ </a:t>
            </a:r>
            <a:r>
              <a:rPr lang="fr-FR" sz="2800" dirty="0" smtClean="0"/>
              <a:t>d’une fonction </a:t>
            </a:r>
            <a:r>
              <a:rPr lang="fr-FR" sz="2800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2800" i="1" dirty="0" smtClean="0"/>
              <a:t> </a:t>
            </a:r>
            <a:r>
              <a:rPr lang="fr-FR" sz="2800" dirty="0" smtClean="0"/>
              <a:t>sur l’intervalle [0 ; 5].</a:t>
            </a:r>
            <a:endParaRPr lang="fr-FR" sz="2800" dirty="0"/>
          </a:p>
        </p:txBody>
      </p:sp>
      <p:sp>
        <p:nvSpPr>
          <p:cNvPr id="11" name="ZoneTexte 10"/>
          <p:cNvSpPr txBox="1"/>
          <p:nvPr/>
        </p:nvSpPr>
        <p:spPr>
          <a:xfrm>
            <a:off x="467544" y="3068960"/>
            <a:ext cx="396044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fr-FR" sz="2800" b="1" dirty="0" smtClean="0">
                <a:solidFill>
                  <a:srgbClr val="00B050"/>
                </a:solidFill>
              </a:rPr>
              <a:t>a. </a:t>
            </a:r>
            <a:r>
              <a:rPr lang="fr-FR" sz="2800" dirty="0" smtClean="0"/>
              <a:t>La fonction </a:t>
            </a:r>
            <a:r>
              <a:rPr lang="fr-FR" sz="2800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2800" dirty="0" smtClean="0"/>
              <a:t> est décroissante sur l’intervalle [0 ; 5].</a:t>
            </a:r>
          </a:p>
          <a:p>
            <a:pPr marL="514350" indent="-514350">
              <a:buAutoNum type="alphaLcPeriod"/>
            </a:pPr>
            <a:endParaRPr lang="fr-FR" sz="2800" dirty="0" smtClean="0"/>
          </a:p>
          <a:p>
            <a:pPr marL="514350" indent="-514350"/>
            <a:r>
              <a:rPr lang="fr-FR" sz="2800" b="1" dirty="0" smtClean="0">
                <a:solidFill>
                  <a:srgbClr val="00B050"/>
                </a:solidFill>
              </a:rPr>
              <a:t>b. </a:t>
            </a:r>
            <a:r>
              <a:rPr lang="fr-FR" sz="2800" dirty="0" smtClean="0"/>
              <a:t>La fonction </a:t>
            </a:r>
            <a:r>
              <a:rPr lang="fr-FR" sz="2800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2800" dirty="0" smtClean="0"/>
              <a:t> est concave sur [0 ; 5].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+mj-lt"/>
              <a:buAutoNum type="arabicPeriod" startAt="7"/>
            </a:pPr>
            <a:r>
              <a:rPr lang="fr-FR" sz="3600" dirty="0" smtClean="0">
                <a:ea typeface="Cambria Math" pitchFamily="18" charset="0"/>
                <a:cs typeface="Times New Roman" pitchFamily="18" charset="0"/>
              </a:rPr>
              <a:t>Etudier les variations puis la convexité de la fonction </a:t>
            </a:r>
            <a:r>
              <a:rPr lang="fr-FR" sz="3600" i="1" dirty="0" smtClean="0"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f  </a:t>
            </a:r>
            <a:r>
              <a:rPr lang="fr-FR" sz="3600" dirty="0" smtClean="0">
                <a:ea typeface="Cambria Math" pitchFamily="18" charset="0"/>
                <a:cs typeface="Times New Roman" pitchFamily="18" charset="0"/>
              </a:rPr>
              <a:t>sur ]0 ; +∞[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2483768" y="2564904"/>
            <a:ext cx="450636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/>
              <a:t>sachant que sa dérivée </a:t>
            </a:r>
            <a:r>
              <a:rPr lang="fr-FR" sz="2800" i="1" dirty="0" smtClean="0">
                <a:latin typeface="Times New Roman" pitchFamily="18" charset="0"/>
                <a:cs typeface="Times New Roman" pitchFamily="18" charset="0"/>
              </a:rPr>
              <a:t>f’ </a:t>
            </a:r>
          </a:p>
          <a:p>
            <a:r>
              <a:rPr lang="fr-FR" sz="2800" dirty="0" smtClean="0">
                <a:latin typeface="Arial" pitchFamily="34" charset="0"/>
                <a:cs typeface="Arial" pitchFamily="34" charset="0"/>
              </a:rPr>
              <a:t>est définie sur ]0 ; +∞[ par  </a:t>
            </a:r>
            <a:endParaRPr lang="fr-FR" sz="28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Objet 4"/>
          <p:cNvGraphicFramePr>
            <a:graphicFrameLocks noChangeAspect="1"/>
          </p:cNvGraphicFramePr>
          <p:nvPr/>
        </p:nvGraphicFramePr>
        <p:xfrm>
          <a:off x="3131841" y="3789363"/>
          <a:ext cx="2849306" cy="1164987"/>
        </p:xfrm>
        <a:graphic>
          <a:graphicData uri="http://schemas.openxmlformats.org/presentationml/2006/ole">
            <p:oleObj spid="_x0000_s53249" name="Equation" r:id="rId3" imgW="774360" imgH="393480" progId="Equation.DSMT4">
              <p:embed/>
            </p:oleObj>
          </a:graphicData>
        </a:graphic>
      </p:graphicFrame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1052736"/>
            <a:ext cx="856895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>
              <a:buClr>
                <a:srgbClr val="00B050"/>
              </a:buClr>
              <a:buFont typeface="+mj-lt"/>
              <a:buAutoNum type="arabicPeriod" startAt="8"/>
            </a:pPr>
            <a:r>
              <a:rPr lang="fr-FR" sz="4400" dirty="0" smtClean="0">
                <a:latin typeface="+mj-lt"/>
              </a:rPr>
              <a:t>Etudier la convexité de la fonction </a:t>
            </a:r>
            <a:r>
              <a:rPr lang="fr-FR" sz="4400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4400" i="1" dirty="0" smtClean="0">
                <a:latin typeface="+mj-lt"/>
              </a:rPr>
              <a:t> </a:t>
            </a:r>
            <a:r>
              <a:rPr lang="fr-FR" sz="4400" dirty="0" smtClean="0">
                <a:latin typeface="+mj-lt"/>
              </a:rPr>
              <a:t>sur l’intervalle [-3 ; 5]</a:t>
            </a:r>
            <a:endParaRPr lang="fr-FR" sz="4400" dirty="0">
              <a:solidFill>
                <a:srgbClr val="00B050"/>
              </a:solidFill>
              <a:latin typeface="+mj-lt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683568" y="2420888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/>
              <a:t>connaissant la courbe de sa dérivée </a:t>
            </a:r>
            <a:r>
              <a:rPr lang="fr-FR" sz="2800" dirty="0" smtClean="0">
                <a:latin typeface="Arial" pitchFamily="34" charset="0"/>
                <a:cs typeface="Arial" pitchFamily="34" charset="0"/>
              </a:rPr>
              <a:t>seconde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800" i="1" dirty="0" smtClean="0">
                <a:latin typeface="Times New Roman" pitchFamily="18" charset="0"/>
                <a:cs typeface="Times New Roman" pitchFamily="18" charset="0"/>
              </a:rPr>
              <a:t>f’’.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fr-FR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2996952"/>
            <a:ext cx="4392488" cy="3437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5"/>
          <p:cNvSpPr>
            <a:spLocks noGrp="1"/>
          </p:cNvSpPr>
          <p:nvPr>
            <p:ph type="title" idx="4294967295"/>
          </p:nvPr>
        </p:nvSpPr>
        <p:spPr>
          <a:xfrm>
            <a:off x="395536" y="836712"/>
            <a:ext cx="7992119" cy="1133475"/>
          </a:xfrm>
        </p:spPr>
        <p:txBody>
          <a:bodyPr/>
          <a:lstStyle/>
          <a:p>
            <a:pPr marL="838200" indent="-838200" algn="l" eaLnBrk="1" hangingPunct="1">
              <a:buClr>
                <a:srgbClr val="00B050"/>
              </a:buClr>
              <a:buFont typeface="+mj-lt"/>
              <a:buAutoNum type="arabicPeriod" startAt="9"/>
            </a:pPr>
            <a:r>
              <a:rPr lang="fr-FR" dirty="0" smtClean="0">
                <a:ea typeface="Cambria Math" pitchFamily="18" charset="0"/>
                <a:cs typeface="Times New Roman" pitchFamily="18" charset="0"/>
              </a:rPr>
              <a:t>Vrai ou faux ?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467544" y="3068960"/>
            <a:ext cx="504056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fr-FR" sz="2800" b="1" dirty="0" smtClean="0">
                <a:solidFill>
                  <a:srgbClr val="00B050"/>
                </a:solidFill>
              </a:rPr>
              <a:t>a. </a:t>
            </a:r>
            <a:r>
              <a:rPr lang="fr-FR" sz="2800" dirty="0" smtClean="0"/>
              <a:t>La fonction </a:t>
            </a:r>
            <a:r>
              <a:rPr lang="fr-FR" sz="2800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smtClean="0"/>
              <a:t>est convexe sur [-1 ; 3].</a:t>
            </a:r>
          </a:p>
          <a:p>
            <a:pPr marL="514350" indent="-514350"/>
            <a:endParaRPr lang="fr-FR" sz="2800" dirty="0" smtClean="0"/>
          </a:p>
          <a:p>
            <a:pPr marL="514350" indent="-514350"/>
            <a:r>
              <a:rPr lang="fr-FR" sz="2800" b="1" dirty="0" smtClean="0">
                <a:solidFill>
                  <a:srgbClr val="00B050"/>
                </a:solidFill>
              </a:rPr>
              <a:t>b. </a:t>
            </a:r>
            <a:r>
              <a:rPr lang="fr-FR" sz="2800" dirty="0" smtClean="0"/>
              <a:t>La dérivée </a:t>
            </a:r>
            <a:r>
              <a:rPr lang="fr-FR" sz="2800" i="1" dirty="0" smtClean="0">
                <a:latin typeface="Times New Roman" pitchFamily="18" charset="0"/>
                <a:cs typeface="Times New Roman" pitchFamily="18" charset="0"/>
              </a:rPr>
              <a:t>f '</a:t>
            </a:r>
            <a:r>
              <a:rPr lang="fr-FR" sz="2800" dirty="0" smtClean="0"/>
              <a:t> de </a:t>
            </a:r>
            <a:r>
              <a:rPr lang="fr-FR" sz="2800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2800" dirty="0" smtClean="0"/>
              <a:t> est croissante sur [-2 ; -1].</a:t>
            </a:r>
          </a:p>
          <a:p>
            <a:pPr marL="514350" indent="-514350">
              <a:buAutoNum type="alphaLcPeriod" startAt="2"/>
            </a:pPr>
            <a:endParaRPr lang="fr-FR" sz="2800" dirty="0" smtClean="0"/>
          </a:p>
          <a:p>
            <a:pPr marL="514350" indent="-514350"/>
            <a:r>
              <a:rPr lang="fr-FR" sz="2800" b="1" dirty="0" smtClean="0">
                <a:solidFill>
                  <a:srgbClr val="00B050"/>
                </a:solidFill>
              </a:rPr>
              <a:t>c. </a:t>
            </a:r>
            <a:r>
              <a:rPr lang="fr-FR" sz="2800" dirty="0" smtClean="0"/>
              <a:t>La courbe </a:t>
            </a:r>
            <a:r>
              <a:rPr lang="fr-FR" sz="2800" i="1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fr-FR" sz="2800" i="1" baseline="-25000" dirty="0" err="1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2800" baseline="-25000" dirty="0" smtClean="0"/>
              <a:t>  </a:t>
            </a:r>
            <a:r>
              <a:rPr lang="fr-FR" sz="2800" dirty="0" smtClean="0"/>
              <a:t>représentant </a:t>
            </a:r>
            <a:r>
              <a:rPr lang="fr-FR" sz="2800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2800" dirty="0" smtClean="0"/>
              <a:t> admet un point d’inflexion.</a:t>
            </a:r>
            <a:endParaRPr lang="fr-FR" sz="2800" dirty="0"/>
          </a:p>
        </p:txBody>
      </p:sp>
      <p:pic>
        <p:nvPicPr>
          <p:cNvPr id="552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20" y="3068960"/>
            <a:ext cx="3225899" cy="3378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ZoneTexte 8"/>
          <p:cNvSpPr txBox="1"/>
          <p:nvPr/>
        </p:nvSpPr>
        <p:spPr>
          <a:xfrm>
            <a:off x="467544" y="1916832"/>
            <a:ext cx="81369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/>
              <a:t>La courbe ci-dessous représente la dérivée seconde </a:t>
            </a:r>
            <a:r>
              <a:rPr lang="fr-FR" sz="2800" i="1" dirty="0" smtClean="0">
                <a:latin typeface="Times New Roman" pitchFamily="18" charset="0"/>
                <a:cs typeface="Times New Roman" pitchFamily="18" charset="0"/>
              </a:rPr>
              <a:t>f’’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smtClean="0"/>
              <a:t>d’une fonction </a:t>
            </a:r>
            <a:r>
              <a:rPr lang="fr-FR" sz="2800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2800" i="1" dirty="0" smtClean="0"/>
              <a:t> .</a:t>
            </a:r>
            <a:endParaRPr lang="fr-FR" sz="2800" i="1" dirty="0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+mj-lt"/>
              <a:buAutoNum type="arabicPeriod" startAt="10"/>
            </a:pPr>
            <a:r>
              <a:rPr lang="fr-FR" sz="3600" dirty="0" smtClean="0">
                <a:ea typeface="Cambria Math" pitchFamily="18" charset="0"/>
                <a:cs typeface="Times New Roman" pitchFamily="18" charset="0"/>
              </a:rPr>
              <a:t>Vrai ou Faux ?  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785787" y="1928802"/>
            <a:ext cx="810669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/>
              <a:t>La dérivée seconde </a:t>
            </a:r>
            <a:r>
              <a:rPr lang="fr-FR" sz="2800" i="1" dirty="0" smtClean="0">
                <a:latin typeface="Times New Roman" pitchFamily="18" charset="0"/>
                <a:cs typeface="Times New Roman" pitchFamily="18" charset="0"/>
              </a:rPr>
              <a:t>f "</a:t>
            </a:r>
            <a:r>
              <a:rPr lang="fr-FR" sz="2800" dirty="0" smtClean="0"/>
              <a:t> d’une fonction </a:t>
            </a:r>
            <a:r>
              <a:rPr lang="fr-FR" sz="2800" i="1" dirty="0" smtClean="0"/>
              <a:t>f</a:t>
            </a:r>
            <a:r>
              <a:rPr lang="fr-FR" sz="2800" dirty="0" smtClean="0"/>
              <a:t> est définie</a:t>
            </a:r>
          </a:p>
          <a:p>
            <a:r>
              <a:rPr lang="fr-FR" sz="2800" dirty="0" smtClean="0"/>
              <a:t>sur    par </a:t>
            </a:r>
            <a:r>
              <a:rPr lang="fr-FR" sz="2800" i="1" dirty="0" smtClean="0">
                <a:latin typeface="Times New Roman" pitchFamily="18" charset="0"/>
                <a:cs typeface="Times New Roman" pitchFamily="18" charset="0"/>
              </a:rPr>
              <a:t>f "</a:t>
            </a:r>
            <a:r>
              <a:rPr lang="fr-FR" sz="2800" dirty="0" smtClean="0"/>
              <a:t> 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28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) = (</a:t>
            </a:r>
            <a:r>
              <a:rPr lang="fr-FR" sz="2800" i="1" dirty="0" smtClean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+ 2)(</a:t>
            </a:r>
            <a:r>
              <a:rPr lang="fr-FR" sz="2800" i="1" dirty="0" smtClean="0">
                <a:latin typeface="Times New Roman" pitchFamily="18" charset="0"/>
                <a:cs typeface="Times New Roman" pitchFamily="18" charset="0"/>
              </a:rPr>
              <a:t>x -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1)</a:t>
            </a:r>
            <a:r>
              <a:rPr lang="fr-FR" sz="2800" dirty="0" smtClean="0"/>
              <a:t>.</a:t>
            </a:r>
          </a:p>
          <a:p>
            <a:endParaRPr lang="fr-FR" sz="2800" dirty="0" smtClean="0"/>
          </a:p>
          <a:p>
            <a:pPr marL="514350" indent="-514350"/>
            <a:r>
              <a:rPr lang="fr-FR" sz="2800" b="1" dirty="0" smtClean="0">
                <a:solidFill>
                  <a:srgbClr val="00B050"/>
                </a:solidFill>
              </a:rPr>
              <a:t>a. </a:t>
            </a:r>
            <a:r>
              <a:rPr lang="fr-FR" sz="2800" dirty="0" smtClean="0"/>
              <a:t>La courbe représentative </a:t>
            </a:r>
            <a:r>
              <a:rPr lang="fr-FR" sz="2800" i="1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fr-FR" sz="2800" i="1" baseline="-25000" dirty="0" err="1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2800" baseline="-25000" dirty="0" smtClean="0"/>
              <a:t>  </a:t>
            </a:r>
            <a:r>
              <a:rPr lang="fr-FR" sz="2800" dirty="0" smtClean="0"/>
              <a:t>de </a:t>
            </a:r>
            <a:r>
              <a:rPr lang="fr-FR" sz="2800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2800" dirty="0" smtClean="0"/>
              <a:t> admet deux points d’inflexion.</a:t>
            </a:r>
          </a:p>
          <a:p>
            <a:pPr marL="514350" indent="-514350"/>
            <a:endParaRPr lang="fr-FR" sz="2800" dirty="0" smtClean="0"/>
          </a:p>
          <a:p>
            <a:pPr marL="514350" indent="-514350"/>
            <a:r>
              <a:rPr lang="fr-FR" sz="2800" b="1" dirty="0" smtClean="0">
                <a:solidFill>
                  <a:srgbClr val="00B050"/>
                </a:solidFill>
              </a:rPr>
              <a:t>b. </a:t>
            </a:r>
            <a:r>
              <a:rPr lang="fr-FR" sz="2800" dirty="0" smtClean="0"/>
              <a:t>La fonction </a:t>
            </a:r>
            <a:r>
              <a:rPr lang="fr-FR" sz="2800" i="1" dirty="0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2800" dirty="0" smtClean="0"/>
              <a:t>est convexe sur [-2 ; 1].</a:t>
            </a:r>
          </a:p>
          <a:p>
            <a:pPr marL="514350" indent="-514350">
              <a:buAutoNum type="alphaLcPeriod" startAt="2"/>
            </a:pPr>
            <a:endParaRPr lang="fr-FR" sz="2800" dirty="0" smtClean="0"/>
          </a:p>
          <a:p>
            <a:pPr marL="514350" indent="-514350"/>
            <a:r>
              <a:rPr lang="fr-FR" sz="2800" b="1" dirty="0" smtClean="0">
                <a:solidFill>
                  <a:srgbClr val="00B050"/>
                </a:solidFill>
              </a:rPr>
              <a:t>c. </a:t>
            </a:r>
            <a:r>
              <a:rPr lang="fr-FR" sz="2800" dirty="0" smtClean="0"/>
              <a:t>La dérivée </a:t>
            </a:r>
            <a:r>
              <a:rPr lang="fr-FR" sz="2800" i="1" dirty="0" smtClean="0">
                <a:latin typeface="Times New Roman" pitchFamily="18" charset="0"/>
                <a:cs typeface="Times New Roman" pitchFamily="18" charset="0"/>
              </a:rPr>
              <a:t>f’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smtClean="0"/>
              <a:t>de </a:t>
            </a:r>
            <a:r>
              <a:rPr lang="fr-FR" sz="2800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2800" dirty="0" smtClean="0"/>
              <a:t> est croissante sur ]-∞ ; -2[.</a:t>
            </a:r>
            <a:endParaRPr lang="fr-FR" sz="2800" dirty="0"/>
          </a:p>
        </p:txBody>
      </p:sp>
      <p:pic>
        <p:nvPicPr>
          <p:cNvPr id="4" name="Picture 2" descr="C:\Users\cpaul\Desktop\Capture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2348880"/>
            <a:ext cx="409575" cy="44767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ce réservé du contenu 2"/>
          <p:cNvSpPr>
            <a:spLocks noGrp="1"/>
          </p:cNvSpPr>
          <p:nvPr>
            <p:ph idx="1"/>
          </p:nvPr>
        </p:nvSpPr>
        <p:spPr>
          <a:xfrm>
            <a:off x="428625" y="928688"/>
            <a:ext cx="8229600" cy="4643437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endParaRPr lang="fr-FR" smtClean="0">
              <a:cs typeface="Cambria Math" pitchFamily="18" charset="0"/>
            </a:endParaRPr>
          </a:p>
          <a:p>
            <a:pPr eaLnBrk="1" hangingPunct="1">
              <a:buFont typeface="Arial" charset="0"/>
              <a:buNone/>
            </a:pPr>
            <a:endParaRPr lang="fr-FR" smtClean="0">
              <a:cs typeface="Cambria Math" pitchFamily="18" charset="0"/>
            </a:endParaRPr>
          </a:p>
          <a:p>
            <a:pPr eaLnBrk="1" hangingPunct="1">
              <a:buFont typeface="Arial" charset="0"/>
              <a:buNone/>
            </a:pPr>
            <a:endParaRPr lang="fr-FR" smtClean="0">
              <a:cs typeface="Cambria Math" pitchFamily="18" charset="0"/>
            </a:endParaRPr>
          </a:p>
          <a:p>
            <a:pPr algn="ctr" eaLnBrk="1" hangingPunct="1">
              <a:buFont typeface="Arial" charset="0"/>
              <a:buNone/>
            </a:pPr>
            <a:r>
              <a:rPr lang="fr-FR" sz="6000" smtClean="0">
                <a:cs typeface="Cambria Math" pitchFamily="18" charset="0"/>
              </a:rPr>
              <a:t>Solutions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/>
            <a:r>
              <a:rPr lang="fr-FR" dirty="0" smtClean="0">
                <a:cs typeface="Times New Roman" pitchFamily="18" charset="0"/>
              </a:rPr>
              <a:t>Vrai ou faux ?</a:t>
            </a:r>
          </a:p>
        </p:txBody>
      </p:sp>
      <p:sp>
        <p:nvSpPr>
          <p:cNvPr id="10" name="Rectangle 9"/>
          <p:cNvSpPr/>
          <p:nvPr/>
        </p:nvSpPr>
        <p:spPr>
          <a:xfrm>
            <a:off x="467544" y="2348880"/>
            <a:ext cx="3877985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14350" indent="-514350">
              <a:defRPr/>
            </a:pPr>
            <a:r>
              <a:rPr lang="fr-FR" sz="3200" b="1" dirty="0" smtClean="0">
                <a:solidFill>
                  <a:srgbClr val="00B050"/>
                </a:solidFill>
                <a:latin typeface="+mn-lt"/>
                <a:cs typeface="Times New Roman" pitchFamily="18" charset="0"/>
              </a:rPr>
              <a:t>a. </a:t>
            </a:r>
            <a:r>
              <a:rPr lang="fr-FR" sz="3200" dirty="0" smtClean="0">
                <a:latin typeface="+mn-lt"/>
                <a:cs typeface="Times New Roman" pitchFamily="18" charset="0"/>
              </a:rPr>
              <a:t>La fonction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f’ </a:t>
            </a:r>
            <a:r>
              <a:rPr lang="fr-FR" sz="3200" dirty="0" smtClean="0">
                <a:latin typeface="+mn-lt"/>
              </a:rPr>
              <a:t>est </a:t>
            </a:r>
          </a:p>
          <a:p>
            <a:pPr marL="514350" indent="-514350">
              <a:defRPr/>
            </a:pPr>
            <a:r>
              <a:rPr lang="fr-FR" sz="3200" dirty="0" smtClean="0">
                <a:latin typeface="+mn-lt"/>
              </a:rPr>
              <a:t>croissante sur [-2 ; 4].	</a:t>
            </a:r>
            <a:endParaRPr lang="fr-FR" sz="32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39552" y="3717032"/>
            <a:ext cx="352839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3200" b="1" dirty="0" smtClean="0">
                <a:solidFill>
                  <a:srgbClr val="00B050"/>
                </a:solidFill>
                <a:latin typeface="+mn-lt"/>
              </a:rPr>
              <a:t>b. </a:t>
            </a:r>
            <a:r>
              <a:rPr lang="fr-FR" sz="3200" dirty="0" smtClean="0">
                <a:latin typeface="+mn-lt"/>
              </a:rPr>
              <a:t>La fonction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3200" dirty="0" smtClean="0">
                <a:latin typeface="+mn-lt"/>
              </a:rPr>
              <a:t>  est concave sur [-2 ; 4].</a:t>
            </a:r>
            <a:endParaRPr lang="fr-FR" sz="3200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12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20" y="2492896"/>
            <a:ext cx="3131840" cy="3237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3"/>
          <p:cNvSpPr/>
          <p:nvPr/>
        </p:nvSpPr>
        <p:spPr>
          <a:xfrm>
            <a:off x="467544" y="4869160"/>
            <a:ext cx="36004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3200" b="1" dirty="0" smtClean="0">
                <a:solidFill>
                  <a:srgbClr val="00B050"/>
                </a:solidFill>
                <a:latin typeface="+mn-lt"/>
              </a:rPr>
              <a:t>c. </a:t>
            </a:r>
            <a:r>
              <a:rPr lang="fr-FR" sz="3200" dirty="0" smtClean="0">
                <a:latin typeface="+mn-lt"/>
              </a:rPr>
              <a:t>La fonction 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f’’ </a:t>
            </a:r>
            <a:r>
              <a:rPr lang="fr-FR" sz="3200" dirty="0" smtClean="0">
                <a:latin typeface="+mn-lt"/>
              </a:rPr>
              <a:t>est négative sur [-2 ; 4].</a:t>
            </a:r>
            <a:endParaRPr lang="fr-FR" sz="32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4355976" y="2852936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rgbClr val="FF0000"/>
                </a:solidFill>
              </a:rPr>
              <a:t>Faux</a:t>
            </a:r>
            <a:endParaRPr lang="fr-FR" sz="2800" dirty="0"/>
          </a:p>
        </p:txBody>
      </p:sp>
      <p:sp>
        <p:nvSpPr>
          <p:cNvPr id="8" name="ZoneTexte 7"/>
          <p:cNvSpPr txBox="1"/>
          <p:nvPr/>
        </p:nvSpPr>
        <p:spPr>
          <a:xfrm>
            <a:off x="4355976" y="4293096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rgbClr val="FF0000"/>
                </a:solidFill>
              </a:rPr>
              <a:t>Vrai</a:t>
            </a:r>
            <a:endParaRPr lang="fr-FR" sz="2800" dirty="0"/>
          </a:p>
        </p:txBody>
      </p:sp>
      <p:sp>
        <p:nvSpPr>
          <p:cNvPr id="9" name="ZoneTexte 8"/>
          <p:cNvSpPr txBox="1"/>
          <p:nvPr/>
        </p:nvSpPr>
        <p:spPr>
          <a:xfrm>
            <a:off x="4355976" y="5445224"/>
            <a:ext cx="936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rgbClr val="FF0000"/>
                </a:solidFill>
              </a:rPr>
              <a:t>Vrai</a:t>
            </a:r>
            <a:endParaRPr lang="fr-FR" sz="2800" dirty="0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allAtOnce"/>
      <p:bldP spid="7" grpId="0"/>
      <p:bldP spid="8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5"/>
          <p:cNvSpPr>
            <a:spLocks noGrp="1"/>
          </p:cNvSpPr>
          <p:nvPr>
            <p:ph type="title"/>
          </p:nvPr>
        </p:nvSpPr>
        <p:spPr>
          <a:xfrm>
            <a:off x="500034" y="1000125"/>
            <a:ext cx="8643966" cy="857250"/>
          </a:xfrm>
        </p:spPr>
        <p:txBody>
          <a:bodyPr/>
          <a:lstStyle/>
          <a:p>
            <a:pPr marL="838200" indent="-838200" algn="l" eaLnBrk="1" hangingPunct="1">
              <a:buFont typeface="+mj-lt"/>
              <a:buAutoNum type="arabicPeriod" startAt="2"/>
              <a:defRPr/>
            </a:pPr>
            <a:r>
              <a:rPr lang="fr-FR" sz="4000" dirty="0" smtClean="0"/>
              <a:t>Vrai ou faux ?</a:t>
            </a:r>
            <a:endParaRPr lang="fr-FR" sz="4000" dirty="0" smtClean="0">
              <a:latin typeface="Arial" charset="0"/>
              <a:ea typeface="+mn-ea"/>
              <a:cs typeface="+mn-cs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539552" y="2060848"/>
            <a:ext cx="4104456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>
              <a:defRPr/>
            </a:pPr>
            <a:r>
              <a:rPr lang="fr-FR" sz="3200" b="1" dirty="0" smtClean="0">
                <a:solidFill>
                  <a:srgbClr val="00B050"/>
                </a:solidFill>
                <a:latin typeface="+mj-lt"/>
              </a:rPr>
              <a:t>a. </a:t>
            </a:r>
            <a:r>
              <a:rPr lang="fr-FR" sz="3200" dirty="0" smtClean="0">
                <a:latin typeface="+mj-lt"/>
              </a:rPr>
              <a:t>La fonction 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f '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dirty="0" smtClean="0">
                <a:latin typeface="+mj-lt"/>
              </a:rPr>
              <a:t>est positive sur [-2 ; 3]. 			</a:t>
            </a:r>
            <a:endParaRPr lang="fr-FR" sz="3200" dirty="0">
              <a:solidFill>
                <a:srgbClr val="FF0000"/>
              </a:solidFill>
              <a:latin typeface="+mj-lt"/>
            </a:endParaRPr>
          </a:p>
          <a:p>
            <a:pPr marL="514350" indent="-514350">
              <a:defRPr/>
            </a:pPr>
            <a:r>
              <a:rPr lang="fr-FR" sz="3200" b="1" dirty="0" smtClean="0">
                <a:solidFill>
                  <a:srgbClr val="00B050"/>
                </a:solidFill>
                <a:latin typeface="+mn-lt"/>
                <a:cs typeface="Times New Roman" pitchFamily="18" charset="0"/>
              </a:rPr>
              <a:t>b. </a:t>
            </a:r>
            <a:r>
              <a:rPr lang="fr-FR" sz="3200" dirty="0" smtClean="0">
                <a:latin typeface="+mn-lt"/>
                <a:cs typeface="Times New Roman" pitchFamily="18" charset="0"/>
              </a:rPr>
              <a:t>La fonction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3200" i="1" dirty="0" smtClean="0">
                <a:latin typeface="+mj-lt"/>
              </a:rPr>
              <a:t> </a:t>
            </a:r>
            <a:r>
              <a:rPr lang="fr-FR" sz="3200" dirty="0" smtClean="0">
                <a:latin typeface="+mj-lt"/>
              </a:rPr>
              <a:t>est convexe sur [-2 ; 3]	.</a:t>
            </a:r>
          </a:p>
          <a:p>
            <a:pPr marL="514350" indent="-514350">
              <a:defRPr/>
            </a:pPr>
            <a:r>
              <a:rPr lang="fr-FR" sz="3200" dirty="0" smtClean="0">
                <a:solidFill>
                  <a:srgbClr val="FF0000"/>
                </a:solidFill>
                <a:latin typeface="+mj-lt"/>
              </a:rPr>
              <a:t>				</a:t>
            </a:r>
          </a:p>
          <a:p>
            <a:pPr marL="514350" indent="-514350">
              <a:defRPr/>
            </a:pPr>
            <a:r>
              <a:rPr lang="fr-FR" sz="3200" b="1" dirty="0" smtClean="0">
                <a:solidFill>
                  <a:srgbClr val="00B050"/>
                </a:solidFill>
                <a:latin typeface="+mj-lt"/>
              </a:rPr>
              <a:t>c. </a:t>
            </a:r>
            <a:r>
              <a:rPr lang="fr-FR" sz="3200" dirty="0" smtClean="0">
                <a:latin typeface="+mj-lt"/>
              </a:rPr>
              <a:t>La fonction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f’’ </a:t>
            </a:r>
            <a:r>
              <a:rPr lang="fr-FR" sz="3200" dirty="0" smtClean="0">
                <a:latin typeface="+mj-lt"/>
              </a:rPr>
              <a:t>est négative sur  [-2 ; 1].</a:t>
            </a:r>
          </a:p>
          <a:p>
            <a:pPr>
              <a:defRPr/>
            </a:pPr>
            <a:r>
              <a:rPr lang="fr-FR" sz="3200" dirty="0" smtClean="0">
                <a:latin typeface="+mj-lt"/>
              </a:rPr>
              <a:t>			</a:t>
            </a:r>
            <a:endParaRPr lang="fr-FR" sz="3200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10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2276872"/>
            <a:ext cx="3928640" cy="300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ZoneTexte 4"/>
          <p:cNvSpPr txBox="1"/>
          <p:nvPr/>
        </p:nvSpPr>
        <p:spPr>
          <a:xfrm>
            <a:off x="3635896" y="3068960"/>
            <a:ext cx="8640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rgbClr val="FF0000"/>
                </a:solidFill>
              </a:rPr>
              <a:t>Vrai</a:t>
            </a:r>
            <a:endParaRPr lang="fr-FR" sz="2800" dirty="0"/>
          </a:p>
        </p:txBody>
      </p:sp>
      <p:sp>
        <p:nvSpPr>
          <p:cNvPr id="6" name="ZoneTexte 5"/>
          <p:cNvSpPr txBox="1"/>
          <p:nvPr/>
        </p:nvSpPr>
        <p:spPr>
          <a:xfrm>
            <a:off x="3563888" y="4581128"/>
            <a:ext cx="936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rgbClr val="FF0000"/>
                </a:solidFill>
              </a:rPr>
              <a:t>Vrai</a:t>
            </a:r>
            <a:endParaRPr lang="fr-FR" sz="2800" dirty="0"/>
          </a:p>
        </p:txBody>
      </p:sp>
      <p:sp>
        <p:nvSpPr>
          <p:cNvPr id="7" name="ZoneTexte 6"/>
          <p:cNvSpPr txBox="1"/>
          <p:nvPr/>
        </p:nvSpPr>
        <p:spPr>
          <a:xfrm>
            <a:off x="3563888" y="6021288"/>
            <a:ext cx="1080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rgbClr val="FF0000"/>
                </a:solidFill>
              </a:rPr>
              <a:t>Faux</a:t>
            </a:r>
            <a:endParaRPr lang="fr-FR" sz="2800" dirty="0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  <p:bldP spid="5" grpId="0" uiExpand="1"/>
      <p:bldP spid="6" grpId="0" uiExpand="1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5"/>
          <p:cNvSpPr>
            <a:spLocks noGrp="1"/>
          </p:cNvSpPr>
          <p:nvPr>
            <p:ph type="title"/>
          </p:nvPr>
        </p:nvSpPr>
        <p:spPr>
          <a:xfrm>
            <a:off x="500034" y="1000124"/>
            <a:ext cx="8643966" cy="1204740"/>
          </a:xfrm>
        </p:spPr>
        <p:txBody>
          <a:bodyPr/>
          <a:lstStyle/>
          <a:p>
            <a:pPr marL="838200" indent="-838200" algn="l" eaLnBrk="1" hangingPunct="1">
              <a:buFont typeface="+mj-lt"/>
              <a:buAutoNum type="arabicPeriod" startAt="3"/>
              <a:defRPr/>
            </a:pPr>
            <a:r>
              <a:rPr lang="fr-FR" sz="4000" dirty="0" smtClean="0"/>
              <a:t>Etudier la convexité de la fonction </a:t>
            </a:r>
            <a:r>
              <a:rPr lang="fr-FR" sz="4000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4000" i="1" dirty="0" smtClean="0"/>
              <a:t> </a:t>
            </a:r>
            <a:r>
              <a:rPr lang="fr-FR" sz="4000" dirty="0" smtClean="0"/>
              <a:t> sur l’intervalle [-3 ; 5].</a:t>
            </a:r>
            <a:endParaRPr lang="fr-FR" sz="4000" dirty="0" smtClean="0">
              <a:latin typeface="Arial" charset="0"/>
              <a:ea typeface="+mn-ea"/>
              <a:cs typeface="+mn-cs"/>
            </a:endParaRPr>
          </a:p>
        </p:txBody>
      </p:sp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11060" y="2348880"/>
            <a:ext cx="4319949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ZoneTexte 8"/>
          <p:cNvSpPr txBox="1"/>
          <p:nvPr/>
        </p:nvSpPr>
        <p:spPr>
          <a:xfrm>
            <a:off x="395536" y="2564904"/>
            <a:ext cx="40324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dirty="0" smtClean="0">
                <a:solidFill>
                  <a:srgbClr val="FF0000"/>
                </a:solidFill>
              </a:rPr>
              <a:t>La fonction f est :</a:t>
            </a:r>
          </a:p>
          <a:p>
            <a:pPr>
              <a:lnSpc>
                <a:spcPct val="150000"/>
              </a:lnSpc>
              <a:buFont typeface="Symbol"/>
              <a:buChar char="·"/>
            </a:pPr>
            <a:r>
              <a:rPr lang="fr-FR" sz="3200" dirty="0" smtClean="0">
                <a:solidFill>
                  <a:srgbClr val="FF0000"/>
                </a:solidFill>
              </a:rPr>
              <a:t> concave sur [-3 ; 1]</a:t>
            </a:r>
          </a:p>
          <a:p>
            <a:pPr>
              <a:lnSpc>
                <a:spcPct val="150000"/>
              </a:lnSpc>
              <a:buFont typeface="Symbol"/>
              <a:buChar char="·"/>
            </a:pPr>
            <a:r>
              <a:rPr lang="fr-FR" sz="3200" dirty="0" smtClean="0">
                <a:solidFill>
                  <a:srgbClr val="FF0000"/>
                </a:solidFill>
              </a:rPr>
              <a:t> convexe sur [1 ; 5]</a:t>
            </a:r>
            <a:endParaRPr lang="fr-FR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+mj-lt"/>
              <a:buAutoNum type="arabicPeriod" startAt="4"/>
            </a:pPr>
            <a:r>
              <a:rPr lang="fr-FR" dirty="0" smtClean="0">
                <a:cs typeface="Times New Roman" pitchFamily="18" charset="0"/>
              </a:rPr>
              <a:t>Vrai ou Faux 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539552" y="2204864"/>
            <a:ext cx="835292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smtClean="0"/>
              <a:t>est la fonction définie sur     par </a:t>
            </a:r>
            <a:r>
              <a:rPr lang="fr-FR" sz="2800" i="1" dirty="0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28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) = </a:t>
            </a:r>
            <a:r>
              <a:rPr lang="fr-FR" sz="28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² - 2</a:t>
            </a:r>
            <a:r>
              <a:rPr lang="fr-FR" sz="2800" i="1" dirty="0" smtClean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+ 1</a:t>
            </a:r>
            <a:r>
              <a:rPr lang="fr-FR" sz="2800" dirty="0" smtClean="0"/>
              <a:t>.</a:t>
            </a:r>
          </a:p>
          <a:p>
            <a:endParaRPr lang="fr-FR" sz="2800" dirty="0" smtClean="0"/>
          </a:p>
          <a:p>
            <a:pPr marL="514350" indent="-514350"/>
            <a:r>
              <a:rPr lang="fr-FR" sz="2800" b="1" dirty="0" smtClean="0">
                <a:solidFill>
                  <a:srgbClr val="00B050"/>
                </a:solidFill>
              </a:rPr>
              <a:t>a.  </a:t>
            </a:r>
            <a:r>
              <a:rPr lang="fr-FR" sz="2800" dirty="0" smtClean="0"/>
              <a:t>La fonction </a:t>
            </a:r>
            <a:r>
              <a:rPr lang="fr-FR" sz="2800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2800" i="1" dirty="0" smtClean="0"/>
              <a:t> </a:t>
            </a:r>
            <a:r>
              <a:rPr lang="fr-FR" sz="2800" dirty="0" smtClean="0"/>
              <a:t>est positive sur      </a:t>
            </a:r>
          </a:p>
          <a:p>
            <a:pPr marL="514350" indent="-514350"/>
            <a:r>
              <a:rPr lang="fr-FR" sz="2800" dirty="0" smtClean="0">
                <a:solidFill>
                  <a:srgbClr val="FF0000"/>
                </a:solidFill>
              </a:rPr>
              <a:t>							Vrai, </a:t>
            </a:r>
            <a:r>
              <a:rPr lang="fr-FR" sz="2800" i="1" dirty="0" smtClean="0">
                <a:solidFill>
                  <a:srgbClr val="FF0000"/>
                </a:solidFill>
              </a:rPr>
              <a:t>f</a:t>
            </a:r>
            <a:r>
              <a:rPr lang="fr-FR" sz="2800" dirty="0" smtClean="0">
                <a:solidFill>
                  <a:srgbClr val="FF0000"/>
                </a:solidFill>
              </a:rPr>
              <a:t>(</a:t>
            </a:r>
            <a:r>
              <a:rPr lang="fr-FR" sz="2800" i="1" dirty="0" smtClean="0">
                <a:solidFill>
                  <a:srgbClr val="FF0000"/>
                </a:solidFill>
              </a:rPr>
              <a:t>x</a:t>
            </a:r>
            <a:r>
              <a:rPr lang="fr-FR" sz="2800" dirty="0" smtClean="0">
                <a:solidFill>
                  <a:srgbClr val="FF0000"/>
                </a:solidFill>
              </a:rPr>
              <a:t>) = (</a:t>
            </a:r>
            <a:r>
              <a:rPr lang="fr-FR" sz="2800" i="1" dirty="0" smtClean="0">
                <a:solidFill>
                  <a:srgbClr val="FF0000"/>
                </a:solidFill>
              </a:rPr>
              <a:t>x</a:t>
            </a:r>
            <a:r>
              <a:rPr lang="fr-FR" sz="2800" dirty="0" smtClean="0">
                <a:solidFill>
                  <a:srgbClr val="FF0000"/>
                </a:solidFill>
              </a:rPr>
              <a:t>-1)²</a:t>
            </a:r>
          </a:p>
          <a:p>
            <a:pPr marL="514350" indent="-514350"/>
            <a:r>
              <a:rPr lang="fr-FR" sz="2800" b="1" dirty="0" smtClean="0">
                <a:solidFill>
                  <a:srgbClr val="00B050"/>
                </a:solidFill>
              </a:rPr>
              <a:t>b.  </a:t>
            </a:r>
            <a:r>
              <a:rPr lang="fr-FR" sz="2800" dirty="0" smtClean="0"/>
              <a:t>La fonction </a:t>
            </a:r>
            <a:r>
              <a:rPr lang="fr-FR" sz="2800" i="1" dirty="0" smtClean="0">
                <a:latin typeface="Times New Roman" pitchFamily="18" charset="0"/>
                <a:cs typeface="Times New Roman" pitchFamily="18" charset="0"/>
              </a:rPr>
              <a:t>f’</a:t>
            </a:r>
            <a:r>
              <a:rPr lang="fr-FR" sz="2800" i="1" dirty="0" smtClean="0"/>
              <a:t>,</a:t>
            </a:r>
            <a:r>
              <a:rPr lang="fr-FR" sz="2800" dirty="0" smtClean="0"/>
              <a:t> dérivée de </a:t>
            </a:r>
            <a:r>
              <a:rPr lang="fr-FR" sz="2800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2800" dirty="0" smtClean="0"/>
              <a:t>, est positive sur    </a:t>
            </a:r>
          </a:p>
          <a:p>
            <a:pPr marL="514350" indent="-514350"/>
            <a:r>
              <a:rPr lang="fr-FR" sz="2800" dirty="0" smtClean="0"/>
              <a:t>								</a:t>
            </a:r>
            <a:r>
              <a:rPr lang="fr-FR" sz="2800" dirty="0" smtClean="0">
                <a:solidFill>
                  <a:srgbClr val="FF0000"/>
                </a:solidFill>
              </a:rPr>
              <a:t>Faux</a:t>
            </a:r>
            <a:endParaRPr lang="fr-FR" sz="2800" dirty="0" smtClean="0"/>
          </a:p>
          <a:p>
            <a:pPr marL="514350" indent="-514350"/>
            <a:r>
              <a:rPr lang="fr-FR" sz="2800" b="1" dirty="0" smtClean="0">
                <a:solidFill>
                  <a:srgbClr val="00B050"/>
                </a:solidFill>
              </a:rPr>
              <a:t>c.  </a:t>
            </a:r>
            <a:r>
              <a:rPr lang="fr-FR" sz="2800" dirty="0" smtClean="0"/>
              <a:t>La courbe représentative de la fonction </a:t>
            </a:r>
            <a:r>
              <a:rPr lang="fr-FR" sz="2800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2800" dirty="0" smtClean="0"/>
              <a:t>  admet un point d’inflexion.</a:t>
            </a:r>
          </a:p>
          <a:p>
            <a:pPr marL="514350" indent="-514350"/>
            <a:r>
              <a:rPr lang="fr-FR" sz="2800" dirty="0" smtClean="0"/>
              <a:t>								</a:t>
            </a:r>
            <a:r>
              <a:rPr lang="fr-FR" sz="2800" dirty="0" smtClean="0">
                <a:solidFill>
                  <a:srgbClr val="FF0000"/>
                </a:solidFill>
              </a:rPr>
              <a:t>Faux</a:t>
            </a:r>
          </a:p>
        </p:txBody>
      </p:sp>
      <p:pic>
        <p:nvPicPr>
          <p:cNvPr id="4" name="Picture 2" descr="C:\Users\cpaul\Desktop\Capture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2204864"/>
            <a:ext cx="409575" cy="447675"/>
          </a:xfrm>
          <a:prstGeom prst="rect">
            <a:avLst/>
          </a:prstGeom>
          <a:noFill/>
        </p:spPr>
      </p:pic>
      <p:pic>
        <p:nvPicPr>
          <p:cNvPr id="5" name="Picture 2" descr="C:\Users\cpaul\Desktop\Capture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3068960"/>
            <a:ext cx="409575" cy="447675"/>
          </a:xfrm>
          <a:prstGeom prst="rect">
            <a:avLst/>
          </a:prstGeom>
          <a:noFill/>
        </p:spPr>
      </p:pic>
      <p:pic>
        <p:nvPicPr>
          <p:cNvPr id="6" name="Picture 2" descr="C:\Users\cpaul\Desktop\Capture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84368" y="3933056"/>
            <a:ext cx="409575" cy="44767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3568" y="1268760"/>
            <a:ext cx="846043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>
              <a:buClr>
                <a:srgbClr val="00B050"/>
              </a:buClr>
              <a:buFont typeface="+mj-lt"/>
              <a:buAutoNum type="arabicPeriod" startAt="5"/>
            </a:pPr>
            <a:r>
              <a:rPr lang="fr-FR" sz="4000" dirty="0" smtClean="0">
                <a:cs typeface="Times New Roman" pitchFamily="18" charset="0"/>
              </a:rPr>
              <a:t>Etudier la convexité de la fonction </a:t>
            </a:r>
            <a:r>
              <a:rPr lang="fr-FR" sz="4000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4000" dirty="0" smtClean="0">
                <a:cs typeface="Times New Roman" pitchFamily="18" charset="0"/>
              </a:rPr>
              <a:t> sur l’intervalle [-2 ; 3] </a:t>
            </a:r>
            <a:endParaRPr lang="fr-FR" sz="4000" dirty="0">
              <a:solidFill>
                <a:srgbClr val="00B050"/>
              </a:solidFill>
              <a:latin typeface="+mj-lt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1403648" y="2492896"/>
            <a:ext cx="65532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3200" dirty="0" smtClean="0">
                <a:latin typeface="+mj-lt"/>
              </a:rPr>
              <a:t>connaissant la courbe de sa dérivée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f’.</a:t>
            </a:r>
            <a:endParaRPr lang="fr-FR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19082" y="3212976"/>
            <a:ext cx="3213358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ZoneTexte 14"/>
          <p:cNvSpPr txBox="1"/>
          <p:nvPr/>
        </p:nvSpPr>
        <p:spPr>
          <a:xfrm>
            <a:off x="539552" y="3284984"/>
            <a:ext cx="4104456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Symbol"/>
              <a:buChar char="·"/>
            </a:pPr>
            <a:r>
              <a:rPr lang="fr-FR" sz="2800" dirty="0" smtClean="0">
                <a:solidFill>
                  <a:srgbClr val="FF0000"/>
                </a:solidFill>
                <a:sym typeface="Symbol"/>
              </a:rPr>
              <a:t> </a:t>
            </a:r>
            <a:r>
              <a:rPr lang="fr-FR" sz="2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f’</a:t>
            </a:r>
            <a:r>
              <a:rPr lang="fr-FR" sz="2800" dirty="0" smtClean="0">
                <a:solidFill>
                  <a:srgbClr val="FF0000"/>
                </a:solidFill>
                <a:sym typeface="Symbol"/>
              </a:rPr>
              <a:t> est décroissante sur [-2 ; 0,5] donc </a:t>
            </a:r>
            <a:r>
              <a:rPr lang="fr-FR" sz="2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2800" dirty="0" smtClean="0">
                <a:solidFill>
                  <a:srgbClr val="FF0000"/>
                </a:solidFill>
              </a:rPr>
              <a:t> est </a:t>
            </a:r>
            <a:r>
              <a:rPr lang="fr-FR" sz="2800" dirty="0" smtClean="0">
                <a:solidFill>
                  <a:srgbClr val="FF0000"/>
                </a:solidFill>
                <a:sym typeface="Symbol"/>
              </a:rPr>
              <a:t>concave sur [-2 ; 0,5].</a:t>
            </a:r>
          </a:p>
          <a:p>
            <a:endParaRPr lang="fr-FR" sz="2800" dirty="0" smtClean="0">
              <a:solidFill>
                <a:srgbClr val="FF0000"/>
              </a:solidFill>
              <a:sym typeface="Symbol"/>
            </a:endParaRPr>
          </a:p>
          <a:p>
            <a:pPr>
              <a:buFont typeface="Symbol"/>
              <a:buChar char="·"/>
            </a:pPr>
            <a:r>
              <a:rPr lang="fr-FR" sz="2800" dirty="0" smtClean="0">
                <a:solidFill>
                  <a:srgbClr val="FF0000"/>
                </a:solidFill>
                <a:sym typeface="Symbol"/>
              </a:rPr>
              <a:t> </a:t>
            </a:r>
            <a:r>
              <a:rPr lang="fr-FR" sz="2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f’</a:t>
            </a:r>
            <a:r>
              <a:rPr lang="fr-FR" sz="2800" dirty="0" smtClean="0">
                <a:solidFill>
                  <a:srgbClr val="FF0000"/>
                </a:solidFill>
                <a:sym typeface="Symbol"/>
              </a:rPr>
              <a:t> est croissante sur [0,5 ; 3] donc </a:t>
            </a:r>
            <a:r>
              <a:rPr lang="fr-FR" sz="2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f</a:t>
            </a:r>
            <a:r>
              <a:rPr lang="fr-FR" sz="2800" dirty="0" smtClean="0">
                <a:solidFill>
                  <a:srgbClr val="FF0000"/>
                </a:solidFill>
                <a:sym typeface="Symbol"/>
              </a:rPr>
              <a:t> est convexe sur [0,5 ; 3]</a:t>
            </a:r>
            <a:endParaRPr lang="fr-FR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9552" y="980728"/>
            <a:ext cx="828092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>
              <a:buClr>
                <a:srgbClr val="00B050"/>
              </a:buClr>
              <a:buFont typeface="+mj-lt"/>
              <a:buAutoNum type="arabicPeriod" startAt="6"/>
            </a:pPr>
            <a:r>
              <a:rPr lang="fr-FR" sz="4400" dirty="0" smtClean="0"/>
              <a:t>Vrai ou faux ?</a:t>
            </a:r>
            <a:endParaRPr lang="fr-FR" sz="4400" dirty="0">
              <a:solidFill>
                <a:srgbClr val="00B050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611560" y="1916832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/>
              <a:t>La courbe ci-dessous représente la dérivée </a:t>
            </a:r>
            <a:r>
              <a:rPr lang="fr-FR" sz="2800" i="1" dirty="0" smtClean="0">
                <a:latin typeface="Times New Roman" pitchFamily="18" charset="0"/>
                <a:cs typeface="Times New Roman" pitchFamily="18" charset="0"/>
              </a:rPr>
              <a:t>f’ </a:t>
            </a:r>
            <a:r>
              <a:rPr lang="fr-FR" sz="2800" dirty="0" smtClean="0"/>
              <a:t>d’une fonction </a:t>
            </a:r>
            <a:r>
              <a:rPr lang="fr-FR" sz="2800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2800" i="1" dirty="0" smtClean="0"/>
              <a:t> </a:t>
            </a:r>
            <a:r>
              <a:rPr lang="fr-FR" sz="2800" dirty="0" smtClean="0"/>
              <a:t>sur l’intervalle [0 ; 5].</a:t>
            </a:r>
            <a:endParaRPr lang="fr-FR" sz="2800" dirty="0"/>
          </a:p>
        </p:txBody>
      </p:sp>
      <p:pic>
        <p:nvPicPr>
          <p:cNvPr id="12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2780928"/>
            <a:ext cx="4008462" cy="3270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ZoneTexte 12"/>
          <p:cNvSpPr txBox="1"/>
          <p:nvPr/>
        </p:nvSpPr>
        <p:spPr>
          <a:xfrm>
            <a:off x="467544" y="3068960"/>
            <a:ext cx="396044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fr-FR" sz="2800" b="1" dirty="0" smtClean="0">
                <a:solidFill>
                  <a:srgbClr val="00B050"/>
                </a:solidFill>
              </a:rPr>
              <a:t>a.  </a:t>
            </a:r>
            <a:r>
              <a:rPr lang="fr-FR" sz="2800" dirty="0" smtClean="0"/>
              <a:t>La fonction </a:t>
            </a:r>
            <a:r>
              <a:rPr lang="fr-FR" sz="2800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2800" dirty="0" smtClean="0"/>
              <a:t> est décroissante sur l’intervalle [0 ; 5].</a:t>
            </a:r>
          </a:p>
          <a:p>
            <a:pPr marL="514350" indent="-514350"/>
            <a:r>
              <a:rPr lang="fr-FR" sz="2800" dirty="0" smtClean="0"/>
              <a:t>				</a:t>
            </a:r>
            <a:r>
              <a:rPr lang="fr-FR" sz="2800" dirty="0" smtClean="0">
                <a:solidFill>
                  <a:srgbClr val="FF0000"/>
                </a:solidFill>
              </a:rPr>
              <a:t>Faux</a:t>
            </a:r>
          </a:p>
          <a:p>
            <a:pPr marL="514350" indent="-514350"/>
            <a:r>
              <a:rPr lang="fr-FR" sz="2800" b="1" dirty="0" smtClean="0">
                <a:solidFill>
                  <a:srgbClr val="00B050"/>
                </a:solidFill>
              </a:rPr>
              <a:t>b.  </a:t>
            </a:r>
            <a:r>
              <a:rPr lang="fr-FR" sz="2800" dirty="0" smtClean="0"/>
              <a:t>La fonction </a:t>
            </a:r>
            <a:r>
              <a:rPr lang="fr-FR" sz="2800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2800" dirty="0" smtClean="0"/>
              <a:t> est concave sur [0 ; 5].</a:t>
            </a:r>
          </a:p>
          <a:p>
            <a:pPr marL="514350" indent="-514350"/>
            <a:r>
              <a:rPr lang="fr-FR" sz="2800" dirty="0" smtClean="0"/>
              <a:t>				</a:t>
            </a:r>
            <a:r>
              <a:rPr lang="fr-FR" sz="2800" dirty="0" smtClean="0">
                <a:solidFill>
                  <a:srgbClr val="FF0000"/>
                </a:solidFill>
              </a:rPr>
              <a:t>Vrai</a:t>
            </a:r>
            <a:endParaRPr lang="fr-FR" sz="2800" dirty="0" smtClean="0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5"/>
          <p:cNvSpPr>
            <a:spLocks noGrp="1"/>
          </p:cNvSpPr>
          <p:nvPr>
            <p:ph type="title" idx="4294967295"/>
          </p:nvPr>
        </p:nvSpPr>
        <p:spPr>
          <a:xfrm>
            <a:off x="0" y="692696"/>
            <a:ext cx="8640960" cy="1852811"/>
          </a:xfrm>
        </p:spPr>
        <p:txBody>
          <a:bodyPr/>
          <a:lstStyle/>
          <a:p>
            <a:pPr marL="838200" indent="-838200" algn="l">
              <a:buClr>
                <a:srgbClr val="00B050"/>
              </a:buClr>
              <a:buFont typeface="+mj-lt"/>
              <a:buAutoNum type="arabicPeriod" startAt="7"/>
            </a:pPr>
            <a:r>
              <a:rPr lang="fr-FR" sz="3900" dirty="0" smtClean="0">
                <a:ea typeface="Cambria Math" pitchFamily="18" charset="0"/>
                <a:cs typeface="Times New Roman" pitchFamily="18" charset="0"/>
              </a:rPr>
              <a:t>Etudier les variations puis la convexité de la fonction </a:t>
            </a:r>
            <a:r>
              <a:rPr lang="fr-FR" sz="3900" i="1" dirty="0" smtClean="0"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f  </a:t>
            </a:r>
            <a:r>
              <a:rPr lang="fr-FR" sz="3900" dirty="0" smtClean="0">
                <a:ea typeface="Cambria Math" pitchFamily="18" charset="0"/>
                <a:cs typeface="Times New Roman" pitchFamily="18" charset="0"/>
              </a:rPr>
              <a:t>sur ]0 ; +∞[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827584" y="2492896"/>
            <a:ext cx="79208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/>
              <a:t>sachant que sa dérivée </a:t>
            </a:r>
            <a:r>
              <a:rPr lang="fr-FR" sz="2800" i="1" dirty="0" smtClean="0">
                <a:latin typeface="Times New Roman" pitchFamily="18" charset="0"/>
                <a:cs typeface="Times New Roman" pitchFamily="18" charset="0"/>
              </a:rPr>
              <a:t>f’ </a:t>
            </a:r>
            <a:r>
              <a:rPr lang="fr-FR" sz="2800" dirty="0" smtClean="0">
                <a:latin typeface="Arial" pitchFamily="34" charset="0"/>
                <a:cs typeface="Arial" pitchFamily="34" charset="0"/>
              </a:rPr>
              <a:t>est définie sur ]0 ; +∞[ par  </a:t>
            </a:r>
            <a:endParaRPr lang="fr-FR" sz="28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6322" name="Object 2"/>
          <p:cNvGraphicFramePr>
            <a:graphicFrameLocks noChangeAspect="1"/>
          </p:cNvGraphicFramePr>
          <p:nvPr/>
        </p:nvGraphicFramePr>
        <p:xfrm>
          <a:off x="1547664" y="2852936"/>
          <a:ext cx="1933575" cy="790575"/>
        </p:xfrm>
        <a:graphic>
          <a:graphicData uri="http://schemas.openxmlformats.org/presentationml/2006/ole">
            <p:oleObj spid="_x0000_s56322" name="Equation" r:id="rId3" imgW="774360" imgH="393480" progId="Equation.DSMT4">
              <p:embed/>
            </p:oleObj>
          </a:graphicData>
        </a:graphic>
      </p:graphicFrame>
      <p:sp>
        <p:nvSpPr>
          <p:cNvPr id="9" name="ZoneTexte 8"/>
          <p:cNvSpPr txBox="1"/>
          <p:nvPr/>
        </p:nvSpPr>
        <p:spPr>
          <a:xfrm>
            <a:off x="611560" y="3645024"/>
            <a:ext cx="756084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Symbol"/>
              <a:buChar char="·"/>
            </a:pPr>
            <a:r>
              <a:rPr lang="fr-FR" sz="2800" dirty="0" smtClean="0">
                <a:solidFill>
                  <a:srgbClr val="FF0000"/>
                </a:solidFill>
              </a:rPr>
              <a:t> Pour tout </a:t>
            </a:r>
            <a:r>
              <a:rPr lang="fr-FR" sz="2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fr-FR" sz="2800" dirty="0" smtClean="0">
                <a:solidFill>
                  <a:srgbClr val="FF0000"/>
                </a:solidFill>
              </a:rPr>
              <a:t>&gt; 0,  </a:t>
            </a:r>
            <a:r>
              <a:rPr lang="fr-FR" sz="2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f’</a:t>
            </a:r>
            <a:r>
              <a:rPr lang="fr-FR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2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fr-FR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&lt; </a:t>
            </a:r>
            <a:r>
              <a:rPr lang="fr-FR" sz="2800" dirty="0" smtClean="0">
                <a:solidFill>
                  <a:srgbClr val="FF0000"/>
                </a:solidFill>
              </a:rPr>
              <a:t>0 donc la fonction </a:t>
            </a:r>
            <a:r>
              <a:rPr lang="fr-FR" sz="2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2800" dirty="0" smtClean="0">
                <a:solidFill>
                  <a:srgbClr val="FF0000"/>
                </a:solidFill>
              </a:rPr>
              <a:t> est décroissante sur </a:t>
            </a:r>
            <a:r>
              <a:rPr lang="fr-FR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]0 ; +∞[.</a:t>
            </a:r>
          </a:p>
          <a:p>
            <a:endParaRPr lang="fr-FR" sz="28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Symbol"/>
              <a:buChar char="·"/>
            </a:pPr>
            <a:r>
              <a:rPr lang="fr-FR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800" dirty="0" smtClean="0">
                <a:solidFill>
                  <a:srgbClr val="FF0000"/>
                </a:solidFill>
              </a:rPr>
              <a:t>Pour tout </a:t>
            </a:r>
            <a:r>
              <a:rPr lang="fr-FR" sz="2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fr-FR" sz="2800" dirty="0" smtClean="0">
                <a:solidFill>
                  <a:srgbClr val="FF0000"/>
                </a:solidFill>
              </a:rPr>
              <a:t>&gt; 0,</a:t>
            </a:r>
            <a:endParaRPr lang="fr-FR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fr-FR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La fonction </a:t>
            </a:r>
            <a:r>
              <a:rPr lang="fr-FR" sz="2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f’</a:t>
            </a:r>
            <a:r>
              <a:rPr lang="fr-FR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est donc croissante sur ]0 ; +∞[ d’où  </a:t>
            </a:r>
            <a:r>
              <a:rPr lang="fr-FR" sz="2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est convexe sur ]0 ; +∞[. </a:t>
            </a:r>
            <a:endParaRPr lang="fr-FR" sz="2800" dirty="0">
              <a:solidFill>
                <a:srgbClr val="FF0000"/>
              </a:solidFill>
            </a:endParaRPr>
          </a:p>
        </p:txBody>
      </p:sp>
      <p:graphicFrame>
        <p:nvGraphicFramePr>
          <p:cNvPr id="56328" name="Object 8"/>
          <p:cNvGraphicFramePr>
            <a:graphicFrameLocks noChangeAspect="1"/>
          </p:cNvGraphicFramePr>
          <p:nvPr/>
        </p:nvGraphicFramePr>
        <p:xfrm>
          <a:off x="2051720" y="4653136"/>
          <a:ext cx="5184576" cy="889211"/>
        </p:xfrm>
        <a:graphic>
          <a:graphicData uri="http://schemas.openxmlformats.org/presentationml/2006/ole">
            <p:oleObj spid="_x0000_s56328" name="Document" r:id="rId4" imgW="5752474" imgH="985898" progId="Word.Document.12">
              <p:embed/>
            </p:oleObj>
          </a:graphicData>
        </a:graphic>
      </p:graphicFrame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742950" indent="-742950">
              <a:buClr>
                <a:srgbClr val="00B050"/>
              </a:buClr>
              <a:buFont typeface="+mj-lt"/>
              <a:buAutoNum type="arabicPeriod" startAt="8"/>
            </a:pPr>
            <a:r>
              <a:rPr lang="fr-FR" sz="4000" dirty="0" smtClean="0"/>
              <a:t>Etudier la convexité de la fonction </a:t>
            </a:r>
            <a:r>
              <a:rPr lang="fr-FR" sz="4000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4000" i="1" dirty="0" smtClean="0"/>
              <a:t> </a:t>
            </a:r>
            <a:r>
              <a:rPr lang="fr-FR" sz="4000" dirty="0" smtClean="0"/>
              <a:t>sur l’intervalle [-3 ; 5]</a:t>
            </a:r>
            <a:endParaRPr lang="fr-FR" sz="4000" dirty="0">
              <a:solidFill>
                <a:srgbClr val="00B050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683568" y="2132856"/>
            <a:ext cx="78488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/>
              <a:t>connaissant la courbe de sa dérivée </a:t>
            </a:r>
            <a:r>
              <a:rPr lang="fr-FR" sz="2800" dirty="0" smtClean="0">
                <a:latin typeface="Arial" pitchFamily="34" charset="0"/>
                <a:cs typeface="Arial" pitchFamily="34" charset="0"/>
              </a:rPr>
              <a:t>seconde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800" i="1" dirty="0" smtClean="0">
                <a:latin typeface="Times New Roman" pitchFamily="18" charset="0"/>
                <a:cs typeface="Times New Roman" pitchFamily="18" charset="0"/>
              </a:rPr>
              <a:t>f’’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fr-FR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780929"/>
            <a:ext cx="3112982" cy="3096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ZoneTexte 7"/>
          <p:cNvSpPr txBox="1"/>
          <p:nvPr/>
        </p:nvSpPr>
        <p:spPr>
          <a:xfrm>
            <a:off x="3491880" y="2852936"/>
            <a:ext cx="5544616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Symbol" pitchFamily="18" charset="2"/>
              <a:buChar char="·"/>
            </a:pPr>
            <a:r>
              <a:rPr lang="fr-FR" sz="2300" dirty="0" smtClean="0">
                <a:solidFill>
                  <a:srgbClr val="FF0000"/>
                </a:solidFill>
              </a:rPr>
              <a:t>Pour tout </a:t>
            </a:r>
            <a:r>
              <a:rPr lang="fr-FR" sz="23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2300" b="1" dirty="0" smtClean="0">
                <a:solidFill>
                  <a:srgbClr val="FF0000"/>
                </a:solidFill>
                <a:sym typeface="Symbol"/>
              </a:rPr>
              <a:t></a:t>
            </a:r>
            <a:r>
              <a:rPr lang="fr-FR" sz="2300" dirty="0" smtClean="0">
                <a:solidFill>
                  <a:srgbClr val="FF0000"/>
                </a:solidFill>
                <a:sym typeface="Symbol"/>
              </a:rPr>
              <a:t>[-3;-2], </a:t>
            </a:r>
            <a:r>
              <a:rPr lang="fr-FR" sz="23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f’’</a:t>
            </a:r>
            <a:r>
              <a:rPr lang="fr-FR" sz="23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(</a:t>
            </a:r>
            <a:r>
              <a:rPr lang="fr-FR" sz="23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x</a:t>
            </a:r>
            <a:r>
              <a:rPr lang="fr-FR" sz="23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) ≥ 0</a:t>
            </a:r>
            <a:r>
              <a:rPr lang="fr-FR" sz="2300" dirty="0" smtClean="0">
                <a:solidFill>
                  <a:srgbClr val="FF0000"/>
                </a:solidFill>
                <a:sym typeface="Symbol"/>
              </a:rPr>
              <a:t>, donc </a:t>
            </a:r>
            <a:r>
              <a:rPr lang="fr-FR" sz="23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f’</a:t>
            </a:r>
            <a:r>
              <a:rPr lang="fr-FR" sz="2300" dirty="0" smtClean="0">
                <a:solidFill>
                  <a:srgbClr val="FF0000"/>
                </a:solidFill>
                <a:sym typeface="Symbol"/>
              </a:rPr>
              <a:t> est croissante et </a:t>
            </a:r>
            <a:r>
              <a:rPr lang="fr-FR" sz="23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f</a:t>
            </a:r>
            <a:r>
              <a:rPr lang="fr-FR" sz="2300" dirty="0" smtClean="0">
                <a:solidFill>
                  <a:srgbClr val="FF0000"/>
                </a:solidFill>
                <a:sym typeface="Symbol"/>
              </a:rPr>
              <a:t> est convexe sur [-3;-2].</a:t>
            </a:r>
          </a:p>
          <a:p>
            <a:endParaRPr lang="fr-FR" sz="2300" dirty="0" smtClean="0">
              <a:solidFill>
                <a:srgbClr val="FF0000"/>
              </a:solidFill>
              <a:sym typeface="Symbol"/>
            </a:endParaRPr>
          </a:p>
          <a:p>
            <a:pPr>
              <a:buFont typeface="Symbol" pitchFamily="18" charset="2"/>
              <a:buChar char="·"/>
            </a:pPr>
            <a:r>
              <a:rPr lang="fr-FR" sz="2300" dirty="0" smtClean="0">
                <a:solidFill>
                  <a:srgbClr val="FF0000"/>
                </a:solidFill>
              </a:rPr>
              <a:t>Pour tout </a:t>
            </a:r>
            <a:r>
              <a:rPr lang="fr-FR" sz="23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2300" b="1" dirty="0" smtClean="0">
                <a:solidFill>
                  <a:srgbClr val="FF0000"/>
                </a:solidFill>
                <a:sym typeface="Symbol"/>
              </a:rPr>
              <a:t></a:t>
            </a:r>
            <a:r>
              <a:rPr lang="fr-FR" sz="2300" dirty="0" smtClean="0">
                <a:solidFill>
                  <a:srgbClr val="FF0000"/>
                </a:solidFill>
                <a:sym typeface="Symbol"/>
              </a:rPr>
              <a:t>[-2;4], </a:t>
            </a:r>
            <a:r>
              <a:rPr lang="fr-FR" sz="23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f’’</a:t>
            </a:r>
            <a:r>
              <a:rPr lang="fr-FR" sz="2300" dirty="0" smtClean="0">
                <a:solidFill>
                  <a:srgbClr val="FF0000"/>
                </a:solidFill>
                <a:sym typeface="Symbol"/>
              </a:rPr>
              <a:t>(</a:t>
            </a:r>
            <a:r>
              <a:rPr lang="fr-FR" sz="23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x</a:t>
            </a:r>
            <a:r>
              <a:rPr lang="fr-FR" sz="2300" dirty="0" smtClean="0">
                <a:solidFill>
                  <a:srgbClr val="FF0000"/>
                </a:solidFill>
                <a:sym typeface="Symbol"/>
              </a:rPr>
              <a:t>) </a:t>
            </a:r>
            <a:r>
              <a:rPr lang="fr-FR" sz="23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≤ 0</a:t>
            </a:r>
            <a:r>
              <a:rPr lang="fr-FR" sz="2300" dirty="0" smtClean="0">
                <a:solidFill>
                  <a:srgbClr val="FF0000"/>
                </a:solidFill>
                <a:sym typeface="Symbol"/>
              </a:rPr>
              <a:t>, donc </a:t>
            </a:r>
            <a:r>
              <a:rPr lang="fr-FR" sz="23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f’</a:t>
            </a:r>
            <a:r>
              <a:rPr lang="fr-FR" sz="2300" dirty="0" smtClean="0">
                <a:solidFill>
                  <a:srgbClr val="FF0000"/>
                </a:solidFill>
                <a:sym typeface="Symbol"/>
              </a:rPr>
              <a:t> est décroissante et </a:t>
            </a:r>
            <a:r>
              <a:rPr lang="fr-FR" sz="23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f</a:t>
            </a:r>
            <a:r>
              <a:rPr lang="fr-FR" sz="2300" dirty="0" smtClean="0">
                <a:solidFill>
                  <a:srgbClr val="FF0000"/>
                </a:solidFill>
                <a:sym typeface="Symbol"/>
              </a:rPr>
              <a:t> est concave sur [-2;4].</a:t>
            </a:r>
          </a:p>
          <a:p>
            <a:endParaRPr lang="fr-FR" sz="2300" dirty="0" smtClean="0">
              <a:solidFill>
                <a:srgbClr val="FF0000"/>
              </a:solidFill>
              <a:sym typeface="Symbol"/>
            </a:endParaRPr>
          </a:p>
          <a:p>
            <a:pPr>
              <a:buFont typeface="Symbol" pitchFamily="18" charset="2"/>
              <a:buChar char="·"/>
            </a:pPr>
            <a:r>
              <a:rPr lang="fr-FR" sz="2300" dirty="0" smtClean="0">
                <a:solidFill>
                  <a:srgbClr val="FF0000"/>
                </a:solidFill>
              </a:rPr>
              <a:t>Pour tout </a:t>
            </a:r>
            <a:r>
              <a:rPr lang="fr-FR" sz="23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2300" b="1" dirty="0" smtClean="0">
                <a:solidFill>
                  <a:srgbClr val="FF0000"/>
                </a:solidFill>
                <a:sym typeface="Symbol"/>
              </a:rPr>
              <a:t></a:t>
            </a:r>
            <a:r>
              <a:rPr lang="fr-FR" sz="2300" dirty="0" smtClean="0">
                <a:solidFill>
                  <a:srgbClr val="FF0000"/>
                </a:solidFill>
                <a:sym typeface="Symbol"/>
              </a:rPr>
              <a:t>[4;5], </a:t>
            </a:r>
            <a:r>
              <a:rPr lang="fr-FR" sz="23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f’’</a:t>
            </a:r>
            <a:r>
              <a:rPr lang="fr-FR" sz="2300" dirty="0" smtClean="0">
                <a:solidFill>
                  <a:srgbClr val="FF0000"/>
                </a:solidFill>
                <a:sym typeface="Symbol"/>
              </a:rPr>
              <a:t>(</a:t>
            </a:r>
            <a:r>
              <a:rPr lang="fr-FR" sz="23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x</a:t>
            </a:r>
            <a:r>
              <a:rPr lang="fr-FR" sz="2300" dirty="0" smtClean="0">
                <a:solidFill>
                  <a:srgbClr val="FF0000"/>
                </a:solidFill>
                <a:sym typeface="Symbol"/>
              </a:rPr>
              <a:t>) </a:t>
            </a:r>
            <a:r>
              <a:rPr lang="fr-FR" sz="23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≥ 0</a:t>
            </a:r>
            <a:r>
              <a:rPr lang="fr-FR" sz="2300" dirty="0" smtClean="0">
                <a:solidFill>
                  <a:srgbClr val="FF0000"/>
                </a:solidFill>
                <a:sym typeface="Symbol"/>
              </a:rPr>
              <a:t>, donc </a:t>
            </a:r>
            <a:r>
              <a:rPr lang="fr-FR" sz="23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f’</a:t>
            </a:r>
            <a:r>
              <a:rPr lang="fr-FR" sz="2300" dirty="0" smtClean="0">
                <a:solidFill>
                  <a:srgbClr val="FF0000"/>
                </a:solidFill>
                <a:sym typeface="Symbol"/>
              </a:rPr>
              <a:t> est croissante et </a:t>
            </a:r>
            <a:r>
              <a:rPr lang="fr-FR" sz="23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f</a:t>
            </a:r>
            <a:r>
              <a:rPr lang="fr-FR" sz="2300" dirty="0" smtClean="0">
                <a:solidFill>
                  <a:srgbClr val="FF0000"/>
                </a:solidFill>
                <a:sym typeface="Symbol"/>
              </a:rPr>
              <a:t> est convexe sur [4;5].</a:t>
            </a:r>
            <a:endParaRPr lang="fr-FR" sz="23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5"/>
          <p:cNvSpPr>
            <a:spLocks/>
          </p:cNvSpPr>
          <p:nvPr/>
        </p:nvSpPr>
        <p:spPr bwMode="auto">
          <a:xfrm>
            <a:off x="457200" y="908720"/>
            <a:ext cx="8686800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+mj-lt"/>
              <a:buAutoNum type="arabicPeriod" startAt="9"/>
            </a:pPr>
            <a:r>
              <a:rPr lang="fr-FR" sz="3600" dirty="0" smtClean="0">
                <a:ea typeface="Cambria Math" pitchFamily="18" charset="0"/>
                <a:cs typeface="Times New Roman" pitchFamily="18" charset="0"/>
              </a:rPr>
              <a:t>Vrai ou faux ?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467544" y="1700808"/>
            <a:ext cx="81369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/>
              <a:t>La courbe ci-dessous représente la dérivée seconde </a:t>
            </a:r>
            <a:r>
              <a:rPr lang="fr-FR" sz="2800" i="1" dirty="0" smtClean="0">
                <a:latin typeface="Times New Roman" pitchFamily="18" charset="0"/>
                <a:cs typeface="Times New Roman" pitchFamily="18" charset="0"/>
              </a:rPr>
              <a:t>f’’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smtClean="0"/>
              <a:t>d’une fonction </a:t>
            </a:r>
            <a:r>
              <a:rPr lang="fr-FR" sz="2800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2800" i="1" dirty="0" smtClean="0"/>
              <a:t> .</a:t>
            </a:r>
            <a:endParaRPr lang="fr-FR" sz="2800" i="1" dirty="0"/>
          </a:p>
        </p:txBody>
      </p:sp>
      <p:sp>
        <p:nvSpPr>
          <p:cNvPr id="7" name="ZoneTexte 6"/>
          <p:cNvSpPr txBox="1"/>
          <p:nvPr/>
        </p:nvSpPr>
        <p:spPr>
          <a:xfrm>
            <a:off x="467544" y="2708920"/>
            <a:ext cx="504056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fr-FR" sz="2800" b="1" dirty="0" smtClean="0">
                <a:solidFill>
                  <a:srgbClr val="00B050"/>
                </a:solidFill>
              </a:rPr>
              <a:t>a.  </a:t>
            </a:r>
            <a:r>
              <a:rPr lang="fr-FR" sz="2800" dirty="0" smtClean="0"/>
              <a:t>La fonction </a:t>
            </a:r>
            <a:r>
              <a:rPr lang="fr-FR" sz="2800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smtClean="0"/>
              <a:t>est convexe sur [-1 ; 3].</a:t>
            </a:r>
          </a:p>
          <a:p>
            <a:pPr marL="514350" indent="-514350"/>
            <a:r>
              <a:rPr lang="fr-FR" sz="2800" dirty="0" smtClean="0"/>
              <a:t>					</a:t>
            </a:r>
            <a:r>
              <a:rPr lang="fr-FR" sz="2800" dirty="0" smtClean="0">
                <a:solidFill>
                  <a:srgbClr val="FF0000"/>
                </a:solidFill>
              </a:rPr>
              <a:t>Vrai</a:t>
            </a:r>
            <a:endParaRPr lang="fr-FR" sz="2800" dirty="0" smtClean="0"/>
          </a:p>
          <a:p>
            <a:pPr marL="514350" indent="-514350"/>
            <a:r>
              <a:rPr lang="fr-FR" sz="2800" b="1" dirty="0" smtClean="0">
                <a:solidFill>
                  <a:srgbClr val="00B050"/>
                </a:solidFill>
              </a:rPr>
              <a:t>b.  </a:t>
            </a:r>
            <a:r>
              <a:rPr lang="fr-FR" sz="2800" dirty="0" smtClean="0"/>
              <a:t>La dérivée </a:t>
            </a:r>
            <a:r>
              <a:rPr lang="fr-FR" sz="2800" i="1" dirty="0" smtClean="0">
                <a:latin typeface="Times New Roman" pitchFamily="18" charset="0"/>
                <a:cs typeface="Times New Roman" pitchFamily="18" charset="0"/>
              </a:rPr>
              <a:t>f '</a:t>
            </a:r>
            <a:r>
              <a:rPr lang="fr-FR" sz="2800" dirty="0" smtClean="0"/>
              <a:t> de </a:t>
            </a:r>
            <a:r>
              <a:rPr lang="fr-FR" sz="2800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2800" dirty="0" smtClean="0"/>
              <a:t> est croissante sur [-2 ; -1].</a:t>
            </a:r>
          </a:p>
          <a:p>
            <a:pPr marL="514350" indent="-514350"/>
            <a:r>
              <a:rPr lang="fr-FR" sz="2800" dirty="0" smtClean="0"/>
              <a:t>					</a:t>
            </a:r>
            <a:r>
              <a:rPr lang="fr-FR" sz="2800" dirty="0" smtClean="0">
                <a:solidFill>
                  <a:srgbClr val="FF0000"/>
                </a:solidFill>
              </a:rPr>
              <a:t>Faux</a:t>
            </a:r>
          </a:p>
          <a:p>
            <a:pPr marL="514350" indent="-514350"/>
            <a:r>
              <a:rPr lang="fr-FR" sz="2800" b="1" dirty="0" smtClean="0">
                <a:solidFill>
                  <a:srgbClr val="00B050"/>
                </a:solidFill>
              </a:rPr>
              <a:t>c.  </a:t>
            </a:r>
            <a:r>
              <a:rPr lang="fr-FR" sz="2800" dirty="0" smtClean="0"/>
              <a:t>La courbe </a:t>
            </a:r>
            <a:r>
              <a:rPr lang="fr-FR" sz="2800" i="1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fr-FR" sz="2800" i="1" baseline="-25000" dirty="0" err="1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2800" baseline="-25000" dirty="0" smtClean="0"/>
              <a:t>  </a:t>
            </a:r>
            <a:r>
              <a:rPr lang="fr-FR" sz="2800" dirty="0" smtClean="0"/>
              <a:t>représentant </a:t>
            </a:r>
            <a:r>
              <a:rPr lang="fr-FR" sz="2800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2800" dirty="0" smtClean="0"/>
              <a:t> admet un point d’inflexion.</a:t>
            </a:r>
          </a:p>
          <a:p>
            <a:pPr marL="514350" indent="-514350"/>
            <a:r>
              <a:rPr lang="fr-FR" sz="2800" dirty="0" smtClean="0"/>
              <a:t>					</a:t>
            </a:r>
            <a:r>
              <a:rPr lang="fr-FR" sz="2800" dirty="0" smtClean="0">
                <a:solidFill>
                  <a:srgbClr val="FF0000"/>
                </a:solidFill>
              </a:rPr>
              <a:t>Vrai</a:t>
            </a:r>
            <a:endParaRPr lang="fr-FR" sz="2800" dirty="0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20" y="2924944"/>
            <a:ext cx="3225899" cy="3378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5"/>
          <p:cNvSpPr>
            <a:spLocks/>
          </p:cNvSpPr>
          <p:nvPr/>
        </p:nvSpPr>
        <p:spPr bwMode="auto">
          <a:xfrm>
            <a:off x="457200" y="1000125"/>
            <a:ext cx="8686800" cy="8446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+mj-lt"/>
              <a:buAutoNum type="arabicPeriod" startAt="10"/>
            </a:pPr>
            <a:r>
              <a:rPr lang="fr-FR" sz="3600" dirty="0" smtClean="0">
                <a:ea typeface="Cambria Math" pitchFamily="18" charset="0"/>
                <a:cs typeface="Times New Roman" pitchFamily="18" charset="0"/>
              </a:rPr>
              <a:t>Vrai ou Faux ?  </a:t>
            </a:r>
            <a:r>
              <a:rPr lang="fr-FR" sz="4000" dirty="0" smtClean="0">
                <a:ea typeface="Cambria Math" pitchFamily="18" charset="0"/>
                <a:cs typeface="Times New Roman" pitchFamily="18" charset="0"/>
              </a:rPr>
              <a:t>  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611560" y="1916832"/>
            <a:ext cx="810669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/>
              <a:t>La dérivée seconde </a:t>
            </a:r>
            <a:r>
              <a:rPr lang="fr-FR" sz="2800" i="1" dirty="0" smtClean="0">
                <a:latin typeface="Times New Roman" pitchFamily="18" charset="0"/>
                <a:cs typeface="Times New Roman" pitchFamily="18" charset="0"/>
              </a:rPr>
              <a:t>f "</a:t>
            </a:r>
            <a:r>
              <a:rPr lang="fr-FR" sz="2800" dirty="0" smtClean="0"/>
              <a:t> d’une fonction </a:t>
            </a:r>
            <a:r>
              <a:rPr lang="fr-FR" sz="2800" i="1" dirty="0" smtClean="0"/>
              <a:t>f</a:t>
            </a:r>
            <a:r>
              <a:rPr lang="fr-FR" sz="2800" dirty="0" smtClean="0"/>
              <a:t> est définie</a:t>
            </a:r>
          </a:p>
          <a:p>
            <a:r>
              <a:rPr lang="fr-FR" sz="2800" dirty="0" smtClean="0"/>
              <a:t>sur      par </a:t>
            </a:r>
            <a:r>
              <a:rPr lang="fr-FR" sz="2800" i="1" dirty="0" smtClean="0">
                <a:latin typeface="Times New Roman" pitchFamily="18" charset="0"/>
                <a:cs typeface="Times New Roman" pitchFamily="18" charset="0"/>
              </a:rPr>
              <a:t>f "</a:t>
            </a:r>
            <a:r>
              <a:rPr lang="fr-FR" sz="2800" dirty="0" smtClean="0"/>
              <a:t> 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28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) = (</a:t>
            </a:r>
            <a:r>
              <a:rPr lang="fr-FR" sz="2800" i="1" dirty="0" smtClean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+ 2)(</a:t>
            </a:r>
            <a:r>
              <a:rPr lang="fr-FR" sz="2800" i="1" dirty="0" smtClean="0">
                <a:latin typeface="Times New Roman" pitchFamily="18" charset="0"/>
                <a:cs typeface="Times New Roman" pitchFamily="18" charset="0"/>
              </a:rPr>
              <a:t>x -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1)</a:t>
            </a:r>
            <a:r>
              <a:rPr lang="fr-FR" sz="2800" dirty="0" smtClean="0"/>
              <a:t>.</a:t>
            </a:r>
          </a:p>
          <a:p>
            <a:endParaRPr lang="fr-FR" sz="2800" dirty="0" smtClean="0"/>
          </a:p>
          <a:p>
            <a:pPr marL="514350" indent="-514350"/>
            <a:r>
              <a:rPr lang="fr-FR" sz="2800" b="1" dirty="0" smtClean="0">
                <a:solidFill>
                  <a:srgbClr val="00B050"/>
                </a:solidFill>
              </a:rPr>
              <a:t>a.  </a:t>
            </a:r>
            <a:r>
              <a:rPr lang="fr-FR" sz="2800" dirty="0" smtClean="0"/>
              <a:t>La courbe représentative </a:t>
            </a:r>
            <a:r>
              <a:rPr lang="fr-FR" sz="2800" i="1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fr-FR" sz="2800" i="1" baseline="-25000" dirty="0" err="1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2800" baseline="-25000" dirty="0" smtClean="0"/>
              <a:t>  </a:t>
            </a:r>
            <a:r>
              <a:rPr lang="fr-FR" sz="2800" dirty="0" smtClean="0"/>
              <a:t>de </a:t>
            </a:r>
            <a:r>
              <a:rPr lang="fr-FR" sz="2800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2800" dirty="0" smtClean="0"/>
              <a:t> admet deux points d’inflexion.</a:t>
            </a:r>
          </a:p>
          <a:p>
            <a:pPr marL="514350" indent="-514350"/>
            <a:r>
              <a:rPr lang="fr-FR" sz="2800" dirty="0" smtClean="0"/>
              <a:t>								</a:t>
            </a:r>
          </a:p>
          <a:p>
            <a:pPr marL="514350" indent="-514350"/>
            <a:r>
              <a:rPr lang="fr-FR" sz="2800" b="1" dirty="0" smtClean="0">
                <a:solidFill>
                  <a:srgbClr val="00B050"/>
                </a:solidFill>
              </a:rPr>
              <a:t>b.  </a:t>
            </a:r>
            <a:r>
              <a:rPr lang="fr-FR" sz="2800" dirty="0" smtClean="0"/>
              <a:t>La fonction </a:t>
            </a:r>
            <a:r>
              <a:rPr lang="fr-FR" sz="2800" i="1" dirty="0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2800" dirty="0" smtClean="0"/>
              <a:t>est convexe sur [-2 ; 1].</a:t>
            </a:r>
          </a:p>
          <a:p>
            <a:pPr marL="514350" indent="-514350"/>
            <a:endParaRPr lang="fr-FR" sz="2800" dirty="0" smtClean="0"/>
          </a:p>
          <a:p>
            <a:pPr marL="514350" indent="-514350"/>
            <a:r>
              <a:rPr lang="fr-FR" sz="2800" b="1" dirty="0" smtClean="0">
                <a:solidFill>
                  <a:srgbClr val="00B050"/>
                </a:solidFill>
              </a:rPr>
              <a:t>c.  </a:t>
            </a:r>
            <a:r>
              <a:rPr lang="fr-FR" sz="2800" dirty="0" smtClean="0"/>
              <a:t>La dérivée </a:t>
            </a:r>
            <a:r>
              <a:rPr lang="fr-FR" sz="2800" i="1" dirty="0" smtClean="0">
                <a:latin typeface="Times New Roman" pitchFamily="18" charset="0"/>
                <a:cs typeface="Times New Roman" pitchFamily="18" charset="0"/>
              </a:rPr>
              <a:t>f’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smtClean="0"/>
              <a:t>de </a:t>
            </a:r>
            <a:r>
              <a:rPr lang="fr-FR" sz="2800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2800" dirty="0" smtClean="0"/>
              <a:t> est croissante sur ]-∞ ; -2[.</a:t>
            </a:r>
          </a:p>
          <a:p>
            <a:pPr marL="514350" indent="-514350"/>
            <a:r>
              <a:rPr lang="fr-FR" sz="2800" dirty="0" smtClean="0"/>
              <a:t>								 </a:t>
            </a:r>
            <a:r>
              <a:rPr lang="fr-FR" sz="2800" dirty="0" smtClean="0">
                <a:solidFill>
                  <a:srgbClr val="FF0000"/>
                </a:solidFill>
              </a:rPr>
              <a:t>Vrai</a:t>
            </a:r>
            <a:endParaRPr lang="fr-FR" sz="2800" dirty="0"/>
          </a:p>
        </p:txBody>
      </p:sp>
      <p:sp>
        <p:nvSpPr>
          <p:cNvPr id="9" name="ZoneTexte 8"/>
          <p:cNvSpPr txBox="1"/>
          <p:nvPr/>
        </p:nvSpPr>
        <p:spPr>
          <a:xfrm>
            <a:off x="7092280" y="3645024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rgbClr val="FF0000"/>
                </a:solidFill>
              </a:rPr>
              <a:t>Vrai</a:t>
            </a:r>
            <a:endParaRPr lang="fr-FR" sz="2800" dirty="0"/>
          </a:p>
        </p:txBody>
      </p:sp>
      <p:sp>
        <p:nvSpPr>
          <p:cNvPr id="11" name="ZoneTexte 10"/>
          <p:cNvSpPr txBox="1"/>
          <p:nvPr/>
        </p:nvSpPr>
        <p:spPr>
          <a:xfrm>
            <a:off x="7092280" y="4509120"/>
            <a:ext cx="9845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>
                <a:solidFill>
                  <a:srgbClr val="FF0000"/>
                </a:solidFill>
              </a:rPr>
              <a:t>Faux</a:t>
            </a:r>
            <a:endParaRPr lang="fr-FR" sz="2800" dirty="0">
              <a:solidFill>
                <a:srgbClr val="FF0000"/>
              </a:solidFill>
            </a:endParaRPr>
          </a:p>
        </p:txBody>
      </p:sp>
      <p:pic>
        <p:nvPicPr>
          <p:cNvPr id="7" name="Picture 2" descr="C:\Users\cpaul\Desktop\Capture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2348880"/>
            <a:ext cx="409575" cy="44767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theme/theme1.xml><?xml version="1.0" encoding="utf-8"?>
<a:theme xmlns:a="http://schemas.openxmlformats.org/drawingml/2006/main" name="titr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iaposcourant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2094</TotalTime>
  <Words>919</Words>
  <Application>Microsoft Office PowerPoint</Application>
  <PresentationFormat>Affichage à l'écran (4:3)</PresentationFormat>
  <Paragraphs>126</Paragraphs>
  <Slides>22</Slides>
  <Notes>0</Notes>
  <HiddenSlides>0</HiddenSlides>
  <MMClips>0</MMClips>
  <ScaleCrop>false</ScaleCrop>
  <HeadingPairs>
    <vt:vector size="6" baseType="variant">
      <vt:variant>
        <vt:lpstr>Thème</vt:lpstr>
      </vt:variant>
      <vt:variant>
        <vt:i4>2</vt:i4>
      </vt:variant>
      <vt:variant>
        <vt:lpstr>Serveurs OLE incorporés</vt:lpstr>
      </vt:variant>
      <vt:variant>
        <vt:i4>2</vt:i4>
      </vt:variant>
      <vt:variant>
        <vt:lpstr>Titres des diapositives</vt:lpstr>
      </vt:variant>
      <vt:variant>
        <vt:i4>22</vt:i4>
      </vt:variant>
    </vt:vector>
  </HeadingPairs>
  <TitlesOfParts>
    <vt:vector size="26" baseType="lpstr">
      <vt:lpstr>titre</vt:lpstr>
      <vt:lpstr>diaposcourantes</vt:lpstr>
      <vt:lpstr>Equation</vt:lpstr>
      <vt:lpstr>Document</vt:lpstr>
      <vt:lpstr>Convexité  </vt:lpstr>
      <vt:lpstr>Vrai ou faux ?</vt:lpstr>
      <vt:lpstr>Vrai ou faux ?</vt:lpstr>
      <vt:lpstr>Etudier la convexité de la fonction f  sur l’intervalle [-3 ; 5].</vt:lpstr>
      <vt:lpstr>Diapositive 5</vt:lpstr>
      <vt:lpstr>Etudier la convexité de la fonction f sur l’intervalle [-2 ; 3] </vt:lpstr>
      <vt:lpstr>Diapositive 7</vt:lpstr>
      <vt:lpstr>Diapositive 8</vt:lpstr>
      <vt:lpstr>Diapositive 9</vt:lpstr>
      <vt:lpstr>Vrai ou faux ?</vt:lpstr>
      <vt:lpstr>Diapositive 11</vt:lpstr>
      <vt:lpstr>Diapositive 12</vt:lpstr>
      <vt:lpstr>Vrai ou faux ?</vt:lpstr>
      <vt:lpstr>Vrai ou faux ?</vt:lpstr>
      <vt:lpstr>Etudier la convexité de la fonction f  sur l’intervalle [-3 ; 5].</vt:lpstr>
      <vt:lpstr>Vrai ou Faux ?</vt:lpstr>
      <vt:lpstr>Diapositive 17</vt:lpstr>
      <vt:lpstr>Diapositive 18</vt:lpstr>
      <vt:lpstr>Etudier les variations puis la convexité de la fonction f  sur ]0 ; +∞[</vt:lpstr>
      <vt:lpstr>Diapositive 20</vt:lpstr>
      <vt:lpstr>Diapositive 21</vt:lpstr>
      <vt:lpstr>Diapositive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MH</dc:creator>
  <cp:lastModifiedBy>cpaul</cp:lastModifiedBy>
  <cp:revision>278</cp:revision>
  <dcterms:created xsi:type="dcterms:W3CDTF">2010-05-07T13:51:37Z</dcterms:created>
  <dcterms:modified xsi:type="dcterms:W3CDTF">2016-06-10T08:57:05Z</dcterms:modified>
</cp:coreProperties>
</file>