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6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78" r:id="rId12"/>
    <p:sldId id="265" r:id="rId13"/>
    <p:sldId id="268" r:id="rId14"/>
    <p:sldId id="290" r:id="rId15"/>
    <p:sldId id="281" r:id="rId16"/>
    <p:sldId id="292" r:id="rId17"/>
    <p:sldId id="291" r:id="rId18"/>
    <p:sldId id="293" r:id="rId19"/>
    <p:sldId id="294" r:id="rId20"/>
    <p:sldId id="295" r:id="rId21"/>
    <p:sldId id="298" r:id="rId22"/>
    <p:sldId id="296" r:id="rId23"/>
    <p:sldId id="297" r:id="rId24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87" autoAdjust="0"/>
    <p:restoredTop sz="94660"/>
  </p:normalViewPr>
  <p:slideViewPr>
    <p:cSldViewPr>
      <p:cViewPr varScale="1">
        <p:scale>
          <a:sx n="69" d="100"/>
          <a:sy n="69" d="100"/>
        </p:scale>
        <p:origin x="-57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CF24D1-D156-46B5-8AE0-FEDF3B455947}" type="datetimeFigureOut">
              <a:rPr lang="fr-FR"/>
              <a:pPr>
                <a:defRPr/>
              </a:pPr>
              <a:t>11/07/2010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34ED50-615B-4F82-9553-BAD68788636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54681E-B217-4A82-9CD9-EB82BBE62782}" type="datetimeFigureOut">
              <a:rPr lang="fr-FR"/>
              <a:pPr>
                <a:defRPr/>
              </a:pPr>
              <a:t>11/07/2010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8E031B-6ABE-4A48-93FE-A8D25DBF622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0671C5-8E59-4318-A904-EFDB71B571C8}" type="datetimeFigureOut">
              <a:rPr lang="fr-FR"/>
              <a:pPr>
                <a:defRPr/>
              </a:pPr>
              <a:t>11/07/2010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680BB8-AABA-48DB-9852-E52F180A2E7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96F9D8-9B2D-48EC-B487-1A69AA9ECBBE}" type="datetimeFigureOut">
              <a:rPr lang="fr-FR"/>
              <a:pPr>
                <a:defRPr/>
              </a:pPr>
              <a:t>11/07/2010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465959-984E-405B-AD7A-9A6534DD5E7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F81200-3A7A-4D1C-B8B7-5B468E267E3B}" type="datetimeFigureOut">
              <a:rPr lang="fr-FR"/>
              <a:pPr>
                <a:defRPr/>
              </a:pPr>
              <a:t>11/07/2010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A1E85A-5BBC-4A7A-84BE-582D2D07C4C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643100-A003-48D6-B354-ECD4407FF1E4}" type="datetimeFigureOut">
              <a:rPr lang="fr-FR"/>
              <a:pPr>
                <a:defRPr/>
              </a:pPr>
              <a:t>11/07/2010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6FFA02-C236-4D92-9D7C-5444B2B9A92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F133DF-4640-43D7-8428-A1D4218E2B63}" type="datetimeFigureOut">
              <a:rPr lang="fr-FR"/>
              <a:pPr>
                <a:defRPr/>
              </a:pPr>
              <a:t>11/07/2010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C0BF08-F7E4-4138-9B46-74963DD43A4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E301EB-1E63-496B-B10C-4325241F85CE}" type="datetimeFigureOut">
              <a:rPr lang="fr-FR"/>
              <a:pPr>
                <a:defRPr/>
              </a:pPr>
              <a:t>11/07/2010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A34719-0D06-4976-A647-545711CAA08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1B70B7-86BE-4C00-AA60-837594FC600A}" type="datetimeFigureOut">
              <a:rPr lang="fr-FR"/>
              <a:pPr>
                <a:defRPr/>
              </a:pPr>
              <a:t>11/07/2010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A812BB-9D8E-4729-8C71-91CFFA24112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B68D77-9612-4066-9289-571E0CB6BFC0}" type="datetimeFigureOut">
              <a:rPr lang="fr-FR"/>
              <a:pPr>
                <a:defRPr/>
              </a:pPr>
              <a:t>11/07/2010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BD9308-762B-4D67-A83E-58F88A7D5AF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16D7D8-0D61-44A9-B5FD-B5F920B09722}" type="datetimeFigureOut">
              <a:rPr lang="fr-FR"/>
              <a:pPr>
                <a:defRPr/>
              </a:pPr>
              <a:t>11/07/2010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F59F79-6DB9-46F6-9047-2F9A6FB1FDE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A91CBF-ED6A-435E-856F-D168F1CB40D2}" type="datetimeFigureOut">
              <a:rPr lang="fr-FR"/>
              <a:pPr>
                <a:defRPr/>
              </a:pPr>
              <a:t>11/07/2010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D87406-C6CC-435E-B75C-439154D7BD4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229600" cy="857256"/>
          </a:xfrm>
        </p:spPr>
        <p:txBody>
          <a:bodyPr/>
          <a:lstStyle>
            <a:lvl1pPr marL="742950" indent="-742950">
              <a:buClr>
                <a:srgbClr val="00B050"/>
              </a:buClr>
              <a:buFont typeface="+mj-lt"/>
              <a:buAutoNum type="arabicPeriod"/>
              <a:defRPr>
                <a:latin typeface="+mj-lt"/>
                <a:ea typeface="Cambria Math" pitchFamily="18" charset="0"/>
              </a:defRPr>
            </a:lvl1pPr>
          </a:lstStyle>
          <a:p>
            <a:r>
              <a:rPr lang="fr-FR" dirty="0" smtClean="0"/>
              <a:t>Cliquez pour modifier le style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643470"/>
          </a:xfrm>
        </p:spPr>
        <p:txBody>
          <a:bodyPr/>
          <a:lstStyle>
            <a:lvl1pPr>
              <a:defRPr>
                <a:latin typeface="+mn-lt"/>
                <a:ea typeface="Cambria Math" pitchFamily="18" charset="0"/>
              </a:defRPr>
            </a:lvl1pPr>
            <a:lvl2pPr>
              <a:defRPr>
                <a:latin typeface="+mn-lt"/>
                <a:ea typeface="Cambria Math" pitchFamily="18" charset="0"/>
              </a:defRPr>
            </a:lvl2pPr>
            <a:lvl3pPr>
              <a:defRPr>
                <a:latin typeface="+mn-lt"/>
                <a:ea typeface="Cambria Math" pitchFamily="18" charset="0"/>
              </a:defRPr>
            </a:lvl3pPr>
            <a:lvl4pPr>
              <a:defRPr>
                <a:latin typeface="+mn-lt"/>
                <a:ea typeface="Cambria Math" pitchFamily="18" charset="0"/>
              </a:defRPr>
            </a:lvl4pPr>
            <a:lvl5pPr>
              <a:defRPr>
                <a:latin typeface="+mn-lt"/>
                <a:ea typeface="Cambria Math" pitchFamily="18" charset="0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8FCE3B-38F9-4678-9E97-75EEF2E45685}" type="datetimeFigureOut">
              <a:rPr lang="fr-FR"/>
              <a:pPr>
                <a:defRPr/>
              </a:pPr>
              <a:t>11/07/2010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09E6B1-81D4-404C-B4AC-41BA21C3888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701044-C5B4-4532-8770-19FCDC8028FC}" type="datetimeFigureOut">
              <a:rPr lang="fr-FR"/>
              <a:pPr>
                <a:defRPr/>
              </a:pPr>
              <a:t>11/07/2010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6E237D-9F49-4913-9AF8-208F929CDE6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5607E8-A654-4371-BA93-235068F2DAE7}" type="datetimeFigureOut">
              <a:rPr lang="fr-FR"/>
              <a:pPr>
                <a:defRPr/>
              </a:pPr>
              <a:t>11/07/2010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1B6D0E-9E90-481B-B450-3048D7E2D74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2E7E0B-BBE9-4697-956B-F41CC2603F68}" type="datetimeFigureOut">
              <a:rPr lang="fr-FR"/>
              <a:pPr>
                <a:defRPr/>
              </a:pPr>
              <a:t>11/07/2010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06D4A-F33E-4971-B8B3-69767D87923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747252-D060-4C6B-B03C-C20406069E6E}" type="datetimeFigureOut">
              <a:rPr lang="fr-FR"/>
              <a:pPr>
                <a:defRPr/>
              </a:pPr>
              <a:t>11/07/2010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EA6F2C-5CB3-45B1-98B1-E81312FD2EB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27C8BD-E166-447F-AD23-2CE1F15E5939}" type="datetimeFigureOut">
              <a:rPr lang="fr-FR"/>
              <a:pPr>
                <a:defRPr/>
              </a:pPr>
              <a:t>11/07/2010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B8BFAE-075C-4377-A54C-DAD9D4BDADF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52EAA2-96EB-4B66-B93E-ED5D5730F6E8}" type="datetimeFigureOut">
              <a:rPr lang="fr-FR"/>
              <a:pPr>
                <a:defRPr/>
              </a:pPr>
              <a:t>11/07/2010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397B89-E8D4-49BD-B559-366F4539353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7C5824-0E4A-4BC7-9766-C2089D7C217C}" type="datetimeFigureOut">
              <a:rPr lang="fr-FR"/>
              <a:pPr>
                <a:defRPr/>
              </a:pPr>
              <a:t>11/07/2010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CFE8AE-88EB-41CC-A37D-A672FC4B37E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807917-9DF0-4FD5-B1BF-1D9BFDBB9AE3}" type="datetimeFigureOut">
              <a:rPr lang="fr-FR"/>
              <a:pPr>
                <a:defRPr/>
              </a:pPr>
              <a:t>11/07/2010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618ADB-F720-4E41-928E-7F100E3961A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50A5E3-EDCA-4F00-B85B-65EDCA9BC2F9}" type="datetimeFigureOut">
              <a:rPr lang="fr-FR"/>
              <a:pPr>
                <a:defRPr/>
              </a:pPr>
              <a:t>11/07/2010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B20CB4-4B8A-4D4F-9146-3FC379B6310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348DC9E-ED02-4D3A-9842-8789E14A72AB}" type="datetimeFigureOut">
              <a:rPr lang="fr-FR"/>
              <a:pPr>
                <a:defRPr/>
              </a:pPr>
              <a:t>11/07/2010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FC4AF10-B83D-426D-BEE4-A654239D8CE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1031" name="Image 6" descr="bandeau1_mathx_didier.jp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176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ll dir="l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2051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E0D59B7-197A-4443-B12D-D67C513B7059}" type="datetimeFigureOut">
              <a:rPr lang="fr-FR"/>
              <a:pPr>
                <a:defRPr/>
              </a:pPr>
              <a:t>11/07/2010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9D39575-1364-4A5D-A864-B6A000EF5B5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2055" name="Image 6" descr="bandeau2_mathx_didier.jp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74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ransition spd="slow">
    <p:pull dir="l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ctrTitle"/>
          </p:nvPr>
        </p:nvSpPr>
        <p:spPr>
          <a:xfrm>
            <a:off x="714375" y="3214688"/>
            <a:ext cx="7772400" cy="1470025"/>
          </a:xfrm>
        </p:spPr>
        <p:txBody>
          <a:bodyPr/>
          <a:lstStyle/>
          <a:p>
            <a:pPr eaLnBrk="1" hangingPunct="1"/>
            <a:r>
              <a:rPr lang="fr-FR" smtClean="0"/>
              <a:t>Équations de droites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5051425" cy="14287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/>
            </a:pPr>
            <a:r>
              <a:rPr lang="fr-FR" sz="4000" smtClean="0">
                <a:cs typeface="Cambria Math" pitchFamily="18" charset="0"/>
              </a:rPr>
              <a:t>Lire graphiquement </a:t>
            </a:r>
          </a:p>
        </p:txBody>
      </p:sp>
      <p:pic>
        <p:nvPicPr>
          <p:cNvPr id="409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5600" y="1255713"/>
            <a:ext cx="3529013" cy="560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/>
          <p:cNvSpPr txBox="1"/>
          <p:nvPr/>
        </p:nvSpPr>
        <p:spPr>
          <a:xfrm>
            <a:off x="395288" y="2708275"/>
            <a:ext cx="4752975" cy="2247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buFontTx/>
              <a:buAutoNum type="alphaUcParenBoth"/>
              <a:defRPr/>
            </a:pPr>
            <a:r>
              <a:rPr lang="fr-FR" sz="2800" dirty="0">
                <a:latin typeface="+mn-lt"/>
              </a:rPr>
              <a:t> l’ordonnée à l’origine de </a:t>
            </a:r>
            <a:r>
              <a:rPr lang="fr-FR" sz="2800" i="1" dirty="0">
                <a:latin typeface="+mn-lt"/>
              </a:rPr>
              <a:t>d</a:t>
            </a:r>
          </a:p>
          <a:p>
            <a:pPr marL="342900" indent="-342900">
              <a:buFontTx/>
              <a:buAutoNum type="alphaUcParenBoth"/>
              <a:defRPr/>
            </a:pPr>
            <a:endParaRPr lang="fr-FR" sz="2800" dirty="0">
              <a:latin typeface="+mn-lt"/>
            </a:endParaRPr>
          </a:p>
          <a:p>
            <a:pPr marL="342900" indent="-342900">
              <a:buFontTx/>
              <a:buAutoNum type="alphaUcParenBoth"/>
              <a:defRPr/>
            </a:pPr>
            <a:r>
              <a:rPr lang="fr-FR" sz="2800" dirty="0">
                <a:latin typeface="+mn-lt"/>
              </a:rPr>
              <a:t> le coefficient directeur de </a:t>
            </a:r>
            <a:r>
              <a:rPr lang="fr-FR" sz="2800" i="1" dirty="0">
                <a:latin typeface="+mn-lt"/>
              </a:rPr>
              <a:t>d</a:t>
            </a:r>
          </a:p>
          <a:p>
            <a:pPr marL="342900" indent="-342900">
              <a:buFontTx/>
              <a:buAutoNum type="alphaUcParenBoth"/>
              <a:defRPr/>
            </a:pPr>
            <a:endParaRPr lang="fr-FR" sz="2800" dirty="0">
              <a:latin typeface="+mn-lt"/>
            </a:endParaRPr>
          </a:p>
          <a:p>
            <a:pPr marL="342900" indent="-342900">
              <a:buFontTx/>
              <a:buAutoNum type="alphaUcParenBoth"/>
              <a:defRPr/>
            </a:pPr>
            <a:r>
              <a:rPr lang="fr-FR" sz="2800" dirty="0">
                <a:latin typeface="+mn-lt"/>
              </a:rPr>
              <a:t> </a:t>
            </a:r>
            <a:r>
              <a:rPr lang="fr-FR" sz="2800" dirty="0" smtClean="0">
                <a:latin typeface="+mn-lt"/>
              </a:rPr>
              <a:t>l’équation </a:t>
            </a:r>
            <a:r>
              <a:rPr lang="fr-FR" sz="2800" dirty="0">
                <a:latin typeface="+mn-lt"/>
              </a:rPr>
              <a:t>réduite de </a:t>
            </a:r>
            <a:r>
              <a:rPr lang="fr-FR" sz="2800" i="1" dirty="0">
                <a:latin typeface="+mn-lt"/>
              </a:rPr>
              <a:t>d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2"/>
            </a:pPr>
            <a:r>
              <a:rPr lang="fr-FR" sz="4000" smtClean="0">
                <a:cs typeface="Cambria Math" pitchFamily="18" charset="0"/>
              </a:rPr>
              <a:t>Lire graphiquement 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95288" y="2708275"/>
            <a:ext cx="4752975" cy="2247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buFontTx/>
              <a:buAutoNum type="alphaUcParenBoth"/>
              <a:defRPr/>
            </a:pPr>
            <a:r>
              <a:rPr lang="fr-FR" sz="2800" dirty="0">
                <a:latin typeface="+mn-lt"/>
              </a:rPr>
              <a:t> l’ordonnée à l’origine de </a:t>
            </a:r>
            <a:r>
              <a:rPr lang="fr-FR" sz="2800" i="1" dirty="0">
                <a:latin typeface="+mn-lt"/>
              </a:rPr>
              <a:t>d</a:t>
            </a:r>
          </a:p>
          <a:p>
            <a:pPr marL="342900" indent="-342900">
              <a:buFontTx/>
              <a:buAutoNum type="alphaUcParenBoth"/>
              <a:defRPr/>
            </a:pPr>
            <a:endParaRPr lang="fr-FR" sz="2800" dirty="0">
              <a:latin typeface="+mn-lt"/>
            </a:endParaRPr>
          </a:p>
          <a:p>
            <a:pPr marL="342900" indent="-342900">
              <a:buFontTx/>
              <a:buAutoNum type="alphaUcParenBoth"/>
              <a:defRPr/>
            </a:pPr>
            <a:r>
              <a:rPr lang="fr-FR" sz="2800" dirty="0">
                <a:latin typeface="+mn-lt"/>
              </a:rPr>
              <a:t> le coefficient directeur de </a:t>
            </a:r>
            <a:r>
              <a:rPr lang="fr-FR" sz="2800" i="1" dirty="0">
                <a:latin typeface="+mn-lt"/>
              </a:rPr>
              <a:t>d</a:t>
            </a:r>
          </a:p>
          <a:p>
            <a:pPr marL="342900" indent="-342900">
              <a:buFontTx/>
              <a:buAutoNum type="alphaUcParenBoth"/>
              <a:defRPr/>
            </a:pPr>
            <a:endParaRPr lang="fr-FR" sz="2800" dirty="0">
              <a:latin typeface="+mn-lt"/>
            </a:endParaRPr>
          </a:p>
          <a:p>
            <a:pPr marL="342900" indent="-342900">
              <a:buFontTx/>
              <a:buAutoNum type="alphaUcParenBoth"/>
              <a:defRPr/>
            </a:pPr>
            <a:r>
              <a:rPr lang="fr-FR" sz="2800" dirty="0">
                <a:latin typeface="+mn-lt"/>
              </a:rPr>
              <a:t> </a:t>
            </a:r>
            <a:r>
              <a:rPr lang="fr-FR" sz="2800" dirty="0" smtClean="0">
                <a:latin typeface="+mn-lt"/>
              </a:rPr>
              <a:t>l’équation </a:t>
            </a:r>
            <a:r>
              <a:rPr lang="fr-FR" sz="2800" dirty="0">
                <a:latin typeface="+mn-lt"/>
              </a:rPr>
              <a:t>réduite de </a:t>
            </a:r>
            <a:r>
              <a:rPr lang="fr-FR" sz="2800" i="1" dirty="0">
                <a:latin typeface="+mn-lt"/>
              </a:rPr>
              <a:t>d</a:t>
            </a:r>
          </a:p>
        </p:txBody>
      </p:sp>
      <p:pic>
        <p:nvPicPr>
          <p:cNvPr id="512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0388" y="1412875"/>
            <a:ext cx="3503612" cy="525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4835525" cy="1349375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3"/>
            </a:pPr>
            <a:r>
              <a:rPr lang="fr-FR" sz="4000" smtClean="0">
                <a:cs typeface="Cambria Math" pitchFamily="18" charset="0"/>
              </a:rPr>
              <a:t>Lire une équation de la droite </a:t>
            </a:r>
            <a:r>
              <a:rPr lang="fr-FR" sz="4000" i="1" smtClean="0">
                <a:cs typeface="Cambria Math" pitchFamily="18" charset="0"/>
              </a:rPr>
              <a:t>d</a:t>
            </a:r>
          </a:p>
        </p:txBody>
      </p:sp>
      <p:pic>
        <p:nvPicPr>
          <p:cNvPr id="614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725" y="1125538"/>
            <a:ext cx="3116263" cy="556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002588" cy="12763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4"/>
            </a:pPr>
            <a:r>
              <a:rPr lang="fr-FR" sz="4000" smtClean="0">
                <a:cs typeface="Cambria Math" pitchFamily="18" charset="0"/>
              </a:rPr>
              <a:t>Lire une équation de la droite </a:t>
            </a:r>
            <a:r>
              <a:rPr lang="fr-FR" sz="4000" i="1" smtClean="0">
                <a:cs typeface="Cambria Math" pitchFamily="18" charset="0"/>
              </a:rPr>
              <a:t>d</a:t>
            </a:r>
            <a:endParaRPr lang="fr-FR" sz="4000" smtClean="0">
              <a:cs typeface="Cambria Math" pitchFamily="18" charset="0"/>
            </a:endParaRPr>
          </a:p>
        </p:txBody>
      </p:sp>
      <p:pic>
        <p:nvPicPr>
          <p:cNvPr id="7171" name="Picture 5"/>
          <p:cNvPicPr>
            <a:picLocks noChangeAspect="1" noChangeArrowheads="1"/>
          </p:cNvPicPr>
          <p:nvPr/>
        </p:nvPicPr>
        <p:blipFill>
          <a:blip r:embed="rId2" cstate="print"/>
          <a:srcRect t="407" r="139"/>
          <a:stretch>
            <a:fillRect/>
          </a:stretch>
        </p:blipFill>
        <p:spPr bwMode="auto">
          <a:xfrm>
            <a:off x="1619250" y="2221485"/>
            <a:ext cx="6112879" cy="4165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5"/>
            </a:pPr>
            <a:r>
              <a:rPr lang="fr-FR" smtClean="0">
                <a:cs typeface="Cambria Math" pitchFamily="18" charset="0"/>
              </a:rPr>
              <a:t>Lire une équation de la droite </a:t>
            </a:r>
            <a:r>
              <a:rPr lang="fr-FR" i="1" smtClean="0">
                <a:cs typeface="Cambria Math" pitchFamily="18" charset="0"/>
              </a:rPr>
              <a:t>d</a:t>
            </a:r>
            <a:endParaRPr lang="fr-FR" smtClean="0">
              <a:cs typeface="Cambria Math" pitchFamily="18" charset="0"/>
            </a:endParaRPr>
          </a:p>
        </p:txBody>
      </p:sp>
      <p:pic>
        <p:nvPicPr>
          <p:cNvPr id="8195" name="Picture 5"/>
          <p:cNvPicPr>
            <a:picLocks noChangeAspect="1" noChangeArrowheads="1"/>
          </p:cNvPicPr>
          <p:nvPr/>
        </p:nvPicPr>
        <p:blipFill>
          <a:blip r:embed="rId2" cstate="print"/>
          <a:srcRect r="152"/>
          <a:stretch>
            <a:fillRect/>
          </a:stretch>
        </p:blipFill>
        <p:spPr bwMode="auto">
          <a:xfrm>
            <a:off x="1908175" y="2205038"/>
            <a:ext cx="5750691" cy="395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4330700" cy="1349375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6"/>
            </a:pPr>
            <a:r>
              <a:rPr lang="fr-FR" sz="3600" smtClean="0">
                <a:cs typeface="Cambria Math" pitchFamily="18" charset="0"/>
              </a:rPr>
              <a:t>Lire une équation de la droite </a:t>
            </a:r>
            <a:r>
              <a:rPr lang="fr-FR" sz="3600" i="1" smtClean="0">
                <a:cs typeface="Cambria Math" pitchFamily="18" charset="0"/>
              </a:rPr>
              <a:t>d</a:t>
            </a:r>
            <a:r>
              <a:rPr lang="fr-FR" sz="4000" smtClean="0">
                <a:cs typeface="Cambria Math" pitchFamily="18" charset="0"/>
              </a:rPr>
              <a:t>.</a:t>
            </a:r>
          </a:p>
        </p:txBody>
      </p:sp>
      <p:pic>
        <p:nvPicPr>
          <p:cNvPr id="921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3800" y="981075"/>
            <a:ext cx="3859213" cy="573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7"/>
            </a:pPr>
            <a:r>
              <a:rPr lang="fr-FR" sz="4000" smtClean="0">
                <a:cs typeface="Cambria Math" pitchFamily="18" charset="0"/>
              </a:rPr>
              <a:t>Lire une équation de la droite </a:t>
            </a:r>
            <a:r>
              <a:rPr lang="fr-FR" sz="4000" i="1" smtClean="0">
                <a:cs typeface="Cambria Math" pitchFamily="18" charset="0"/>
              </a:rPr>
              <a:t>d</a:t>
            </a:r>
            <a:r>
              <a:rPr lang="fr-FR" sz="3600" smtClean="0">
                <a:cs typeface="Cambria Math" pitchFamily="18" charset="0"/>
              </a:rPr>
              <a:t>.</a:t>
            </a:r>
            <a:endParaRPr lang="fr-FR" sz="4000" smtClean="0">
              <a:cs typeface="Cambria Math" pitchFamily="18" charset="0"/>
            </a:endParaRPr>
          </a:p>
        </p:txBody>
      </p:sp>
      <p:pic>
        <p:nvPicPr>
          <p:cNvPr id="1024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4438" y="1989138"/>
            <a:ext cx="4319587" cy="451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8"/>
            </a:pPr>
            <a:r>
              <a:rPr lang="fr-FR" smtClean="0">
                <a:cs typeface="Cambria Math" pitchFamily="18" charset="0"/>
              </a:rPr>
              <a:t>Lire une équation de la droite </a:t>
            </a:r>
            <a:r>
              <a:rPr lang="fr-FR" i="1" smtClean="0">
                <a:cs typeface="Cambria Math" pitchFamily="18" charset="0"/>
              </a:rPr>
              <a:t>d</a:t>
            </a:r>
            <a:r>
              <a:rPr lang="fr-FR" sz="4000" smtClean="0">
                <a:cs typeface="Cambria Math" pitchFamily="18" charset="0"/>
              </a:rPr>
              <a:t>.</a:t>
            </a:r>
            <a:endParaRPr lang="fr-FR" i="1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7" name="Picture 5"/>
          <p:cNvPicPr>
            <a:picLocks noChangeAspect="1" noChangeArrowheads="1"/>
          </p:cNvPicPr>
          <p:nvPr/>
        </p:nvPicPr>
        <p:blipFill>
          <a:blip r:embed="rId2" cstate="print"/>
          <a:srcRect r="211"/>
          <a:stretch>
            <a:fillRect/>
          </a:stretch>
        </p:blipFill>
        <p:spPr bwMode="auto">
          <a:xfrm>
            <a:off x="2555875" y="1916113"/>
            <a:ext cx="4579800" cy="446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507413" cy="1636713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9"/>
            </a:pPr>
            <a:r>
              <a:rPr lang="fr-FR" smtClean="0">
                <a:cs typeface="Cambria Math" pitchFamily="18" charset="0"/>
              </a:rPr>
              <a:t>De quelle couleur est tracée la droite : </a:t>
            </a:r>
            <a:endParaRPr lang="fr-FR" i="1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7900" y="2205038"/>
            <a:ext cx="4138613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/>
          <p:cNvSpPr txBox="1"/>
          <p:nvPr/>
        </p:nvSpPr>
        <p:spPr>
          <a:xfrm>
            <a:off x="395288" y="3141663"/>
            <a:ext cx="4464050" cy="21844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buFontTx/>
              <a:buAutoNum type="alphaUcParenBoth"/>
              <a:defRPr/>
            </a:pPr>
            <a:r>
              <a:rPr lang="fr-FR" sz="3200" dirty="0">
                <a:latin typeface="+mn-lt"/>
              </a:rPr>
              <a:t> d’équation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dirty="0"/>
              <a:t>= </a:t>
            </a:r>
            <a:r>
              <a:rPr lang="fr-FR" sz="4000" dirty="0">
                <a:latin typeface="Cambria Math" pitchFamily="18" charset="0"/>
                <a:ea typeface="Cambria Math" pitchFamily="18" charset="0"/>
              </a:rPr>
              <a:t>-</a:t>
            </a:r>
            <a:r>
              <a:rPr lang="fr-FR" sz="3200" dirty="0"/>
              <a:t>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 +</a:t>
            </a:r>
            <a:r>
              <a:rPr lang="fr-FR" sz="3200" dirty="0"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1</a:t>
            </a:r>
            <a:r>
              <a:rPr lang="fr-FR" sz="3200" dirty="0"/>
              <a:t> </a:t>
            </a:r>
            <a:endParaRPr lang="fr-FR" sz="3200" dirty="0">
              <a:latin typeface="+mn-lt"/>
            </a:endParaRPr>
          </a:p>
          <a:p>
            <a:pPr marL="342900" indent="-342900">
              <a:buFontTx/>
              <a:buAutoNum type="alphaUcParenBoth"/>
              <a:defRPr/>
            </a:pPr>
            <a:endParaRPr lang="fr-FR" sz="3200" dirty="0">
              <a:latin typeface="+mn-lt"/>
            </a:endParaRPr>
          </a:p>
          <a:p>
            <a:pPr marL="342900" indent="-342900">
              <a:buFontTx/>
              <a:buAutoNum type="alphaUcParenBoth"/>
              <a:defRPr/>
            </a:pPr>
            <a:endParaRPr lang="fr-FR" sz="3200" dirty="0">
              <a:latin typeface="+mn-lt"/>
            </a:endParaRPr>
          </a:p>
          <a:p>
            <a:pPr marL="342900" indent="-342900">
              <a:buFontTx/>
              <a:buAutoNum type="alphaUcParenBoth"/>
              <a:defRPr/>
            </a:pPr>
            <a:r>
              <a:rPr lang="fr-FR" sz="3200" dirty="0">
                <a:latin typeface="+mn-lt"/>
              </a:rPr>
              <a:t> d’équation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dirty="0">
                <a:latin typeface="+mn-lt"/>
              </a:rPr>
              <a:t>= </a:t>
            </a:r>
            <a:r>
              <a:rPr lang="fr-FR" sz="3200" dirty="0">
                <a:latin typeface="Cambria Math" pitchFamily="18" charset="0"/>
                <a:ea typeface="Cambria Math" pitchFamily="18" charset="0"/>
              </a:rPr>
              <a:t>3</a:t>
            </a:r>
            <a:r>
              <a:rPr lang="fr-FR" sz="3200" dirty="0">
                <a:latin typeface="+mn-lt"/>
              </a:rPr>
              <a:t>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+mn-lt"/>
              </a:rPr>
              <a:t> 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buFont typeface="+mj-lt"/>
              <a:buAutoNum type="arabicPeriod" startAt="10"/>
              <a:defRPr/>
            </a:pPr>
            <a:r>
              <a:rPr lang="fr-FR" dirty="0" smtClean="0"/>
              <a:t>De quelle couleur est tracée la droite : 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250825" y="3141663"/>
            <a:ext cx="4752975" cy="21224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buFontTx/>
              <a:buAutoNum type="alphaUcParenBoth"/>
              <a:defRPr/>
            </a:pPr>
            <a:r>
              <a:rPr lang="fr-FR" sz="3200" dirty="0">
                <a:latin typeface="+mn-lt"/>
              </a:rPr>
              <a:t> d’équation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dirty="0"/>
              <a:t>= </a:t>
            </a:r>
            <a:r>
              <a:rPr lang="fr-FR" sz="3600" dirty="0">
                <a:latin typeface="Cambria Math" pitchFamily="18" charset="0"/>
                <a:ea typeface="Cambria Math" pitchFamily="18" charset="0"/>
              </a:rPr>
              <a:t>-</a:t>
            </a:r>
            <a:r>
              <a:rPr lang="fr-FR" sz="3200" dirty="0"/>
              <a:t> </a:t>
            </a:r>
            <a:r>
              <a:rPr lang="fr-FR" sz="3200" dirty="0">
                <a:latin typeface="Cambria Math" pitchFamily="18" charset="0"/>
                <a:ea typeface="Cambria Math" pitchFamily="18" charset="0"/>
              </a:rPr>
              <a:t>2</a:t>
            </a:r>
            <a:r>
              <a:rPr lang="fr-FR" sz="3200" dirty="0"/>
              <a:t>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 +</a:t>
            </a:r>
            <a:r>
              <a:rPr lang="fr-FR" sz="3200" dirty="0">
                <a:latin typeface="Cambria Math" pitchFamily="18" charset="0"/>
                <a:ea typeface="Cambria Math" pitchFamily="18" charset="0"/>
              </a:rPr>
              <a:t>2</a:t>
            </a:r>
            <a:r>
              <a:rPr lang="fr-FR" sz="3200" dirty="0"/>
              <a:t> </a:t>
            </a:r>
            <a:endParaRPr lang="fr-FR" sz="3200" dirty="0">
              <a:latin typeface="+mn-lt"/>
            </a:endParaRPr>
          </a:p>
          <a:p>
            <a:pPr marL="342900" indent="-342900">
              <a:buFontTx/>
              <a:buAutoNum type="alphaUcParenBoth"/>
              <a:defRPr/>
            </a:pPr>
            <a:endParaRPr lang="fr-FR" sz="3200" dirty="0">
              <a:latin typeface="+mn-lt"/>
            </a:endParaRPr>
          </a:p>
          <a:p>
            <a:pPr marL="342900" indent="-342900">
              <a:buFontTx/>
              <a:buAutoNum type="alphaUcParenBoth"/>
              <a:defRPr/>
            </a:pPr>
            <a:endParaRPr lang="fr-FR" sz="3200" dirty="0">
              <a:latin typeface="+mn-lt"/>
            </a:endParaRPr>
          </a:p>
          <a:p>
            <a:pPr marL="342900" indent="-342900">
              <a:buFontTx/>
              <a:buAutoNum type="alphaUcParenBoth"/>
              <a:defRPr/>
            </a:pPr>
            <a:r>
              <a:rPr lang="fr-FR" sz="3200" dirty="0">
                <a:latin typeface="+mn-lt"/>
              </a:rPr>
              <a:t> d’équation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dirty="0">
                <a:latin typeface="+mn-lt"/>
              </a:rPr>
              <a:t>= </a:t>
            </a:r>
            <a:r>
              <a:rPr lang="fr-FR" sz="3200" dirty="0">
                <a:latin typeface="Cambria Math" pitchFamily="18" charset="0"/>
                <a:ea typeface="Cambria Math" pitchFamily="18" charset="0"/>
              </a:rPr>
              <a:t>0,5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+mn-lt"/>
              </a:rPr>
              <a:t> + </a:t>
            </a:r>
            <a:r>
              <a:rPr lang="fr-FR" sz="3200" dirty="0">
                <a:latin typeface="Cambria Math" pitchFamily="18" charset="0"/>
                <a:ea typeface="Cambria Math" pitchFamily="18" charset="0"/>
              </a:rPr>
              <a:t>2</a:t>
            </a:r>
          </a:p>
        </p:txBody>
      </p:sp>
      <p:pic>
        <p:nvPicPr>
          <p:cNvPr id="13316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725" y="1700213"/>
            <a:ext cx="3495675" cy="462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Espace réservé du contenu 2"/>
          <p:cNvSpPr>
            <a:spLocks noGrp="1"/>
          </p:cNvSpPr>
          <p:nvPr>
            <p:ph idx="1"/>
          </p:nvPr>
        </p:nvSpPr>
        <p:spPr>
          <a:xfrm>
            <a:off x="428625" y="928688"/>
            <a:ext cx="8229600" cy="4643437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algn="ctr" eaLnBrk="1" hangingPunct="1">
              <a:buFont typeface="Arial" charset="0"/>
              <a:buNone/>
            </a:pPr>
            <a:r>
              <a:rPr lang="fr-FR" sz="6000" smtClean="0">
                <a:cs typeface="Cambria Math" pitchFamily="18" charset="0"/>
              </a:rPr>
              <a:t>Solutions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395288" y="2205038"/>
            <a:ext cx="4752975" cy="4278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lnSpc>
                <a:spcPct val="150000"/>
              </a:lnSpc>
              <a:buFontTx/>
              <a:buAutoNum type="alphaUcParenBoth"/>
              <a:defRPr/>
            </a:pPr>
            <a:r>
              <a:rPr lang="fr-FR" sz="2800" dirty="0">
                <a:latin typeface="+mn-lt"/>
              </a:rPr>
              <a:t> l’ordonnée à l’origine de </a:t>
            </a:r>
            <a:r>
              <a:rPr lang="fr-FR" sz="2800" i="1" dirty="0">
                <a:latin typeface="+mn-lt"/>
              </a:rPr>
              <a:t>d</a:t>
            </a:r>
            <a:br>
              <a:rPr lang="fr-FR" sz="2800" i="1" dirty="0">
                <a:latin typeface="+mn-lt"/>
              </a:rPr>
            </a:br>
            <a:endParaRPr lang="fr-FR" sz="2800" dirty="0">
              <a:latin typeface="+mn-lt"/>
            </a:endParaRPr>
          </a:p>
          <a:p>
            <a:pPr marL="342900" indent="-342900">
              <a:lnSpc>
                <a:spcPct val="150000"/>
              </a:lnSpc>
              <a:spcBef>
                <a:spcPts val="1200"/>
              </a:spcBef>
              <a:buFontTx/>
              <a:buAutoNum type="alphaUcParenBoth"/>
              <a:defRPr/>
            </a:pPr>
            <a:r>
              <a:rPr lang="fr-FR" sz="2800" dirty="0">
                <a:latin typeface="+mn-lt"/>
              </a:rPr>
              <a:t> le coefficient directeur de </a:t>
            </a:r>
            <a:r>
              <a:rPr lang="fr-FR" sz="2800" i="1" dirty="0">
                <a:latin typeface="+mn-lt"/>
              </a:rPr>
              <a:t>d</a:t>
            </a:r>
            <a:br>
              <a:rPr lang="fr-FR" sz="2800" i="1" dirty="0">
                <a:latin typeface="+mn-lt"/>
              </a:rPr>
            </a:br>
            <a:endParaRPr lang="fr-FR" sz="2800" dirty="0">
              <a:latin typeface="+mn-lt"/>
            </a:endParaRPr>
          </a:p>
          <a:p>
            <a:pPr marL="342900" indent="-342900">
              <a:lnSpc>
                <a:spcPct val="150000"/>
              </a:lnSpc>
              <a:spcBef>
                <a:spcPts val="1200"/>
              </a:spcBef>
              <a:buFontTx/>
              <a:buAutoNum type="alphaUcParenBoth"/>
              <a:defRPr/>
            </a:pPr>
            <a:r>
              <a:rPr lang="fr-FR" sz="2800" dirty="0">
                <a:latin typeface="+mn-lt"/>
              </a:rPr>
              <a:t> </a:t>
            </a:r>
            <a:r>
              <a:rPr lang="fr-FR" sz="2800" dirty="0" smtClean="0">
                <a:latin typeface="+mn-lt"/>
              </a:rPr>
              <a:t>l’équation </a:t>
            </a:r>
            <a:r>
              <a:rPr lang="fr-FR" sz="2800" dirty="0">
                <a:latin typeface="+mn-lt"/>
              </a:rPr>
              <a:t>réduite de </a:t>
            </a:r>
            <a:r>
              <a:rPr lang="fr-FR" sz="2800" i="1" dirty="0">
                <a:latin typeface="+mn-lt"/>
              </a:rPr>
              <a:t>d</a:t>
            </a:r>
            <a:br>
              <a:rPr lang="fr-FR" sz="2800" i="1" dirty="0">
                <a:latin typeface="+mn-lt"/>
              </a:rPr>
            </a:br>
            <a:endParaRPr lang="fr-FR" sz="2800" dirty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1536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07050" y="1557338"/>
            <a:ext cx="3536950" cy="530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150" y="2997200"/>
            <a:ext cx="165735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79613" y="4437063"/>
            <a:ext cx="1409700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58888" y="5876925"/>
            <a:ext cx="26955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re 5"/>
          <p:cNvSpPr txBox="1">
            <a:spLocks/>
          </p:cNvSpPr>
          <p:nvPr/>
        </p:nvSpPr>
        <p:spPr bwMode="auto">
          <a:xfrm>
            <a:off x="457200" y="1000125"/>
            <a:ext cx="519492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742950" marR="0" lvl="0" indent="-7429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B05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fr-FR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Cambria Math" pitchFamily="18" charset="0"/>
                <a:cs typeface="Cambria Math" pitchFamily="18" charset="0"/>
              </a:rPr>
              <a:t>Lire graphiquement 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519492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2"/>
            </a:pPr>
            <a:r>
              <a:rPr lang="fr-FR" sz="4000" dirty="0" smtClean="0">
                <a:cs typeface="Cambria Math" pitchFamily="18" charset="0"/>
              </a:rPr>
              <a:t>Lire graphiquement 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395288" y="2205038"/>
            <a:ext cx="4752975" cy="39703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lnSpc>
                <a:spcPct val="150000"/>
              </a:lnSpc>
              <a:buFontTx/>
              <a:buAutoNum type="alphaUcParenBoth"/>
              <a:defRPr/>
            </a:pPr>
            <a:r>
              <a:rPr lang="fr-FR" sz="2800" dirty="0">
                <a:latin typeface="+mn-lt"/>
              </a:rPr>
              <a:t> l’ordonnée à l’origine de </a:t>
            </a:r>
            <a:r>
              <a:rPr lang="fr-FR" sz="2800" i="1" dirty="0">
                <a:latin typeface="+mn-lt"/>
              </a:rPr>
              <a:t>d</a:t>
            </a:r>
            <a:br>
              <a:rPr lang="fr-FR" sz="2800" i="1" dirty="0">
                <a:latin typeface="+mn-lt"/>
              </a:rPr>
            </a:br>
            <a:endParaRPr lang="fr-FR" sz="2800" dirty="0">
              <a:latin typeface="+mn-lt"/>
            </a:endParaRPr>
          </a:p>
          <a:p>
            <a:pPr marL="342900" indent="-342900">
              <a:lnSpc>
                <a:spcPct val="150000"/>
              </a:lnSpc>
              <a:spcBef>
                <a:spcPts val="1200"/>
              </a:spcBef>
              <a:buFontTx/>
              <a:buAutoNum type="alphaUcParenBoth"/>
              <a:defRPr/>
            </a:pPr>
            <a:r>
              <a:rPr lang="fr-FR" sz="2800" dirty="0">
                <a:latin typeface="+mn-lt"/>
              </a:rPr>
              <a:t> le coefficient directeur de </a:t>
            </a:r>
            <a:r>
              <a:rPr lang="fr-FR" sz="2800" i="1" dirty="0">
                <a:latin typeface="+mn-lt"/>
              </a:rPr>
              <a:t>d</a:t>
            </a:r>
            <a:br>
              <a:rPr lang="fr-FR" sz="2800" i="1" dirty="0">
                <a:latin typeface="+mn-lt"/>
              </a:rPr>
            </a:br>
            <a:endParaRPr lang="fr-FR" sz="2800" dirty="0">
              <a:latin typeface="+mn-lt"/>
            </a:endParaRPr>
          </a:p>
          <a:p>
            <a:pPr marL="342900" indent="-342900">
              <a:spcBef>
                <a:spcPts val="1200"/>
              </a:spcBef>
              <a:buFontTx/>
              <a:buAutoNum type="alphaUcParenBoth"/>
              <a:defRPr/>
            </a:pPr>
            <a:r>
              <a:rPr lang="fr-FR" sz="2800" dirty="0">
                <a:latin typeface="+mn-lt"/>
              </a:rPr>
              <a:t> </a:t>
            </a:r>
            <a:r>
              <a:rPr lang="fr-FR" sz="2800" dirty="0" smtClean="0">
                <a:latin typeface="+mn-lt"/>
              </a:rPr>
              <a:t>l’équation </a:t>
            </a:r>
            <a:r>
              <a:rPr lang="fr-FR" sz="2800" dirty="0">
                <a:latin typeface="+mn-lt"/>
              </a:rPr>
              <a:t>réduite de </a:t>
            </a:r>
            <a:r>
              <a:rPr lang="fr-FR" sz="2800" i="1" dirty="0">
                <a:latin typeface="+mn-lt"/>
              </a:rPr>
              <a:t>d</a:t>
            </a:r>
            <a:br>
              <a:rPr lang="fr-FR" sz="2800" i="1" dirty="0">
                <a:latin typeface="+mn-lt"/>
              </a:rPr>
            </a:br>
            <a:r>
              <a:rPr lang="fr-FR" sz="2800" i="1" dirty="0">
                <a:latin typeface="+mn-lt"/>
              </a:rPr>
              <a:t>              </a:t>
            </a:r>
            <a:endParaRPr lang="fr-FR" sz="2800" dirty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16388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063" y="1268413"/>
            <a:ext cx="3240087" cy="538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8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050" y="2924175"/>
            <a:ext cx="135255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9" name="Picture 1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63713" y="4365625"/>
            <a:ext cx="196215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00" name="Picture 1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31913" y="5661025"/>
            <a:ext cx="2847975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4835525" cy="1349375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3"/>
            </a:pPr>
            <a:r>
              <a:rPr lang="fr-FR" sz="4000" dirty="0" smtClean="0">
                <a:cs typeface="Cambria Math" pitchFamily="18" charset="0"/>
              </a:rPr>
              <a:t>Lire une équation de la droite </a:t>
            </a:r>
            <a:r>
              <a:rPr lang="fr-FR" sz="4000" i="1" dirty="0" smtClean="0">
                <a:cs typeface="Cambria Math" pitchFamily="18" charset="0"/>
              </a:rPr>
              <a:t>d</a:t>
            </a:r>
          </a:p>
        </p:txBody>
      </p:sp>
      <p:pic>
        <p:nvPicPr>
          <p:cNvPr id="174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3800" y="1341438"/>
            <a:ext cx="3968750" cy="511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550" y="3068638"/>
            <a:ext cx="253365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2"/>
          <p:cNvPicPr>
            <a:picLocks noChangeAspect="1" noChangeArrowheads="1"/>
          </p:cNvPicPr>
          <p:nvPr/>
        </p:nvPicPr>
        <p:blipFill>
          <a:blip r:embed="rId2" cstate="print"/>
          <a:srcRect r="195" b="7866"/>
          <a:stretch>
            <a:fillRect/>
          </a:stretch>
        </p:blipFill>
        <p:spPr bwMode="auto">
          <a:xfrm>
            <a:off x="1403350" y="2060575"/>
            <a:ext cx="6831974" cy="345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6238" y="5553075"/>
            <a:ext cx="3095625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re 5"/>
          <p:cNvSpPr txBox="1">
            <a:spLocks/>
          </p:cNvSpPr>
          <p:nvPr/>
        </p:nvSpPr>
        <p:spPr bwMode="auto">
          <a:xfrm>
            <a:off x="457200" y="1000125"/>
            <a:ext cx="7787208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742950" marR="0" lvl="0" indent="-7429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B050"/>
              </a:buClr>
              <a:buSzTx/>
              <a:buFont typeface="+mj-lt"/>
              <a:buAutoNum type="arabicPeriod" startAt="4"/>
              <a:tabLst/>
              <a:defRPr/>
            </a:pPr>
            <a:r>
              <a:rPr kumimoji="0" lang="fr-FR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Cambria Math" pitchFamily="18" charset="0"/>
                <a:cs typeface="Cambria Math" pitchFamily="18" charset="0"/>
              </a:rPr>
              <a:t>Lire une équation de la droite </a:t>
            </a:r>
            <a:r>
              <a:rPr kumimoji="0" lang="fr-FR" sz="4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Cambria Math" pitchFamily="18" charset="0"/>
                <a:cs typeface="Cambria Math" pitchFamily="18" charset="0"/>
              </a:rPr>
              <a:t>d</a:t>
            </a:r>
            <a:r>
              <a:rPr kumimoji="0" lang="fr-FR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Cambria Math" pitchFamily="18" charset="0"/>
                <a:cs typeface="Cambria Math" pitchFamily="18" charset="0"/>
              </a:rPr>
              <a:t>  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5"/>
            </a:pPr>
            <a:r>
              <a:rPr lang="fr-FR" smtClean="0">
                <a:cs typeface="Cambria Math" pitchFamily="18" charset="0"/>
              </a:rPr>
              <a:t>Lire une équation de la droite </a:t>
            </a:r>
            <a:r>
              <a:rPr lang="fr-FR" i="1" smtClean="0">
                <a:cs typeface="Cambria Math" pitchFamily="18" charset="0"/>
              </a:rPr>
              <a:t>d</a:t>
            </a:r>
            <a:endParaRPr lang="fr-FR" smtClean="0">
              <a:cs typeface="Cambria Math" pitchFamily="18" charset="0"/>
            </a:endParaRPr>
          </a:p>
        </p:txBody>
      </p:sp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2" cstate="print"/>
          <a:srcRect r="239"/>
          <a:stretch>
            <a:fillRect/>
          </a:stretch>
        </p:blipFill>
        <p:spPr bwMode="auto">
          <a:xfrm>
            <a:off x="1979613" y="1916113"/>
            <a:ext cx="5674435" cy="378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275" y="6021388"/>
            <a:ext cx="135255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4330700" cy="1349375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6"/>
            </a:pPr>
            <a:r>
              <a:rPr lang="fr-FR" sz="3600" smtClean="0">
                <a:cs typeface="Cambria Math" pitchFamily="18" charset="0"/>
              </a:rPr>
              <a:t>Lire une équation de la droite </a:t>
            </a:r>
            <a:r>
              <a:rPr lang="fr-FR" sz="3600" i="1" smtClean="0">
                <a:cs typeface="Cambria Math" pitchFamily="18" charset="0"/>
              </a:rPr>
              <a:t>d</a:t>
            </a:r>
            <a:r>
              <a:rPr lang="fr-FR" sz="4000" smtClean="0">
                <a:cs typeface="Cambria Math" pitchFamily="18" charset="0"/>
              </a:rPr>
              <a:t>.</a:t>
            </a:r>
          </a:p>
        </p:txBody>
      </p:sp>
      <p:pic>
        <p:nvPicPr>
          <p:cNvPr id="20483" name="Picture 2"/>
          <p:cNvPicPr>
            <a:picLocks noChangeAspect="1" noChangeArrowheads="1"/>
          </p:cNvPicPr>
          <p:nvPr/>
        </p:nvPicPr>
        <p:blipFill>
          <a:blip r:embed="rId2" cstate="print"/>
          <a:srcRect r="318"/>
          <a:stretch>
            <a:fillRect/>
          </a:stretch>
        </p:blipFill>
        <p:spPr bwMode="auto">
          <a:xfrm>
            <a:off x="5076825" y="1196975"/>
            <a:ext cx="3875406" cy="535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2988" y="2924175"/>
            <a:ext cx="30480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7"/>
            </a:pPr>
            <a:r>
              <a:rPr lang="fr-FR" sz="4000" smtClean="0">
                <a:cs typeface="Cambria Math" pitchFamily="18" charset="0"/>
              </a:rPr>
              <a:t>Lire une équation de la droite </a:t>
            </a:r>
            <a:r>
              <a:rPr lang="fr-FR" sz="4000" i="1" smtClean="0">
                <a:cs typeface="Cambria Math" pitchFamily="18" charset="0"/>
              </a:rPr>
              <a:t>d</a:t>
            </a:r>
            <a:r>
              <a:rPr lang="fr-FR" sz="3600" smtClean="0">
                <a:cs typeface="Cambria Math" pitchFamily="18" charset="0"/>
              </a:rPr>
              <a:t>.</a:t>
            </a:r>
            <a:endParaRPr lang="fr-FR" sz="4000" smtClean="0">
              <a:cs typeface="Cambria Math" pitchFamily="18" charset="0"/>
            </a:endParaRPr>
          </a:p>
        </p:txBody>
      </p:sp>
      <p:pic>
        <p:nvPicPr>
          <p:cNvPr id="2150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8400" y="1989138"/>
            <a:ext cx="4319588" cy="451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550" y="3141663"/>
            <a:ext cx="20097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8"/>
            </a:pPr>
            <a:r>
              <a:rPr lang="fr-FR" smtClean="0">
                <a:cs typeface="Cambria Math" pitchFamily="18" charset="0"/>
              </a:rPr>
              <a:t>Lire une équation de la droite </a:t>
            </a:r>
            <a:r>
              <a:rPr lang="fr-FR" i="1" smtClean="0">
                <a:cs typeface="Cambria Math" pitchFamily="18" charset="0"/>
              </a:rPr>
              <a:t>d</a:t>
            </a:r>
            <a:r>
              <a:rPr lang="fr-FR" sz="4000" smtClean="0">
                <a:cs typeface="Cambria Math" pitchFamily="18" charset="0"/>
              </a:rPr>
              <a:t>.</a:t>
            </a:r>
            <a:endParaRPr lang="fr-FR" i="1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8888" y="3141663"/>
            <a:ext cx="1447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538" y="1989138"/>
            <a:ext cx="4325937" cy="418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507413" cy="1636713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9"/>
            </a:pPr>
            <a:r>
              <a:rPr lang="fr-FR" smtClean="0">
                <a:cs typeface="Cambria Math" pitchFamily="18" charset="0"/>
              </a:rPr>
              <a:t>De quelle couleur est tracée la droite : </a:t>
            </a:r>
            <a:endParaRPr lang="fr-FR" i="1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7900" y="2205038"/>
            <a:ext cx="4138613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/>
          <p:cNvSpPr txBox="1"/>
          <p:nvPr/>
        </p:nvSpPr>
        <p:spPr>
          <a:xfrm>
            <a:off x="395288" y="3141663"/>
            <a:ext cx="4464050" cy="21844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buFontTx/>
              <a:buAutoNum type="alphaUcParenBoth"/>
              <a:defRPr/>
            </a:pPr>
            <a:r>
              <a:rPr lang="fr-FR" sz="3200" dirty="0">
                <a:latin typeface="+mn-lt"/>
              </a:rPr>
              <a:t> d’équation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dirty="0"/>
              <a:t>= </a:t>
            </a:r>
            <a:r>
              <a:rPr lang="fr-FR" sz="4000" dirty="0"/>
              <a:t>-</a:t>
            </a:r>
            <a:r>
              <a:rPr lang="fr-FR" sz="3200" dirty="0"/>
              <a:t>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 +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fr-FR" sz="3200" dirty="0"/>
              <a:t> </a:t>
            </a:r>
            <a:endParaRPr lang="fr-FR" sz="3200" dirty="0">
              <a:latin typeface="+mn-lt"/>
            </a:endParaRPr>
          </a:p>
          <a:p>
            <a:pPr marL="342900" indent="-342900">
              <a:buFontTx/>
              <a:buAutoNum type="alphaUcParenBoth"/>
              <a:defRPr/>
            </a:pPr>
            <a:endParaRPr lang="fr-FR" sz="3200" dirty="0">
              <a:latin typeface="+mn-lt"/>
            </a:endParaRPr>
          </a:p>
          <a:p>
            <a:pPr marL="342900" indent="-342900">
              <a:buFontTx/>
              <a:buAutoNum type="alphaUcParenBoth"/>
              <a:defRPr/>
            </a:pPr>
            <a:endParaRPr lang="fr-FR" sz="3200" dirty="0">
              <a:latin typeface="+mn-lt"/>
            </a:endParaRPr>
          </a:p>
          <a:p>
            <a:pPr marL="342900" indent="-342900">
              <a:buFontTx/>
              <a:buAutoNum type="alphaUcParenBoth"/>
              <a:defRPr/>
            </a:pPr>
            <a:r>
              <a:rPr lang="fr-FR" sz="3200" dirty="0">
                <a:latin typeface="+mn-lt"/>
              </a:rPr>
              <a:t> d’équation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dirty="0">
                <a:latin typeface="+mn-lt"/>
              </a:rPr>
              <a:t>= 3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+mn-lt"/>
              </a:rPr>
              <a:t> 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2987675" y="3860800"/>
            <a:ext cx="2016125" cy="585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solidFill>
                  <a:srgbClr val="FF0000"/>
                </a:solidFill>
                <a:latin typeface="+mn-lt"/>
              </a:rPr>
              <a:t>rouge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2916238" y="5229225"/>
            <a:ext cx="2016125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 smtClean="0">
                <a:solidFill>
                  <a:srgbClr val="7030A0"/>
                </a:solidFill>
                <a:latin typeface="+mn-lt"/>
              </a:rPr>
              <a:t>violet</a:t>
            </a:r>
            <a:endParaRPr lang="fr-FR" sz="3200" dirty="0">
              <a:solidFill>
                <a:srgbClr val="7030A0"/>
              </a:solidFill>
              <a:latin typeface="+mn-lt"/>
            </a:endParaRPr>
          </a:p>
        </p:txBody>
      </p:sp>
      <p:cxnSp>
        <p:nvCxnSpPr>
          <p:cNvPr id="11" name="Connecteur droit avec flèche 10"/>
          <p:cNvCxnSpPr/>
          <p:nvPr/>
        </p:nvCxnSpPr>
        <p:spPr>
          <a:xfrm flipV="1">
            <a:off x="4140200" y="2997200"/>
            <a:ext cx="2016125" cy="10795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>
          <a:xfrm>
            <a:off x="4284663" y="5589588"/>
            <a:ext cx="2447925" cy="28733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buFont typeface="+mj-lt"/>
              <a:buAutoNum type="arabicPeriod" startAt="10"/>
              <a:defRPr/>
            </a:pPr>
            <a:r>
              <a:rPr lang="fr-FR" dirty="0" smtClean="0"/>
              <a:t>De quelle couleur est tracée la droite : 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250825" y="3141663"/>
            <a:ext cx="4752975" cy="21224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buFontTx/>
              <a:buAutoNum type="alphaUcParenBoth"/>
              <a:defRPr/>
            </a:pPr>
            <a:r>
              <a:rPr lang="fr-FR" sz="3200" dirty="0">
                <a:latin typeface="+mn-lt"/>
              </a:rPr>
              <a:t> d’équation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dirty="0"/>
              <a:t>= </a:t>
            </a:r>
            <a:r>
              <a:rPr lang="fr-FR" sz="3600" dirty="0">
                <a:latin typeface="+mj-lt"/>
              </a:rPr>
              <a:t>-</a:t>
            </a:r>
            <a:r>
              <a:rPr lang="fr-FR" sz="3200" dirty="0"/>
              <a:t> </a:t>
            </a:r>
            <a:r>
              <a:rPr lang="fr-FR" sz="3200" dirty="0">
                <a:latin typeface="+mn-lt"/>
              </a:rPr>
              <a:t>2</a:t>
            </a:r>
            <a:r>
              <a:rPr lang="fr-FR" sz="3200" dirty="0"/>
              <a:t>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 +</a:t>
            </a:r>
            <a:r>
              <a:rPr lang="fr-FR" sz="3200" dirty="0">
                <a:latin typeface="+mn-lt"/>
              </a:rPr>
              <a:t>2</a:t>
            </a:r>
            <a:r>
              <a:rPr lang="fr-FR" sz="3200" dirty="0"/>
              <a:t> </a:t>
            </a:r>
            <a:endParaRPr lang="fr-FR" sz="3200" dirty="0">
              <a:latin typeface="+mn-lt"/>
            </a:endParaRPr>
          </a:p>
          <a:p>
            <a:pPr marL="342900" indent="-342900">
              <a:buFontTx/>
              <a:buAutoNum type="alphaUcParenBoth"/>
              <a:defRPr/>
            </a:pPr>
            <a:endParaRPr lang="fr-FR" sz="3200" dirty="0">
              <a:latin typeface="+mn-lt"/>
            </a:endParaRPr>
          </a:p>
          <a:p>
            <a:pPr marL="342900" indent="-342900">
              <a:buFontTx/>
              <a:buAutoNum type="alphaUcParenBoth"/>
              <a:defRPr/>
            </a:pPr>
            <a:endParaRPr lang="fr-FR" sz="3200" dirty="0">
              <a:latin typeface="+mn-lt"/>
            </a:endParaRPr>
          </a:p>
          <a:p>
            <a:pPr marL="342900" indent="-342900">
              <a:buFontTx/>
              <a:buAutoNum type="alphaUcParenBoth"/>
              <a:defRPr/>
            </a:pPr>
            <a:r>
              <a:rPr lang="fr-FR" sz="3200" dirty="0">
                <a:latin typeface="+mn-lt"/>
              </a:rPr>
              <a:t> d’équation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dirty="0">
                <a:latin typeface="+mn-lt"/>
              </a:rPr>
              <a:t>= 0,5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+mn-lt"/>
              </a:rPr>
              <a:t> + 2</a:t>
            </a:r>
          </a:p>
        </p:txBody>
      </p:sp>
      <p:pic>
        <p:nvPicPr>
          <p:cNvPr id="24580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725" y="1700213"/>
            <a:ext cx="3495675" cy="462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/>
          <p:cNvSpPr txBox="1"/>
          <p:nvPr/>
        </p:nvSpPr>
        <p:spPr>
          <a:xfrm>
            <a:off x="3851275" y="3789363"/>
            <a:ext cx="1296988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solidFill>
                  <a:srgbClr val="0070C0"/>
                </a:solidFill>
                <a:latin typeface="+mn-lt"/>
              </a:rPr>
              <a:t>bleu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3851275" y="5229225"/>
            <a:ext cx="122555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solidFill>
                  <a:srgbClr val="FF00FF"/>
                </a:solidFill>
                <a:latin typeface="+mn-lt"/>
              </a:rPr>
              <a:t>rose</a:t>
            </a:r>
          </a:p>
        </p:txBody>
      </p:sp>
      <p:cxnSp>
        <p:nvCxnSpPr>
          <p:cNvPr id="9" name="Connecteur droit avec flèche 8"/>
          <p:cNvCxnSpPr/>
          <p:nvPr/>
        </p:nvCxnSpPr>
        <p:spPr>
          <a:xfrm flipV="1">
            <a:off x="4787900" y="2708275"/>
            <a:ext cx="1728788" cy="136842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/>
          <p:cNvCxnSpPr/>
          <p:nvPr/>
        </p:nvCxnSpPr>
        <p:spPr>
          <a:xfrm rot="5400000" flipH="1" flipV="1">
            <a:off x="4644232" y="4580731"/>
            <a:ext cx="1079500" cy="79216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theme/theme1.xml><?xml version="1.0" encoding="utf-8"?>
<a:theme xmlns:a="http://schemas.openxmlformats.org/drawingml/2006/main" name="tit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aposcourant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324</TotalTime>
  <Words>246</Words>
  <Application>Microsoft Office PowerPoint</Application>
  <PresentationFormat>Affichage à l'écran (4:3)</PresentationFormat>
  <Paragraphs>61</Paragraphs>
  <Slides>22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22</vt:i4>
      </vt:variant>
    </vt:vector>
  </HeadingPairs>
  <TitlesOfParts>
    <vt:vector size="24" baseType="lpstr">
      <vt:lpstr>titre</vt:lpstr>
      <vt:lpstr>diaposcourantes</vt:lpstr>
      <vt:lpstr>Équations de droites</vt:lpstr>
      <vt:lpstr>Lire graphiquement </vt:lpstr>
      <vt:lpstr>Lire graphiquement </vt:lpstr>
      <vt:lpstr>Lire une équation de la droite d</vt:lpstr>
      <vt:lpstr>Lire une équation de la droite d</vt:lpstr>
      <vt:lpstr>Lire une équation de la droite d</vt:lpstr>
      <vt:lpstr>Lire une équation de la droite d.</vt:lpstr>
      <vt:lpstr>Lire une équation de la droite d.</vt:lpstr>
      <vt:lpstr>Lire une équation de la droite d.</vt:lpstr>
      <vt:lpstr>De quelle couleur est tracée la droite : </vt:lpstr>
      <vt:lpstr>De quelle couleur est tracée la droite : </vt:lpstr>
      <vt:lpstr>Diapositive 12</vt:lpstr>
      <vt:lpstr>Diapositive 13</vt:lpstr>
      <vt:lpstr>Lire graphiquement </vt:lpstr>
      <vt:lpstr>Lire une équation de la droite d</vt:lpstr>
      <vt:lpstr>Diapositive 16</vt:lpstr>
      <vt:lpstr>Lire une équation de la droite d</vt:lpstr>
      <vt:lpstr>Lire une équation de la droite d.</vt:lpstr>
      <vt:lpstr>Lire une équation de la droite d.</vt:lpstr>
      <vt:lpstr>Lire une équation de la droite d.</vt:lpstr>
      <vt:lpstr>De quelle couleur est tracée la droite : </vt:lpstr>
      <vt:lpstr>De quelle couleur est tracée la droite :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MH</dc:creator>
  <cp:lastModifiedBy>MH</cp:lastModifiedBy>
  <cp:revision>63</cp:revision>
  <dcterms:created xsi:type="dcterms:W3CDTF">2010-05-07T13:51:37Z</dcterms:created>
  <dcterms:modified xsi:type="dcterms:W3CDTF">2010-07-11T07:23:50Z</dcterms:modified>
</cp:coreProperties>
</file>