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8" r:id="rId12"/>
    <p:sldId id="265" r:id="rId13"/>
    <p:sldId id="268" r:id="rId14"/>
    <p:sldId id="279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09BAC-C3C1-4A73-892E-532AD83EBDC3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3727-E9C4-4390-AE3C-F98753C265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8F550-CF3D-4925-9844-44141FBF7691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D258F-57A1-4950-B8FE-E31B5FE6ED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26212-0172-4D5E-8BFE-26E5F914E197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2A6BE-7D05-4278-BB21-45A75F9A92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1486F-861B-4024-8FE9-EDBA54D4197B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9C618-7096-49CE-9573-60695E5652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2CF6A-6A0A-447D-8EB4-5820ADBAB1FB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75EB7-0D27-470C-BC25-C883BF5D5D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D38AE-015F-4E30-858D-0930DAFB4BA3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F744A-F9AA-42BF-9ECC-64D7A782F5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16CC5-31F9-429C-AE6D-5444C0566B5D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8EC79-948B-47F5-810C-C85A13E16A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6C77B-E83D-47CC-92CB-E7C6ABB44874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E1B84-448B-427F-905F-4EB53F5F63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257D4-7F5E-4D9C-BD7E-2610BFA1B7D1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F008-7864-4E93-AFC9-92FB9D1B4B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48D5F-3570-4A0B-8CFA-4BD60FF97874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4DA3A-DEBA-4E71-9634-0455A9E315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A0460-F817-451A-ABE3-D96201AFFF6D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7551F-73EC-4255-812E-46C6A0D9D1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E8418-AAD2-49F0-BCE0-EFDE7C160E45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0078A-6213-47B6-8D44-3C9402E0FA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4062C-6598-4918-B8D8-355A3AE639A3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5070D-451E-4E1B-910B-0083729F9F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0D18A-8DE2-42EA-83AE-1A882975737C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D7FEA-FAAC-456B-A932-3361B8361F8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D1CEA-B980-4FBA-BFE0-19435D991CE5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AEEC6-7AF0-4FAF-B09A-9C438E7732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68827-F89E-43A2-98AC-AF22A3C677A2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02805-D6B0-444F-B373-A040D4A554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9C797-A7F0-4922-B023-7BBB60F075C9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3A2B-D7CE-4EF2-9544-19775D6AD7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156C5-775E-46B5-B4E9-AC8BF8BED2BA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3298-CC42-4139-8579-182714514E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C1003-AF4E-469B-BB42-8D6DC2978B18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61FC0-B813-49A5-B5FA-B752BB7B7A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2FBCF-8634-4018-AD51-FD689E61F62F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22B6C-32E1-47DC-B88D-53A9C6B7A5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A6290-909B-4BA8-ADE8-BB3916E344B7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896D9-8723-45BB-9BAC-E5D2033BE5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08EFF-043C-4BC2-9F70-32F3215EDC89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99B4A-0D2C-4454-9584-6975FF7483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65BC9A-FD54-4DCE-A24B-EFE58A20E61F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AF84D4D-6B5A-4419-B481-0E4123F93D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9E48BD-B031-494C-AD2D-7ED9E0C86A5E}" type="datetimeFigureOut">
              <a:rPr lang="fr-FR"/>
              <a:pPr>
                <a:defRPr/>
              </a:pPr>
              <a:t>09/07/2010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931946E-6FA0-47F2-A33F-A7A6B236AD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r>
              <a:rPr lang="fr-FR" smtClean="0"/>
              <a:t>Résoudre graphiquement </a:t>
            </a:r>
            <a:br>
              <a:rPr lang="fr-FR" smtClean="0"/>
            </a:br>
            <a:r>
              <a:rPr lang="fr-FR" smtClean="0"/>
              <a:t>une inéquation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&lt; 3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5038" y="1960563"/>
            <a:ext cx="4733925" cy="4438650"/>
          </a:xfr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2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 1</a:t>
            </a:r>
          </a:p>
        </p:txBody>
      </p:sp>
      <p:pic>
        <p:nvPicPr>
          <p:cNvPr id="512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24100" y="2068513"/>
            <a:ext cx="4495800" cy="4219575"/>
          </a:xfr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3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 0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 cstate="print"/>
          <a:srcRect t="475"/>
          <a:stretch>
            <a:fillRect/>
          </a:stretch>
        </p:blipFill>
        <p:spPr bwMode="auto">
          <a:xfrm>
            <a:off x="2071688" y="2162175"/>
            <a:ext cx="511492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4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 -2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 t="200"/>
          <a:stretch>
            <a:fillRect/>
          </a:stretch>
        </p:blipFill>
        <p:spPr bwMode="auto">
          <a:xfrm>
            <a:off x="2428875" y="1838325"/>
            <a:ext cx="3929063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5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&lt; </a:t>
            </a:r>
            <a:r>
              <a:rPr lang="fr-FR" i="1" smtClean="0">
                <a:latin typeface="Times" pitchFamily="18" charset="0"/>
              </a:rPr>
              <a:t>g</a:t>
            </a:r>
            <a:r>
              <a:rPr lang="fr-FR" smtClean="0"/>
              <a:t>(</a:t>
            </a:r>
            <a:r>
              <a:rPr lang="fr-FR" i="1" smtClean="0">
                <a:latin typeface="Times" pitchFamily="18" charset="0"/>
              </a:rPr>
              <a:t>x</a:t>
            </a:r>
            <a:r>
              <a:rPr lang="fr-FR" smtClean="0"/>
              <a:t>)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t="383"/>
          <a:stretch>
            <a:fillRect/>
          </a:stretch>
        </p:blipFill>
        <p:spPr bwMode="auto">
          <a:xfrm>
            <a:off x="2143125" y="2138363"/>
            <a:ext cx="492918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6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</a:t>
            </a:r>
            <a:r>
              <a:rPr lang="fr-FR" smtClean="0"/>
              <a:t> </a:t>
            </a:r>
            <a:r>
              <a:rPr lang="fr-FR" i="1" smtClean="0">
                <a:latin typeface="Times" pitchFamily="18" charset="0"/>
              </a:rPr>
              <a:t>g</a:t>
            </a:r>
            <a:r>
              <a:rPr lang="fr-FR" smtClean="0"/>
              <a:t>(</a:t>
            </a:r>
            <a:r>
              <a:rPr lang="fr-FR" i="1" smtClean="0">
                <a:latin typeface="Times" pitchFamily="18" charset="0"/>
              </a:rPr>
              <a:t>x</a:t>
            </a:r>
            <a:r>
              <a:rPr lang="fr-FR" smtClean="0"/>
              <a:t>)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989138"/>
            <a:ext cx="4760913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mtClean="0"/>
              <a:t>Résoudre </a:t>
            </a:r>
            <a:r>
              <a:rPr lang="fr-FR" i="1" smtClean="0">
                <a:latin typeface="Times" pitchFamily="18" charset="0"/>
              </a:rPr>
              <a:t>f </a:t>
            </a:r>
            <a:r>
              <a:rPr lang="fr-FR" smtClean="0"/>
              <a:t>(</a:t>
            </a:r>
            <a:r>
              <a:rPr lang="fr-FR" i="1" smtClean="0">
                <a:latin typeface="Times" pitchFamily="18" charset="0"/>
              </a:rPr>
              <a:t>x</a:t>
            </a:r>
            <a:r>
              <a:rPr lang="fr-FR" smtClean="0"/>
              <a:t>) &lt; -</a:t>
            </a:r>
            <a:r>
              <a:rPr lang="fr-FR" i="1" smtClean="0">
                <a:latin typeface="Times" pitchFamily="18" charset="0"/>
              </a:rPr>
              <a:t>x</a:t>
            </a:r>
            <a:r>
              <a:rPr lang="fr-FR" smtClean="0"/>
              <a:t> + 1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2357438"/>
            <a:ext cx="40767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8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&gt; 0,5 </a:t>
            </a:r>
            <a:r>
              <a:rPr lang="fr-FR" i="1" smtClean="0">
                <a:latin typeface="Times New Roman" pitchFamily="18" charset="0"/>
              </a:rPr>
              <a:t>x 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1916113"/>
            <a:ext cx="35591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9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 </a:t>
            </a:r>
            <a:r>
              <a:rPr lang="fr-FR" i="1" smtClean="0">
                <a:latin typeface="Times New Roman" pitchFamily="18" charset="0"/>
              </a:rPr>
              <a:t>x </a:t>
            </a:r>
            <a:r>
              <a:rPr lang="fr-FR" smtClean="0"/>
              <a:t>+ 3</a:t>
            </a:r>
            <a:r>
              <a:rPr lang="fr-FR" i="1" smtClean="0">
                <a:latin typeface="Times New Roman" pitchFamily="18" charset="0"/>
              </a:rPr>
              <a:t>  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2133600"/>
            <a:ext cx="395446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10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&lt;</a:t>
            </a:r>
            <a:r>
              <a:rPr lang="fr-FR" smtClean="0">
                <a:sym typeface="Symbol" pitchFamily="18" charset="2"/>
              </a:rPr>
              <a:t> 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 + 2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1916113"/>
            <a:ext cx="3963988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>
              <a:buFont typeface="Arial" charset="0"/>
              <a:buNone/>
            </a:pPr>
            <a:endParaRPr lang="fr-FR" smtClean="0"/>
          </a:p>
          <a:p>
            <a:pPr>
              <a:buFont typeface="Arial" charset="0"/>
              <a:buNone/>
            </a:pPr>
            <a:endParaRPr lang="fr-FR" smtClean="0"/>
          </a:p>
          <a:p>
            <a:pPr>
              <a:buFont typeface="Arial" charset="0"/>
              <a:buNone/>
            </a:pPr>
            <a:endParaRPr lang="fr-FR" smtClean="0"/>
          </a:p>
          <a:p>
            <a:pPr algn="ctr">
              <a:buFont typeface="Arial" charset="0"/>
              <a:buNone/>
            </a:pPr>
            <a:r>
              <a:rPr lang="fr-FR" sz="6000" smtClean="0"/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&lt; 3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989138"/>
            <a:ext cx="3960813" cy="390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6156325" y="3357563"/>
            <a:ext cx="23256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] -3 ; 1 [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5364163" y="1844675"/>
            <a:ext cx="34385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</a:t>
            </a:r>
            <a:r>
              <a:rPr lang="fr-FR"/>
              <a:t>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 1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060575"/>
            <a:ext cx="3960812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5364163" y="1844675"/>
            <a:ext cx="34385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</a:t>
            </a:r>
            <a:r>
              <a:rPr lang="fr-FR"/>
              <a:t> 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6156325" y="3357563"/>
            <a:ext cx="23256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[-3 ; + </a:t>
            </a:r>
            <a:r>
              <a:rPr lang="fr-FR" sz="4400">
                <a:latin typeface="Calibri" pitchFamily="34" charset="0"/>
                <a:sym typeface="Symbol" pitchFamily="18" charset="2"/>
              </a:rPr>
              <a:t></a:t>
            </a:r>
            <a:r>
              <a:rPr lang="fr-FR" sz="4400">
                <a:latin typeface="Calibri" pitchFamily="34" charset="0"/>
              </a:rPr>
              <a:t> [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 0</a:t>
            </a: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5364163" y="1844675"/>
            <a:ext cx="34385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 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6156325" y="3357563"/>
            <a:ext cx="23256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[-4 ; 1]</a:t>
            </a:r>
          </a:p>
        </p:txBody>
      </p:sp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844675"/>
            <a:ext cx="424815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 -2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859338" y="1844675"/>
            <a:ext cx="39433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 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4787900" y="3357563"/>
            <a:ext cx="4105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]-</a:t>
            </a:r>
            <a:r>
              <a:rPr lang="fr-FR" sz="4400">
                <a:latin typeface="Calibri" pitchFamily="34" charset="0"/>
                <a:sym typeface="Symbol" pitchFamily="18" charset="2"/>
              </a:rPr>
              <a:t></a:t>
            </a:r>
            <a:r>
              <a:rPr lang="fr-FR" sz="4400">
                <a:latin typeface="Calibri" pitchFamily="34" charset="0"/>
              </a:rPr>
              <a:t> ; 1]</a:t>
            </a:r>
            <a:r>
              <a:rPr lang="fr-FR" sz="4400">
                <a:latin typeface="Calibri" pitchFamily="34" charset="0"/>
                <a:sym typeface="Symbol" pitchFamily="18" charset="2"/>
              </a:rPr>
              <a:t>[4 ;+  [ </a:t>
            </a:r>
          </a:p>
        </p:txBody>
      </p:sp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916113"/>
            <a:ext cx="36004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&lt; </a:t>
            </a:r>
            <a:r>
              <a:rPr lang="fr-FR" i="1" smtClean="0">
                <a:latin typeface="Times" pitchFamily="18" charset="0"/>
              </a:rPr>
              <a:t>g</a:t>
            </a:r>
            <a:r>
              <a:rPr lang="fr-FR" smtClean="0"/>
              <a:t>(</a:t>
            </a:r>
            <a:r>
              <a:rPr lang="fr-FR" i="1" smtClean="0">
                <a:latin typeface="Times" pitchFamily="18" charset="0"/>
              </a:rPr>
              <a:t>x</a:t>
            </a:r>
            <a:r>
              <a:rPr lang="fr-FR" smtClean="0"/>
              <a:t>)</a:t>
            </a: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060575"/>
            <a:ext cx="3743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364163" y="1844675"/>
            <a:ext cx="34385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 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6156325" y="3357563"/>
            <a:ext cx="23256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]-2 ; 1[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</a:t>
            </a:r>
            <a:r>
              <a:rPr lang="fr-FR" smtClean="0"/>
              <a:t> </a:t>
            </a:r>
            <a:r>
              <a:rPr lang="fr-FR" i="1" smtClean="0">
                <a:latin typeface="Times" pitchFamily="18" charset="0"/>
              </a:rPr>
              <a:t>g</a:t>
            </a:r>
            <a:r>
              <a:rPr lang="fr-FR" smtClean="0"/>
              <a:t>(</a:t>
            </a:r>
            <a:r>
              <a:rPr lang="fr-FR" i="1" smtClean="0">
                <a:latin typeface="Times" pitchFamily="18" charset="0"/>
              </a:rPr>
              <a:t>x</a:t>
            </a:r>
            <a:r>
              <a:rPr lang="fr-FR" smtClean="0"/>
              <a:t>)</a:t>
            </a: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060575"/>
            <a:ext cx="439261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5364163" y="1844675"/>
            <a:ext cx="34385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 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6156325" y="3357563"/>
            <a:ext cx="23256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[-4 ; -1]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mtClean="0"/>
              <a:t>Résoudre </a:t>
            </a:r>
            <a:r>
              <a:rPr lang="fr-FR" i="1" smtClean="0">
                <a:latin typeface="Times" pitchFamily="18" charset="0"/>
              </a:rPr>
              <a:t>f </a:t>
            </a:r>
            <a:r>
              <a:rPr lang="fr-FR" smtClean="0"/>
              <a:t>(</a:t>
            </a:r>
            <a:r>
              <a:rPr lang="fr-FR" i="1" smtClean="0">
                <a:latin typeface="Times" pitchFamily="18" charset="0"/>
              </a:rPr>
              <a:t>x</a:t>
            </a:r>
            <a:r>
              <a:rPr lang="fr-FR" smtClean="0"/>
              <a:t>) &lt; -</a:t>
            </a:r>
            <a:r>
              <a:rPr lang="fr-FR" i="1" smtClean="0">
                <a:latin typeface="Times" pitchFamily="18" charset="0"/>
              </a:rPr>
              <a:t>x</a:t>
            </a:r>
            <a:r>
              <a:rPr lang="fr-FR" smtClean="0"/>
              <a:t> + 1</a:t>
            </a:r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989138"/>
            <a:ext cx="3694112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4572000" y="1844675"/>
            <a:ext cx="423068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 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4500563" y="3357563"/>
            <a:ext cx="43926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]-</a:t>
            </a:r>
            <a:r>
              <a:rPr lang="fr-FR" sz="4400">
                <a:latin typeface="Calibri" pitchFamily="34" charset="0"/>
                <a:sym typeface="Symbol" pitchFamily="18" charset="2"/>
              </a:rPr>
              <a:t></a:t>
            </a:r>
            <a:r>
              <a:rPr lang="fr-FR" sz="4400">
                <a:latin typeface="Calibri" pitchFamily="34" charset="0"/>
              </a:rPr>
              <a:t> ; -2[</a:t>
            </a:r>
            <a:r>
              <a:rPr lang="fr-FR" sz="4400">
                <a:latin typeface="Calibri" pitchFamily="34" charset="0"/>
                <a:sym typeface="Symbol" pitchFamily="18" charset="2"/>
              </a:rPr>
              <a:t>]1 ;+  [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8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&gt; 0,5 </a:t>
            </a:r>
            <a:r>
              <a:rPr lang="fr-FR" i="1" smtClean="0">
                <a:latin typeface="Times New Roman" pitchFamily="18" charset="0"/>
              </a:rPr>
              <a:t>x </a:t>
            </a: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89138"/>
            <a:ext cx="37068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5364163" y="1844675"/>
            <a:ext cx="34385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 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6156325" y="3357563"/>
            <a:ext cx="23256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]-3 ; 2[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9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 </a:t>
            </a:r>
            <a:r>
              <a:rPr lang="fr-FR" i="1" smtClean="0">
                <a:latin typeface="Times New Roman" pitchFamily="18" charset="0"/>
              </a:rPr>
              <a:t>x </a:t>
            </a:r>
            <a:r>
              <a:rPr lang="fr-FR" smtClean="0"/>
              <a:t>+ 3</a:t>
            </a:r>
            <a:r>
              <a:rPr lang="fr-FR" i="1" smtClean="0">
                <a:latin typeface="Times New Roman" pitchFamily="18" charset="0"/>
              </a:rPr>
              <a:t>  </a:t>
            </a: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5364163" y="1844675"/>
            <a:ext cx="34385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 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6156325" y="3357563"/>
            <a:ext cx="23256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[- 4 ; - 1]</a:t>
            </a:r>
          </a:p>
        </p:txBody>
      </p:sp>
      <p:pic>
        <p:nvPicPr>
          <p:cNvPr id="5735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060575"/>
            <a:ext cx="4249738" cy="388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10"/>
            </a:pPr>
            <a:r>
              <a:rPr lang="fr-FR" smtClean="0"/>
              <a:t>Résoudre 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lang="fr-FR" i="1" smtClean="0"/>
              <a:t> </a:t>
            </a:r>
            <a:r>
              <a:rPr lang="fr-FR" smtClean="0"/>
              <a:t>(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) </a:t>
            </a:r>
            <a:r>
              <a:rPr lang="fr-FR" smtClean="0">
                <a:sym typeface="Symbol" pitchFamily="18" charset="2"/>
              </a:rPr>
              <a:t>&lt; </a:t>
            </a:r>
            <a:r>
              <a:rPr lang="fr-FR" i="1" smtClean="0">
                <a:latin typeface="Times New Roman" pitchFamily="18" charset="0"/>
              </a:rPr>
              <a:t>x</a:t>
            </a:r>
            <a:r>
              <a:rPr lang="fr-FR" smtClean="0"/>
              <a:t> + 2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989138"/>
            <a:ext cx="364490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4572000" y="1844675"/>
            <a:ext cx="423068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>
                <a:latin typeface="Calibri" pitchFamily="34" charset="0"/>
              </a:rPr>
              <a:t>Ensemble des </a:t>
            </a:r>
          </a:p>
          <a:p>
            <a:r>
              <a:rPr lang="fr-FR" sz="4400">
                <a:latin typeface="Calibri" pitchFamily="34" charset="0"/>
              </a:rPr>
              <a:t>solutions</a:t>
            </a:r>
            <a:r>
              <a:rPr lang="fr-FR"/>
              <a:t> </a:t>
            </a:r>
            <a:r>
              <a:rPr lang="fr-FR" sz="4400">
                <a:latin typeface="Calibri" pitchFamily="34" charset="0"/>
              </a:rPr>
              <a:t>: 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4751388" y="3357563"/>
            <a:ext cx="39973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400">
                <a:latin typeface="Calibri" pitchFamily="34" charset="0"/>
              </a:rPr>
              <a:t>]-</a:t>
            </a:r>
            <a:r>
              <a:rPr lang="fr-FR" sz="4400">
                <a:latin typeface="Calibri" pitchFamily="34" charset="0"/>
                <a:sym typeface="Symbol" pitchFamily="18" charset="2"/>
              </a:rPr>
              <a:t></a:t>
            </a:r>
            <a:r>
              <a:rPr lang="fr-FR" sz="4400">
                <a:latin typeface="Calibri" pitchFamily="34" charset="0"/>
              </a:rPr>
              <a:t> ; -4[</a:t>
            </a:r>
            <a:r>
              <a:rPr lang="fr-FR" sz="4400">
                <a:latin typeface="Calibri" pitchFamily="34" charset="0"/>
                <a:sym typeface="Symbol" pitchFamily="18" charset="2"/>
              </a:rPr>
              <a:t>]-1 ;2]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279</Words>
  <Application>Microsoft Office PowerPoint</Application>
  <PresentationFormat>Affichage à l'écran (4:3)</PresentationFormat>
  <Paragraphs>55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0" baseType="lpstr">
      <vt:lpstr>Calibri</vt:lpstr>
      <vt:lpstr>Arial</vt:lpstr>
      <vt:lpstr>Times New Roman</vt:lpstr>
      <vt:lpstr>Cambria Math</vt:lpstr>
      <vt:lpstr>Symbol</vt:lpstr>
      <vt:lpstr>Times</vt:lpstr>
      <vt:lpstr>titre</vt:lpstr>
      <vt:lpstr>diaposcourantes</vt:lpstr>
      <vt:lpstr>Résoudre graphiquement  une inéquation</vt:lpstr>
      <vt:lpstr>Résoudre f (x) &lt; 3</vt:lpstr>
      <vt:lpstr>Résoudre f (x)  1</vt:lpstr>
      <vt:lpstr>Résoudre f (x)  0</vt:lpstr>
      <vt:lpstr>Résoudre f (x)  -2</vt:lpstr>
      <vt:lpstr>Résoudre f (x) &lt; g(x)</vt:lpstr>
      <vt:lpstr>Résoudre f (x)  g(x)</vt:lpstr>
      <vt:lpstr>Résoudre f (x) &lt; -x + 1</vt:lpstr>
      <vt:lpstr>Résoudre f (x) &gt; 0,5 x </vt:lpstr>
      <vt:lpstr>Résoudre f (x)  x + 3  </vt:lpstr>
      <vt:lpstr>Résoudre f (x) &lt; x + 2</vt:lpstr>
      <vt:lpstr>Diapositive 12</vt:lpstr>
      <vt:lpstr>Résoudre f (x) &lt; 3</vt:lpstr>
      <vt:lpstr>Résoudre f (x)  1</vt:lpstr>
      <vt:lpstr>Résoudre f (x)  0</vt:lpstr>
      <vt:lpstr>Résoudre f (x)  -2</vt:lpstr>
      <vt:lpstr>Résoudre f (x) &lt; g(x)</vt:lpstr>
      <vt:lpstr>Résoudre f (x)  g(x)</vt:lpstr>
      <vt:lpstr>Résoudre f (x) &lt; -x + 1</vt:lpstr>
      <vt:lpstr>Résoudre f (x) &gt; 0,5 x </vt:lpstr>
      <vt:lpstr>Résoudre f (x)  x + 3  </vt:lpstr>
      <vt:lpstr>Résoudre f (x) &lt; x + 2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48</cp:revision>
  <dcterms:created xsi:type="dcterms:W3CDTF">2010-05-07T13:51:37Z</dcterms:created>
  <dcterms:modified xsi:type="dcterms:W3CDTF">2010-07-09T07:05:58Z</dcterms:modified>
</cp:coreProperties>
</file>