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6" r:id="rId4"/>
    <p:sldId id="281" r:id="rId5"/>
    <p:sldId id="257" r:id="rId6"/>
    <p:sldId id="260" r:id="rId7"/>
    <p:sldId id="261" r:id="rId8"/>
    <p:sldId id="259" r:id="rId9"/>
    <p:sldId id="262" r:id="rId10"/>
    <p:sldId id="263" r:id="rId11"/>
    <p:sldId id="278" r:id="rId12"/>
    <p:sldId id="265" r:id="rId13"/>
    <p:sldId id="268" r:id="rId14"/>
    <p:sldId id="282" r:id="rId15"/>
    <p:sldId id="279" r:id="rId16"/>
    <p:sldId id="280" r:id="rId17"/>
    <p:sldId id="285" r:id="rId18"/>
    <p:sldId id="284" r:id="rId19"/>
    <p:sldId id="283" r:id="rId20"/>
    <p:sldId id="286" r:id="rId21"/>
    <p:sldId id="287" r:id="rId22"/>
    <p:sldId id="288" r:id="rId23"/>
    <p:sldId id="290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3" autoAdjust="0"/>
    <p:restoredTop sz="94660"/>
  </p:normalViewPr>
  <p:slideViewPr>
    <p:cSldViewPr>
      <p:cViewPr varScale="1">
        <p:scale>
          <a:sx n="69" d="100"/>
          <a:sy n="69" d="100"/>
        </p:scale>
        <p:origin x="-5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4CB05-8224-4483-90C8-59656C85D0BB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062D3-F84E-4B5A-AFF8-0D17742FA27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FF8F5-107A-4143-AAD5-808D9AC98298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56634-61DC-4CFF-BEF0-19F1432CEA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88122-FF1B-4F49-ACAC-7529BC53E135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F5512-5BEF-4073-B172-0569660DA24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B6269-D143-471C-9B9F-31EC38A82907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306EA-3546-4D4A-9A7F-151AC5B3A43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400DB-D6EB-42D2-B580-653E2AE42140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0B56A-0AD3-4EC3-B2D8-6BF488D951F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FB58E-7640-4E84-AE0F-2CEB259694DC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032FC-7FB5-4BE4-A82B-96FBD96AD86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DC332-A3D4-4391-816E-C7ADA3BFF6FF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96A5A-345B-4622-B940-D64F0294D3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CE4F9-8216-4E9D-AF48-7179A3DB1EE2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1C5E0-A4FD-44CF-9968-1DB14DAC83B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65E56-2E98-4E65-98EC-7225D527C290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D4906-1D8F-4AA1-AB9F-8808BD1D6E7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A6E5C-2F8C-49A9-B5AE-E109438D29B8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76DF4-B426-463B-8D05-BDDB99BAF4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8832C-B314-4006-8E45-534EFD6C19DB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71649-E81F-4485-A80F-7029DA341BC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50BA8-A4A9-4994-B458-E5426FDB3C99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8A185-53F4-40E7-8547-BDD7433D158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07965-67A3-43AD-90F5-8939FFCF125C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BD413-E2BB-4A68-83B3-74570706453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0FD10-5299-4A79-92E1-9C282F3C499E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D04EC-02B6-4BB7-9068-1BD1D2F1121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BDF15-4208-414A-AB60-0209910B93C7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AD351-292A-4C25-B4EF-525B93E9977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54D13-4BC4-4575-A800-4F69D009DC5D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88A32-6640-4290-93C8-B5C67F51803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C7217-A6E4-4184-A783-ACCC6F445661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AB055-1BC2-427C-84F7-483E8BB28A7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537F3-3252-4E41-A3DD-A0158CE593A4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AE82D-5CE3-45D9-88F6-6660CC3C722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03C3F-E854-4B47-8012-D264607DB5C1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C2726-0491-4DB4-B280-CBC7B78D64C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DE756-B77B-480B-8A27-25D155243927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E8FA0-0019-4175-8C04-47A6479125E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E08C7-861C-4E89-8EAA-D2C15E54229E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50D89-AC0E-4D10-8B9F-C0DCCF9D98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C3CB2-CD7A-4118-A1F0-1C215919BA2F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C4314-6267-4DAD-A141-44EBBE0CB5A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400D12-5ADD-4C90-80C7-C050DFF8606F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5B74AFC-7512-4A62-AA41-4A8CD4C8CCD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6" descr="bandeau1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D92C89B-4C3A-48FB-9138-A65C088D09D6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045FAC-4684-453B-8779-FE8EF4FC4F3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r>
              <a:rPr lang="fr-FR" smtClean="0"/>
              <a:t>Sens de variation d’une fonction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/>
            </a:pPr>
            <a:r>
              <a:rPr lang="fr-FR" smtClean="0"/>
              <a:t>Décrire le sens de variation de </a:t>
            </a:r>
            <a:r>
              <a:rPr lang="fr-FR" i="1" smtClean="0">
                <a:latin typeface="Times" pitchFamily="18" charset="0"/>
              </a:rPr>
              <a:t>f</a:t>
            </a: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438" y="1916113"/>
            <a:ext cx="4618037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marL="838200" indent="-838200" algn="l">
              <a:buClr>
                <a:srgbClr val="00B050"/>
              </a:buClr>
              <a:buFont typeface="Calibri" pitchFamily="34" charset="0"/>
              <a:buAutoNum type="arabicPeriod" startAt="2"/>
            </a:pPr>
            <a:r>
              <a:rPr lang="fr-FR" sz="4000" smtClean="0"/>
              <a:t>Dresser le tableau de variations de </a:t>
            </a:r>
            <a:r>
              <a:rPr lang="fr-FR" sz="4000" i="1" smtClean="0">
                <a:latin typeface="Times" pitchFamily="18" charset="0"/>
              </a:rPr>
              <a:t>f</a:t>
            </a:r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438" y="1916113"/>
            <a:ext cx="4618037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2133600"/>
            <a:ext cx="532765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9" name="Titre 5"/>
          <p:cNvSpPr>
            <a:spLocks/>
          </p:cNvSpPr>
          <p:nvPr/>
        </p:nvSpPr>
        <p:spPr bwMode="auto">
          <a:xfrm>
            <a:off x="457200" y="1000125"/>
            <a:ext cx="8686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>
                <a:latin typeface="Calibri" pitchFamily="34" charset="0"/>
              </a:rPr>
              <a:t>Dresser le tableau de variations de </a:t>
            </a:r>
            <a:r>
              <a:rPr lang="fr-FR" sz="4000" i="1">
                <a:latin typeface="Times" pitchFamily="18" charset="0"/>
              </a:rPr>
              <a:t>f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>
              <a:buFont typeface="Calibri" pitchFamily="34" charset="0"/>
              <a:buAutoNum type="arabicPeriod" startAt="4"/>
            </a:pPr>
            <a:r>
              <a:rPr lang="fr-FR" sz="4000" smtClean="0"/>
              <a:t>Tracer une courbe pouvant représenter </a:t>
            </a:r>
            <a:r>
              <a:rPr lang="fr-FR" sz="4000" i="1" smtClean="0">
                <a:latin typeface="Times" pitchFamily="18" charset="0"/>
              </a:rPr>
              <a:t>f</a:t>
            </a:r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3141663"/>
            <a:ext cx="6191250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>
              <a:buFont typeface="Calibri" pitchFamily="34" charset="0"/>
              <a:buAutoNum type="arabicPeriod" startAt="5"/>
            </a:pPr>
            <a:r>
              <a:rPr lang="fr-FR" smtClean="0"/>
              <a:t>Donner le sens de variation de </a:t>
            </a:r>
            <a:r>
              <a:rPr lang="fr-FR" i="1" smtClean="0">
                <a:latin typeface="Times" pitchFamily="18" charset="0"/>
              </a:rPr>
              <a:t>f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755650" y="2276475"/>
            <a:ext cx="6480175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) = 2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 – 1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) = –</a:t>
            </a:r>
            <a:r>
              <a:rPr lang="fr-FR"/>
              <a:t> </a:t>
            </a:r>
            <a:r>
              <a:rPr lang="fr-FR" sz="3200">
                <a:latin typeface="Calibri" pitchFamily="34" charset="0"/>
              </a:rPr>
              <a:t>3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 + 4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(x) = 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 –</a:t>
            </a:r>
            <a:r>
              <a:rPr lang="fr-FR"/>
              <a:t> </a:t>
            </a:r>
            <a:r>
              <a:rPr lang="fr-FR" sz="3200">
                <a:latin typeface="Calibri" pitchFamily="34" charset="0"/>
              </a:rPr>
              <a:t>3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(x) = –</a:t>
            </a:r>
            <a:r>
              <a:rPr lang="fr-FR"/>
              <a:t> 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 + 6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>
              <a:buFont typeface="Calibri" pitchFamily="34" charset="0"/>
              <a:buAutoNum type="arabicPeriod" startAt="6"/>
            </a:pPr>
            <a:r>
              <a:rPr lang="fr-FR" smtClean="0"/>
              <a:t>Vrai ? Faux ? On ne sait pas ? </a:t>
            </a: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3933825"/>
            <a:ext cx="67056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827088" y="1989138"/>
            <a:ext cx="777716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fr-FR" sz="3200">
                <a:latin typeface="Calibri" pitchFamily="34" charset="0"/>
              </a:rPr>
              <a:t>(A)</a:t>
            </a:r>
            <a:r>
              <a:rPr lang="fr-FR" sz="3200" i="1">
                <a:latin typeface="Times" pitchFamily="18" charset="0"/>
              </a:rPr>
              <a:t> f </a:t>
            </a:r>
            <a:r>
              <a:rPr lang="fr-FR" sz="3200">
                <a:latin typeface="Calibri" pitchFamily="34" charset="0"/>
              </a:rPr>
              <a:t>(-2) &lt;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(0)                     (B)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(2) &lt;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(2,5)</a:t>
            </a:r>
          </a:p>
          <a:p>
            <a:pPr marL="342900" indent="-342900">
              <a:spcBef>
                <a:spcPct val="50000"/>
              </a:spcBef>
            </a:pPr>
            <a:r>
              <a:rPr lang="fr-FR" sz="3200">
                <a:latin typeface="Calibri" pitchFamily="34" charset="0"/>
              </a:rPr>
              <a:t>(C)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(-4) &gt;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(4)                     (D)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(4) est négatif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7"/>
            </a:pPr>
            <a:r>
              <a:rPr lang="fr-FR" smtClean="0"/>
              <a:t>Vrai ? Faux ? On ne sait pas ?</a:t>
            </a:r>
            <a:endParaRPr lang="fr-FR" i="1" smtClean="0">
              <a:latin typeface="Times" pitchFamily="18" charset="0"/>
            </a:endParaRP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611188" y="2565400"/>
            <a:ext cx="7921625" cy="277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200">
                <a:latin typeface="Calibri" pitchFamily="34" charset="0"/>
              </a:rPr>
              <a:t>(A)</a:t>
            </a:r>
            <a:r>
              <a:rPr lang="fr-FR" sz="3200">
                <a:latin typeface="Calibri" pitchFamily="34" charset="0"/>
                <a:sym typeface="Symbol" pitchFamily="18" charset="2"/>
              </a:rPr>
              <a:t> Si </a:t>
            </a:r>
            <a:r>
              <a:rPr lang="fr-FR" sz="3200" i="1">
                <a:latin typeface="Times" pitchFamily="18" charset="0"/>
                <a:sym typeface="Symbol" pitchFamily="18" charset="2"/>
              </a:rPr>
              <a:t>f</a:t>
            </a:r>
            <a:r>
              <a:rPr lang="fr-FR" sz="3200">
                <a:latin typeface="Calibri" pitchFamily="34" charset="0"/>
                <a:sym typeface="Symbol" pitchFamily="18" charset="2"/>
              </a:rPr>
              <a:t> est strictement décroissante sur R et </a:t>
            </a:r>
            <a:br>
              <a:rPr lang="fr-FR" sz="3200">
                <a:latin typeface="Calibri" pitchFamily="34" charset="0"/>
                <a:sym typeface="Symbol" pitchFamily="18" charset="2"/>
              </a:rPr>
            </a:br>
            <a:r>
              <a:rPr lang="fr-FR" sz="3200" i="1">
                <a:latin typeface="Times" pitchFamily="18" charset="0"/>
                <a:sym typeface="Symbol" pitchFamily="18" charset="2"/>
              </a:rPr>
              <a:t>f </a:t>
            </a:r>
            <a:r>
              <a:rPr lang="fr-FR" sz="3200">
                <a:latin typeface="Calibri" pitchFamily="34" charset="0"/>
                <a:sym typeface="Symbol" pitchFamily="18" charset="2"/>
              </a:rPr>
              <a:t>(2) = 0, alors </a:t>
            </a:r>
            <a:r>
              <a:rPr lang="fr-FR" sz="3200" i="1">
                <a:latin typeface="Times" pitchFamily="18" charset="0"/>
                <a:sym typeface="Symbol" pitchFamily="18" charset="2"/>
              </a:rPr>
              <a:t>f </a:t>
            </a:r>
            <a:r>
              <a:rPr lang="fr-FR" sz="3200">
                <a:latin typeface="Calibri" pitchFamily="34" charset="0"/>
                <a:sym typeface="Symbol" pitchFamily="18" charset="2"/>
              </a:rPr>
              <a:t>(5) &lt; 0. </a:t>
            </a:r>
            <a:br>
              <a:rPr lang="fr-FR" sz="3200">
                <a:latin typeface="Calibri" pitchFamily="34" charset="0"/>
                <a:sym typeface="Symbol" pitchFamily="18" charset="2"/>
              </a:rPr>
            </a:br>
            <a:endParaRPr lang="fr-FR" sz="3200">
              <a:latin typeface="Calibri" pitchFamily="34" charset="0"/>
              <a:sym typeface="Symbol" pitchFamily="18" charset="2"/>
            </a:endParaRPr>
          </a:p>
          <a:p>
            <a:pPr>
              <a:spcBef>
                <a:spcPct val="50000"/>
              </a:spcBef>
            </a:pPr>
            <a:r>
              <a:rPr lang="fr-FR" sz="3200">
                <a:latin typeface="Calibri" pitchFamily="34" charset="0"/>
                <a:sym typeface="Symbol" pitchFamily="18" charset="2"/>
              </a:rPr>
              <a:t>(B) </a:t>
            </a:r>
            <a:r>
              <a:rPr lang="fr-FR" sz="3200">
                <a:latin typeface="Calibri" pitchFamily="34" charset="0"/>
              </a:rPr>
              <a:t>Si </a:t>
            </a:r>
            <a:r>
              <a:rPr lang="fr-FR" sz="3200" i="1">
                <a:latin typeface="Times" pitchFamily="18" charset="0"/>
              </a:rPr>
              <a:t>f</a:t>
            </a:r>
            <a:r>
              <a:rPr lang="fr-FR" sz="3200">
                <a:latin typeface="Calibri" pitchFamily="34" charset="0"/>
              </a:rPr>
              <a:t> est strictement croissante sur R et </a:t>
            </a:r>
            <a:br>
              <a:rPr lang="fr-FR" sz="3200">
                <a:latin typeface="Calibri" pitchFamily="34" charset="0"/>
              </a:rPr>
            </a:b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(-1) = 3, alors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(-4) &gt; 3</a:t>
            </a:r>
            <a:endParaRPr lang="fr-FR" sz="3200">
              <a:latin typeface="Calibri" pitchFamily="34" charset="0"/>
              <a:sym typeface="Symbol" pitchFamily="18" charset="2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8"/>
            </a:pPr>
            <a:r>
              <a:rPr lang="fr-FR" smtClean="0"/>
              <a:t>Lire graphiquement :</a:t>
            </a:r>
            <a:endParaRPr lang="fr-FR" i="1" smtClean="0">
              <a:latin typeface="Times New Roman" pitchFamily="18" charset="0"/>
            </a:endParaRPr>
          </a:p>
        </p:txBody>
      </p:sp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989138"/>
            <a:ext cx="3700462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4500563" y="2060575"/>
            <a:ext cx="4248150" cy="379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8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Le maximum de </a:t>
            </a:r>
            <a:r>
              <a:rPr lang="fr-FR" sz="3200" i="1">
                <a:latin typeface="Times" pitchFamily="18" charset="0"/>
              </a:rPr>
              <a:t>f</a:t>
            </a:r>
            <a:r>
              <a:rPr lang="fr-FR" sz="3200">
                <a:latin typeface="Calibri" pitchFamily="34" charset="0"/>
              </a:rPr>
              <a:t> sur [ -3 ; 5]</a:t>
            </a:r>
          </a:p>
          <a:p>
            <a:pPr marL="342900" indent="-342900">
              <a:spcBef>
                <a:spcPct val="8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Le minimum de </a:t>
            </a:r>
            <a:r>
              <a:rPr lang="fr-FR" sz="3200" i="1">
                <a:latin typeface="Times" pitchFamily="18" charset="0"/>
              </a:rPr>
              <a:t>f</a:t>
            </a:r>
            <a:r>
              <a:rPr lang="fr-FR" sz="3200">
                <a:latin typeface="Calibri" pitchFamily="34" charset="0"/>
              </a:rPr>
              <a:t> sur [ -3 ; 5]</a:t>
            </a:r>
          </a:p>
          <a:p>
            <a:pPr marL="342900" indent="-342900">
              <a:spcBef>
                <a:spcPct val="8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Le minimum de </a:t>
            </a:r>
            <a:r>
              <a:rPr lang="fr-FR" sz="3200" i="1">
                <a:latin typeface="Times" pitchFamily="18" charset="0"/>
              </a:rPr>
              <a:t>f</a:t>
            </a:r>
            <a:r>
              <a:rPr lang="fr-FR" sz="3200">
                <a:latin typeface="Calibri" pitchFamily="34" charset="0"/>
              </a:rPr>
              <a:t> sur [-3 ; 3]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9"/>
            </a:pPr>
            <a:r>
              <a:rPr lang="fr-FR" sz="4000" smtClean="0"/>
              <a:t>Donner le maximum et le minimum de </a:t>
            </a:r>
            <a:r>
              <a:rPr lang="fr-FR" sz="4000" i="1" smtClean="0">
                <a:latin typeface="Times" pitchFamily="18" charset="0"/>
              </a:rPr>
              <a:t>f </a:t>
            </a:r>
            <a:r>
              <a:rPr lang="fr-FR" sz="4000" smtClean="0"/>
              <a:t>sur</a:t>
            </a:r>
            <a:r>
              <a:rPr lang="fr-FR" sz="4000" i="1" smtClean="0">
                <a:latin typeface="Times" pitchFamily="18" charset="0"/>
              </a:rPr>
              <a:t> </a:t>
            </a:r>
            <a:r>
              <a:rPr lang="fr-FR" sz="4000" smtClean="0"/>
              <a:t>[ - 4 ; 8 ]</a:t>
            </a:r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3213100"/>
            <a:ext cx="618172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10"/>
            </a:pPr>
            <a:r>
              <a:rPr lang="fr-FR" sz="4000" smtClean="0"/>
              <a:t> Déduire de l’expression algébrique un maximum ou minimum de </a:t>
            </a:r>
            <a:r>
              <a:rPr lang="fr-FR" sz="4000" i="1" smtClean="0">
                <a:latin typeface="Times" pitchFamily="18" charset="0"/>
              </a:rPr>
              <a:t>f</a:t>
            </a:r>
            <a:r>
              <a:rPr lang="fr-FR" sz="4000" smtClean="0"/>
              <a:t> sur R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827088" y="2636838"/>
            <a:ext cx="4032250" cy="36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8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) = – 3 + 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²</a:t>
            </a:r>
          </a:p>
          <a:p>
            <a:pPr marL="342900" indent="-342900">
              <a:spcBef>
                <a:spcPct val="8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) =  6 – (</a:t>
            </a:r>
            <a:r>
              <a:rPr lang="fr-FR" sz="3200" i="1">
                <a:latin typeface="Times" pitchFamily="18" charset="0"/>
              </a:rPr>
              <a:t>x </a:t>
            </a:r>
            <a:r>
              <a:rPr lang="fr-FR" sz="3200">
                <a:latin typeface="Calibri" pitchFamily="34" charset="0"/>
              </a:rPr>
              <a:t>– 1)²</a:t>
            </a:r>
          </a:p>
          <a:p>
            <a:pPr marL="342900" indent="-342900">
              <a:spcBef>
                <a:spcPct val="8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) = 3 – 2(</a:t>
            </a:r>
            <a:r>
              <a:rPr lang="fr-FR" sz="3200" i="1">
                <a:latin typeface="Times" pitchFamily="18" charset="0"/>
              </a:rPr>
              <a:t>x </a:t>
            </a:r>
            <a:r>
              <a:rPr lang="fr-FR" sz="3200">
                <a:latin typeface="Calibri" pitchFamily="34" charset="0"/>
              </a:rPr>
              <a:t>+ 1)²</a:t>
            </a:r>
          </a:p>
          <a:p>
            <a:pPr marL="342900" indent="-342900">
              <a:spcBef>
                <a:spcPct val="8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) = (</a:t>
            </a:r>
            <a:r>
              <a:rPr lang="fr-FR" sz="3200" i="1">
                <a:latin typeface="Times" pitchFamily="18" charset="0"/>
              </a:rPr>
              <a:t>x </a:t>
            </a:r>
            <a:r>
              <a:rPr lang="fr-FR" sz="3200">
                <a:latin typeface="Calibri" pitchFamily="34" charset="0"/>
              </a:rPr>
              <a:t>+ 1)² – 2</a:t>
            </a:r>
          </a:p>
          <a:p>
            <a:pPr marL="342900" indent="-342900">
              <a:spcBef>
                <a:spcPct val="50000"/>
              </a:spcBef>
              <a:buFontTx/>
              <a:buAutoNum type="alphaUcParenBoth"/>
            </a:pPr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>
              <a:buFont typeface="Arial" charset="0"/>
              <a:buNone/>
            </a:pPr>
            <a:endParaRPr lang="fr-FR" smtClean="0"/>
          </a:p>
          <a:p>
            <a:pPr>
              <a:buFont typeface="Arial" charset="0"/>
              <a:buNone/>
            </a:pPr>
            <a:endParaRPr lang="fr-FR" smtClean="0"/>
          </a:p>
          <a:p>
            <a:pPr>
              <a:buFont typeface="Arial" charset="0"/>
              <a:buNone/>
            </a:pPr>
            <a:endParaRPr lang="fr-FR" smtClean="0"/>
          </a:p>
          <a:p>
            <a:pPr algn="ctr">
              <a:buFont typeface="Arial" charset="0"/>
              <a:buNone/>
            </a:pPr>
            <a:r>
              <a:rPr lang="fr-FR" sz="6000" smtClean="0"/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mtClean="0"/>
              <a:t>Décrire le sens de variation de </a:t>
            </a:r>
            <a:r>
              <a:rPr lang="fr-FR" i="1" smtClean="0">
                <a:latin typeface="Times" pitchFamily="18" charset="0"/>
              </a:rPr>
              <a:t>f</a:t>
            </a:r>
          </a:p>
        </p:txBody>
      </p:sp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44675"/>
            <a:ext cx="3646488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4427538" y="1989138"/>
            <a:ext cx="42481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200" i="1">
                <a:latin typeface="Times" pitchFamily="18" charset="0"/>
              </a:rPr>
              <a:t>f</a:t>
            </a:r>
            <a:r>
              <a:rPr lang="fr-FR" sz="3200"/>
              <a:t> </a:t>
            </a:r>
            <a:r>
              <a:rPr lang="fr-FR" sz="3200">
                <a:latin typeface="Calibri" pitchFamily="34" charset="0"/>
              </a:rPr>
              <a:t>est strictement décroissante sur [-2 ; 2]</a:t>
            </a:r>
          </a:p>
          <a:p>
            <a:pPr>
              <a:spcBef>
                <a:spcPct val="50000"/>
              </a:spcBef>
            </a:pPr>
            <a:r>
              <a:rPr lang="fr-FR" sz="3200" i="1">
                <a:latin typeface="Times" pitchFamily="18" charset="0"/>
              </a:rPr>
              <a:t>f</a:t>
            </a:r>
            <a:r>
              <a:rPr lang="fr-FR" sz="3200"/>
              <a:t> </a:t>
            </a:r>
            <a:r>
              <a:rPr lang="fr-FR" sz="3200">
                <a:latin typeface="Calibri" pitchFamily="34" charset="0"/>
              </a:rPr>
              <a:t>est strictement croissante sur [2 ; 4]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marL="762000" indent="-762000" algn="l">
              <a:buClr>
                <a:srgbClr val="00B050"/>
              </a:buClr>
              <a:buFont typeface="Calibri" pitchFamily="34" charset="0"/>
              <a:buAutoNum type="arabicPeriod" startAt="2"/>
            </a:pPr>
            <a:r>
              <a:rPr lang="fr-FR" sz="4000" smtClean="0"/>
              <a:t>Dresser le tableau de variations de </a:t>
            </a:r>
            <a:r>
              <a:rPr lang="fr-FR" sz="4000" i="1" smtClean="0">
                <a:latin typeface="Times" pitchFamily="18" charset="0"/>
              </a:rPr>
              <a:t>f</a:t>
            </a:r>
          </a:p>
        </p:txBody>
      </p:sp>
      <p:pic>
        <p:nvPicPr>
          <p:cNvPr id="6964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2205038"/>
            <a:ext cx="348615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4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349500"/>
            <a:ext cx="359092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marL="762000" indent="-762000" algn="l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 smtClean="0"/>
              <a:t>Dresser le tableau de variations de </a:t>
            </a:r>
            <a:r>
              <a:rPr lang="fr-FR" sz="4000" i="1" smtClean="0">
                <a:latin typeface="Times" pitchFamily="18" charset="0"/>
              </a:rPr>
              <a:t>f</a:t>
            </a:r>
          </a:p>
        </p:txBody>
      </p: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205038"/>
            <a:ext cx="4103688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2276475"/>
            <a:ext cx="450532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>
              <a:buClr>
                <a:srgbClr val="00B050"/>
              </a:buClr>
              <a:buFont typeface="Calibri" pitchFamily="34" charset="0"/>
              <a:buAutoNum type="arabicPeriod" startAt="4"/>
            </a:pPr>
            <a:r>
              <a:rPr lang="fr-FR" sz="4000" smtClean="0"/>
              <a:t>Tracer une courbe pouvant représenter </a:t>
            </a:r>
            <a:r>
              <a:rPr lang="fr-FR" sz="4000" i="1" smtClean="0">
                <a:latin typeface="Times" pitchFamily="18" charset="0"/>
              </a:rPr>
              <a:t>f</a:t>
            </a:r>
          </a:p>
        </p:txBody>
      </p:sp>
      <p:pic>
        <p:nvPicPr>
          <p:cNvPr id="7680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2420938"/>
            <a:ext cx="4032250" cy="401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80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708275"/>
            <a:ext cx="4319588" cy="16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>
              <a:buClr>
                <a:srgbClr val="00B050"/>
              </a:buClr>
              <a:buFont typeface="Calibri" pitchFamily="34" charset="0"/>
              <a:buAutoNum type="arabicPeriod" startAt="5"/>
            </a:pPr>
            <a:r>
              <a:rPr lang="fr-FR" smtClean="0"/>
              <a:t>Donner le sens de variation de </a:t>
            </a:r>
            <a:r>
              <a:rPr lang="fr-FR" i="1" smtClean="0">
                <a:latin typeface="Times" pitchFamily="18" charset="0"/>
              </a:rPr>
              <a:t>f</a:t>
            </a: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3527425" y="2492375"/>
            <a:ext cx="5616575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50000"/>
              </a:spcBef>
            </a:pPr>
            <a:r>
              <a:rPr lang="fr-FR" sz="3200">
                <a:latin typeface="Calibri" pitchFamily="34" charset="0"/>
              </a:rPr>
              <a:t>strictement croissante sur R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</a:pPr>
            <a:r>
              <a:rPr lang="fr-FR" sz="3200">
                <a:latin typeface="Calibri" pitchFamily="34" charset="0"/>
              </a:rPr>
              <a:t>strictement décroissante sur R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</a:pPr>
            <a:r>
              <a:rPr lang="fr-FR" sz="3200">
                <a:latin typeface="Calibri" pitchFamily="34" charset="0"/>
              </a:rPr>
              <a:t>strictement croissante sur R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</a:pPr>
            <a:r>
              <a:rPr lang="fr-FR" sz="3200">
                <a:latin typeface="Calibri" pitchFamily="34" charset="0"/>
              </a:rPr>
              <a:t>strictement décroissante sur R</a:t>
            </a: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395288" y="2492375"/>
            <a:ext cx="838835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) = 2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 – 1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) = –</a:t>
            </a:r>
            <a:r>
              <a:rPr lang="fr-FR"/>
              <a:t> </a:t>
            </a:r>
            <a:r>
              <a:rPr lang="fr-FR" sz="3200">
                <a:latin typeface="Calibri" pitchFamily="34" charset="0"/>
              </a:rPr>
              <a:t>3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 + 4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) = 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 –</a:t>
            </a:r>
            <a:r>
              <a:rPr lang="fr-FR"/>
              <a:t> </a:t>
            </a:r>
            <a:r>
              <a:rPr lang="fr-FR" sz="3200">
                <a:latin typeface="Calibri" pitchFamily="34" charset="0"/>
              </a:rPr>
              <a:t>3 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) = –</a:t>
            </a:r>
            <a:r>
              <a:rPr lang="fr-FR"/>
              <a:t> 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 + 6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>
              <a:buClr>
                <a:srgbClr val="00B050"/>
              </a:buClr>
              <a:buFont typeface="Calibri" pitchFamily="34" charset="0"/>
              <a:buAutoNum type="arabicPeriod" startAt="6"/>
            </a:pPr>
            <a:r>
              <a:rPr lang="fr-FR" smtClean="0"/>
              <a:t>Vrai ? Faux ? On ne sait pas ? </a:t>
            </a:r>
          </a:p>
        </p:txBody>
      </p:sp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3933825"/>
            <a:ext cx="67056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395288" y="1989138"/>
            <a:ext cx="85693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fr-FR" sz="3200">
                <a:latin typeface="Calibri" pitchFamily="34" charset="0"/>
              </a:rPr>
              <a:t>(A)</a:t>
            </a:r>
            <a:r>
              <a:rPr lang="fr-FR" sz="3200" i="1">
                <a:latin typeface="Times" pitchFamily="18" charset="0"/>
              </a:rPr>
              <a:t> f </a:t>
            </a:r>
            <a:r>
              <a:rPr lang="fr-FR" sz="3200">
                <a:latin typeface="Calibri" pitchFamily="34" charset="0"/>
              </a:rPr>
              <a:t>(-2) &lt;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(0)                  (B)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(2) &lt;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(2,5)</a:t>
            </a:r>
            <a:endParaRPr lang="fr-FR" sz="3200">
              <a:solidFill>
                <a:srgbClr val="FF0000"/>
              </a:solidFill>
              <a:latin typeface="Calibri" pitchFamily="34" charset="0"/>
            </a:endParaRPr>
          </a:p>
          <a:p>
            <a:pPr marL="342900" indent="-342900">
              <a:spcBef>
                <a:spcPct val="50000"/>
              </a:spcBef>
            </a:pPr>
            <a:r>
              <a:rPr lang="fr-FR" sz="3200">
                <a:latin typeface="Calibri" pitchFamily="34" charset="0"/>
              </a:rPr>
              <a:t>(C)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(-4) &gt;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(4)                  (D)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(4) est négatif</a:t>
            </a:r>
            <a:endParaRPr lang="fr-FR" sz="32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2987675" y="1989138"/>
            <a:ext cx="11509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200">
                <a:solidFill>
                  <a:srgbClr val="FF0000"/>
                </a:solidFill>
                <a:latin typeface="Calibri" pitchFamily="34" charset="0"/>
              </a:rPr>
              <a:t>VRAI</a:t>
            </a:r>
          </a:p>
        </p:txBody>
      </p:sp>
      <p:sp>
        <p:nvSpPr>
          <p:cNvPr id="74759" name="Text Box 7"/>
          <p:cNvSpPr txBox="1">
            <a:spLocks noChangeArrowheads="1"/>
          </p:cNvSpPr>
          <p:nvPr/>
        </p:nvSpPr>
        <p:spPr bwMode="auto">
          <a:xfrm>
            <a:off x="7380288" y="1989138"/>
            <a:ext cx="11509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200">
                <a:solidFill>
                  <a:srgbClr val="FF0000"/>
                </a:solidFill>
                <a:latin typeface="Calibri" pitchFamily="34" charset="0"/>
              </a:rPr>
              <a:t>FAUX</a:t>
            </a:r>
          </a:p>
        </p:txBody>
      </p:sp>
      <p:sp>
        <p:nvSpPr>
          <p:cNvPr id="74760" name="Text Box 8"/>
          <p:cNvSpPr txBox="1">
            <a:spLocks noChangeArrowheads="1"/>
          </p:cNvSpPr>
          <p:nvPr/>
        </p:nvSpPr>
        <p:spPr bwMode="auto">
          <a:xfrm>
            <a:off x="3059113" y="2708275"/>
            <a:ext cx="6492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200">
                <a:solidFill>
                  <a:srgbClr val="FF0000"/>
                </a:solidFill>
                <a:latin typeface="Calibri" pitchFamily="34" charset="0"/>
              </a:rPr>
              <a:t>?</a:t>
            </a:r>
          </a:p>
        </p:txBody>
      </p:sp>
      <p:sp>
        <p:nvSpPr>
          <p:cNvPr id="74761" name="Text Box 9"/>
          <p:cNvSpPr txBox="1">
            <a:spLocks noChangeArrowheads="1"/>
          </p:cNvSpPr>
          <p:nvPr/>
        </p:nvSpPr>
        <p:spPr bwMode="auto">
          <a:xfrm>
            <a:off x="7740650" y="2708275"/>
            <a:ext cx="11509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200">
                <a:solidFill>
                  <a:srgbClr val="FF0000"/>
                </a:solidFill>
                <a:latin typeface="Calibri" pitchFamily="34" charset="0"/>
              </a:rPr>
              <a:t>VRAI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8" grpId="0"/>
      <p:bldP spid="74759" grpId="0"/>
      <p:bldP spid="74760" grpId="0"/>
      <p:bldP spid="7476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7"/>
            </a:pPr>
            <a:r>
              <a:rPr lang="fr-FR" smtClean="0"/>
              <a:t>Vrai ? Faux ? On ne sait pas ?</a:t>
            </a:r>
            <a:endParaRPr lang="fr-FR" i="1" smtClean="0">
              <a:latin typeface="Times" pitchFamily="18" charset="0"/>
            </a:endParaRPr>
          </a:p>
        </p:txBody>
      </p:sp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611188" y="2565400"/>
            <a:ext cx="7921625" cy="277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200">
                <a:latin typeface="Calibri" pitchFamily="34" charset="0"/>
              </a:rPr>
              <a:t>(A)</a:t>
            </a:r>
            <a:r>
              <a:rPr lang="fr-FR" sz="3200">
                <a:latin typeface="Calibri" pitchFamily="34" charset="0"/>
                <a:sym typeface="Symbol" pitchFamily="18" charset="2"/>
              </a:rPr>
              <a:t> Si </a:t>
            </a:r>
            <a:r>
              <a:rPr lang="fr-FR" sz="3200" i="1">
                <a:latin typeface="Times" pitchFamily="18" charset="0"/>
                <a:sym typeface="Symbol" pitchFamily="18" charset="2"/>
              </a:rPr>
              <a:t>f</a:t>
            </a:r>
            <a:r>
              <a:rPr lang="fr-FR" sz="3200">
                <a:latin typeface="Calibri" pitchFamily="34" charset="0"/>
                <a:sym typeface="Symbol" pitchFamily="18" charset="2"/>
              </a:rPr>
              <a:t> est strictement décroissante sur R et</a:t>
            </a:r>
            <a:br>
              <a:rPr lang="fr-FR" sz="3200">
                <a:latin typeface="Calibri" pitchFamily="34" charset="0"/>
                <a:sym typeface="Symbol" pitchFamily="18" charset="2"/>
              </a:rPr>
            </a:br>
            <a:r>
              <a:rPr lang="fr-FR" sz="3200">
                <a:latin typeface="Calibri" pitchFamily="34" charset="0"/>
                <a:sym typeface="Symbol" pitchFamily="18" charset="2"/>
              </a:rPr>
              <a:t> </a:t>
            </a:r>
            <a:r>
              <a:rPr lang="fr-FR" sz="3200" i="1">
                <a:latin typeface="Times" pitchFamily="18" charset="0"/>
                <a:sym typeface="Symbol" pitchFamily="18" charset="2"/>
              </a:rPr>
              <a:t>f </a:t>
            </a:r>
            <a:r>
              <a:rPr lang="fr-FR" sz="3200">
                <a:latin typeface="Calibri" pitchFamily="34" charset="0"/>
                <a:sym typeface="Symbol" pitchFamily="18" charset="2"/>
              </a:rPr>
              <a:t>(2) = 0, alors </a:t>
            </a:r>
            <a:r>
              <a:rPr lang="fr-FR" sz="3200" i="1">
                <a:latin typeface="Times" pitchFamily="18" charset="0"/>
                <a:sym typeface="Symbol" pitchFamily="18" charset="2"/>
              </a:rPr>
              <a:t>f </a:t>
            </a:r>
            <a:r>
              <a:rPr lang="fr-FR" sz="3200">
                <a:latin typeface="Calibri" pitchFamily="34" charset="0"/>
                <a:sym typeface="Symbol" pitchFamily="18" charset="2"/>
              </a:rPr>
              <a:t>(5) &lt; 0. </a:t>
            </a:r>
            <a:br>
              <a:rPr lang="fr-FR" sz="3200">
                <a:latin typeface="Calibri" pitchFamily="34" charset="0"/>
                <a:sym typeface="Symbol" pitchFamily="18" charset="2"/>
              </a:rPr>
            </a:br>
            <a:endParaRPr lang="fr-FR" sz="3200">
              <a:latin typeface="Calibri" pitchFamily="34" charset="0"/>
              <a:sym typeface="Symbol" pitchFamily="18" charset="2"/>
            </a:endParaRPr>
          </a:p>
          <a:p>
            <a:pPr>
              <a:spcBef>
                <a:spcPct val="50000"/>
              </a:spcBef>
            </a:pPr>
            <a:r>
              <a:rPr lang="fr-FR" sz="3200">
                <a:latin typeface="Calibri" pitchFamily="34" charset="0"/>
                <a:sym typeface="Symbol" pitchFamily="18" charset="2"/>
              </a:rPr>
              <a:t>(B) </a:t>
            </a:r>
            <a:r>
              <a:rPr lang="fr-FR" sz="3200">
                <a:latin typeface="Calibri" pitchFamily="34" charset="0"/>
              </a:rPr>
              <a:t>Si</a:t>
            </a:r>
            <a:r>
              <a:rPr lang="fr-FR" sz="3200" i="1">
                <a:latin typeface="Times" pitchFamily="18" charset="0"/>
              </a:rPr>
              <a:t> f</a:t>
            </a:r>
            <a:r>
              <a:rPr lang="fr-FR" sz="3200">
                <a:latin typeface="Calibri" pitchFamily="34" charset="0"/>
              </a:rPr>
              <a:t> est strictement croissante sur R et </a:t>
            </a:r>
            <a:br>
              <a:rPr lang="fr-FR" sz="3200">
                <a:latin typeface="Calibri" pitchFamily="34" charset="0"/>
              </a:rPr>
            </a:b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(-1) = 3, alors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(-4) &gt; 3</a:t>
            </a:r>
            <a:endParaRPr lang="fr-FR" sz="3200">
              <a:latin typeface="Calibri" pitchFamily="34" charset="0"/>
              <a:sym typeface="Symbol" pitchFamily="18" charset="2"/>
            </a:endParaRPr>
          </a:p>
        </p:txBody>
      </p:sp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5219700" y="3429000"/>
            <a:ext cx="12239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200">
                <a:solidFill>
                  <a:srgbClr val="FF0000"/>
                </a:solidFill>
                <a:latin typeface="Calibri" pitchFamily="34" charset="0"/>
              </a:rPr>
              <a:t>VRAI</a:t>
            </a:r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5219700" y="5013325"/>
            <a:ext cx="12239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200">
                <a:solidFill>
                  <a:srgbClr val="FF0000"/>
                </a:solidFill>
                <a:latin typeface="Calibri" pitchFamily="34" charset="0"/>
              </a:rPr>
              <a:t>FAUX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8" grpId="0"/>
      <p:bldP spid="778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8"/>
            </a:pPr>
            <a:r>
              <a:rPr lang="fr-FR" smtClean="0"/>
              <a:t>Lire graphiquement :</a:t>
            </a:r>
            <a:endParaRPr lang="fr-FR" i="1" smtClean="0">
              <a:latin typeface="Times New Roman" pitchFamily="18" charset="0"/>
            </a:endParaRPr>
          </a:p>
        </p:txBody>
      </p:sp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989138"/>
            <a:ext cx="3700462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4500563" y="2060575"/>
            <a:ext cx="4248150" cy="379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8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Le maximum de </a:t>
            </a:r>
            <a:r>
              <a:rPr lang="fr-FR" sz="3200" i="1">
                <a:latin typeface="Times" pitchFamily="18" charset="0"/>
              </a:rPr>
              <a:t>f</a:t>
            </a:r>
            <a:r>
              <a:rPr lang="fr-FR" sz="3200">
                <a:latin typeface="Calibri" pitchFamily="34" charset="0"/>
              </a:rPr>
              <a:t> sur [ -3 ; 5]</a:t>
            </a:r>
          </a:p>
          <a:p>
            <a:pPr marL="342900" indent="-342900">
              <a:spcBef>
                <a:spcPct val="8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Le minimum de </a:t>
            </a:r>
            <a:r>
              <a:rPr lang="fr-FR" sz="3200" i="1">
                <a:latin typeface="Times" pitchFamily="18" charset="0"/>
              </a:rPr>
              <a:t>f</a:t>
            </a:r>
            <a:r>
              <a:rPr lang="fr-FR" sz="3200">
                <a:latin typeface="Calibri" pitchFamily="34" charset="0"/>
              </a:rPr>
              <a:t> sur [ -3 ; 5]</a:t>
            </a:r>
          </a:p>
          <a:p>
            <a:pPr marL="342900" indent="-342900">
              <a:spcBef>
                <a:spcPct val="8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Le minimum de </a:t>
            </a:r>
            <a:r>
              <a:rPr lang="fr-FR" sz="3200" i="1">
                <a:latin typeface="Times" pitchFamily="18" charset="0"/>
              </a:rPr>
              <a:t>f</a:t>
            </a:r>
            <a:r>
              <a:rPr lang="fr-FR" sz="3200">
                <a:latin typeface="Calibri" pitchFamily="34" charset="0"/>
              </a:rPr>
              <a:t> sur [-3 ; 3]</a:t>
            </a: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6588125" y="2565400"/>
            <a:ext cx="10080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200">
                <a:solidFill>
                  <a:srgbClr val="FF0000"/>
                </a:solidFill>
                <a:latin typeface="Calibri" pitchFamily="34" charset="0"/>
              </a:rPr>
              <a:t>4</a:t>
            </a:r>
          </a:p>
        </p:txBody>
      </p:sp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6516688" y="3933825"/>
            <a:ext cx="10080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200">
                <a:solidFill>
                  <a:srgbClr val="FF0000"/>
                </a:solidFill>
                <a:latin typeface="Calibri" pitchFamily="34" charset="0"/>
              </a:rPr>
              <a:t>-3</a:t>
            </a:r>
          </a:p>
        </p:txBody>
      </p:sp>
      <p:sp>
        <p:nvSpPr>
          <p:cNvPr id="78855" name="Text Box 7"/>
          <p:cNvSpPr txBox="1">
            <a:spLocks noChangeArrowheads="1"/>
          </p:cNvSpPr>
          <p:nvPr/>
        </p:nvSpPr>
        <p:spPr bwMode="auto">
          <a:xfrm>
            <a:off x="6516688" y="5300663"/>
            <a:ext cx="10080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200">
                <a:solidFill>
                  <a:srgbClr val="FF0000"/>
                </a:solidFill>
                <a:latin typeface="Calibri" pitchFamily="34" charset="0"/>
              </a:rPr>
              <a:t>-2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/>
      <p:bldP spid="78854" grpId="0"/>
      <p:bldP spid="7885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9"/>
            </a:pPr>
            <a:r>
              <a:rPr lang="fr-FR" sz="4000" smtClean="0"/>
              <a:t>Donner le maximum et le minimum de </a:t>
            </a:r>
            <a:r>
              <a:rPr lang="fr-FR" sz="4000" i="1" smtClean="0">
                <a:latin typeface="Times" pitchFamily="18" charset="0"/>
              </a:rPr>
              <a:t>f </a:t>
            </a:r>
            <a:r>
              <a:rPr lang="fr-FR" sz="4000" smtClean="0"/>
              <a:t>sur</a:t>
            </a:r>
            <a:r>
              <a:rPr lang="fr-FR" sz="4000" i="1" smtClean="0">
                <a:latin typeface="Times" pitchFamily="18" charset="0"/>
              </a:rPr>
              <a:t> </a:t>
            </a:r>
            <a:r>
              <a:rPr lang="fr-FR" sz="4000" smtClean="0"/>
              <a:t>[ - 4 ; 8 ]</a:t>
            </a:r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4356100" y="5589588"/>
            <a:ext cx="28082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200">
                <a:solidFill>
                  <a:srgbClr val="FF0000"/>
                </a:solidFill>
                <a:latin typeface="Calibri" pitchFamily="34" charset="0"/>
              </a:rPr>
              <a:t>le minimum : -3</a:t>
            </a:r>
          </a:p>
        </p:txBody>
      </p:sp>
      <p:sp>
        <p:nvSpPr>
          <p:cNvPr id="79879" name="Text Box 7"/>
          <p:cNvSpPr txBox="1">
            <a:spLocks noChangeArrowheads="1"/>
          </p:cNvSpPr>
          <p:nvPr/>
        </p:nvSpPr>
        <p:spPr bwMode="auto">
          <a:xfrm>
            <a:off x="3348038" y="2205038"/>
            <a:ext cx="28082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200">
                <a:solidFill>
                  <a:schemeClr val="hlink"/>
                </a:solidFill>
                <a:latin typeface="Calibri" pitchFamily="34" charset="0"/>
              </a:rPr>
              <a:t>le maximum : 5</a:t>
            </a:r>
          </a:p>
        </p:txBody>
      </p:sp>
      <p:pic>
        <p:nvPicPr>
          <p:cNvPr id="7988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924175"/>
            <a:ext cx="618172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880" name="Line 8"/>
          <p:cNvSpPr>
            <a:spLocks noChangeShapeType="1"/>
          </p:cNvSpPr>
          <p:nvPr/>
        </p:nvSpPr>
        <p:spPr bwMode="auto">
          <a:xfrm flipH="1">
            <a:off x="2987675" y="2708275"/>
            <a:ext cx="576263" cy="93662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79876" name="Line 4"/>
          <p:cNvSpPr>
            <a:spLocks noChangeShapeType="1"/>
          </p:cNvSpPr>
          <p:nvPr/>
        </p:nvSpPr>
        <p:spPr bwMode="auto">
          <a:xfrm flipH="1" flipV="1">
            <a:off x="4284663" y="5084763"/>
            <a:ext cx="431800" cy="6477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7" grpId="0"/>
      <p:bldP spid="79879" grpId="0"/>
      <p:bldP spid="79880" grpId="0" animBg="1"/>
      <p:bldP spid="7987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10"/>
            </a:pPr>
            <a:r>
              <a:rPr lang="fr-FR" sz="4000" smtClean="0"/>
              <a:t> Déduire de l’expression algébrique un maximum ou minimum de f sur R</a:t>
            </a: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827088" y="2636838"/>
            <a:ext cx="4032250" cy="36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8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) = – 3 + 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²</a:t>
            </a:r>
          </a:p>
          <a:p>
            <a:pPr marL="342900" indent="-342900">
              <a:spcBef>
                <a:spcPct val="8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) =  6 – (</a:t>
            </a:r>
            <a:r>
              <a:rPr lang="fr-FR" sz="3200" i="1">
                <a:latin typeface="Times" pitchFamily="18" charset="0"/>
              </a:rPr>
              <a:t>x </a:t>
            </a:r>
            <a:r>
              <a:rPr lang="fr-FR" sz="3200">
                <a:latin typeface="Calibri" pitchFamily="34" charset="0"/>
              </a:rPr>
              <a:t>– 1)²</a:t>
            </a:r>
          </a:p>
          <a:p>
            <a:pPr marL="342900" indent="-342900">
              <a:spcBef>
                <a:spcPct val="8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) = 3 – 2(</a:t>
            </a:r>
            <a:r>
              <a:rPr lang="fr-FR" sz="3200" i="1">
                <a:latin typeface="Times" pitchFamily="18" charset="0"/>
              </a:rPr>
              <a:t>x </a:t>
            </a:r>
            <a:r>
              <a:rPr lang="fr-FR" sz="3200">
                <a:latin typeface="Calibri" pitchFamily="34" charset="0"/>
              </a:rPr>
              <a:t>+ 1)²</a:t>
            </a:r>
          </a:p>
          <a:p>
            <a:pPr marL="342900" indent="-342900">
              <a:spcBef>
                <a:spcPct val="80000"/>
              </a:spcBef>
              <a:buFontTx/>
              <a:buAutoNum type="alphaUcParenBoth"/>
            </a:pPr>
            <a:r>
              <a:rPr lang="fr-FR" sz="3200">
                <a:latin typeface="Calibri" pitchFamily="34" charset="0"/>
              </a:rPr>
              <a:t>  </a:t>
            </a:r>
            <a:r>
              <a:rPr lang="fr-FR" sz="3200" i="1">
                <a:latin typeface="Times" pitchFamily="18" charset="0"/>
              </a:rPr>
              <a:t>f </a:t>
            </a:r>
            <a:r>
              <a:rPr lang="fr-FR" sz="3200">
                <a:latin typeface="Calibri" pitchFamily="34" charset="0"/>
              </a:rPr>
              <a:t>(</a:t>
            </a:r>
            <a:r>
              <a:rPr lang="fr-FR" sz="3200" i="1">
                <a:latin typeface="Times" pitchFamily="18" charset="0"/>
              </a:rPr>
              <a:t>x</a:t>
            </a:r>
            <a:r>
              <a:rPr lang="fr-FR" sz="3200">
                <a:latin typeface="Calibri" pitchFamily="34" charset="0"/>
              </a:rPr>
              <a:t>) = (</a:t>
            </a:r>
            <a:r>
              <a:rPr lang="fr-FR" sz="3200" i="1">
                <a:latin typeface="Times" pitchFamily="18" charset="0"/>
              </a:rPr>
              <a:t>x </a:t>
            </a:r>
            <a:r>
              <a:rPr lang="fr-FR" sz="3200">
                <a:latin typeface="Calibri" pitchFamily="34" charset="0"/>
              </a:rPr>
              <a:t>+ 1)² – 2</a:t>
            </a:r>
          </a:p>
          <a:p>
            <a:pPr marL="342900" indent="-342900">
              <a:spcBef>
                <a:spcPct val="50000"/>
              </a:spcBef>
              <a:buFontTx/>
              <a:buAutoNum type="alphaUcParenBoth"/>
            </a:pPr>
            <a:endParaRPr lang="fr-FR"/>
          </a:p>
        </p:txBody>
      </p:sp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5003800" y="2636838"/>
            <a:ext cx="3889375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80000"/>
              </a:spcBef>
            </a:pPr>
            <a:r>
              <a:rPr lang="fr-FR" sz="3200">
                <a:solidFill>
                  <a:srgbClr val="FF0000"/>
                </a:solidFill>
                <a:latin typeface="Calibri" pitchFamily="34" charset="0"/>
              </a:rPr>
              <a:t>Minimum : – 3</a:t>
            </a:r>
          </a:p>
          <a:p>
            <a:pPr>
              <a:spcBef>
                <a:spcPct val="80000"/>
              </a:spcBef>
            </a:pPr>
            <a:r>
              <a:rPr lang="fr-FR" sz="3200">
                <a:solidFill>
                  <a:srgbClr val="FF0000"/>
                </a:solidFill>
                <a:latin typeface="Calibri" pitchFamily="34" charset="0"/>
              </a:rPr>
              <a:t>Maximum : 6</a:t>
            </a:r>
          </a:p>
          <a:p>
            <a:pPr>
              <a:spcBef>
                <a:spcPct val="80000"/>
              </a:spcBef>
            </a:pPr>
            <a:r>
              <a:rPr lang="fr-FR" sz="3200">
                <a:solidFill>
                  <a:srgbClr val="FF0000"/>
                </a:solidFill>
                <a:latin typeface="Calibri" pitchFamily="34" charset="0"/>
              </a:rPr>
              <a:t>Maximum : 3</a:t>
            </a:r>
          </a:p>
          <a:p>
            <a:pPr>
              <a:spcBef>
                <a:spcPct val="80000"/>
              </a:spcBef>
            </a:pPr>
            <a:r>
              <a:rPr lang="fr-FR" sz="3200">
                <a:solidFill>
                  <a:srgbClr val="FF0000"/>
                </a:solidFill>
                <a:latin typeface="Calibri" pitchFamily="34" charset="0"/>
              </a:rPr>
              <a:t>Minimum : – 2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4" grpId="0" build="p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665</TotalTime>
  <Words>590</Words>
  <Application>Microsoft Office PowerPoint</Application>
  <PresentationFormat>Affichage à l'écran (4:3)</PresentationFormat>
  <Paragraphs>76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9" baseType="lpstr">
      <vt:lpstr>Calibri</vt:lpstr>
      <vt:lpstr>Arial</vt:lpstr>
      <vt:lpstr>Times</vt:lpstr>
      <vt:lpstr>Symbol</vt:lpstr>
      <vt:lpstr>Times New Roman</vt:lpstr>
      <vt:lpstr>titre</vt:lpstr>
      <vt:lpstr>diaposcourantes</vt:lpstr>
      <vt:lpstr>Sens de variation d’une fonction</vt:lpstr>
      <vt:lpstr>Décrire le sens de variation de f</vt:lpstr>
      <vt:lpstr>Dresser le tableau de variations de f</vt:lpstr>
      <vt:lpstr>Diapositive 4</vt:lpstr>
      <vt:lpstr>Tracer une courbe pouvant représenter f</vt:lpstr>
      <vt:lpstr>Donner le sens de variation de f</vt:lpstr>
      <vt:lpstr>Vrai ? Faux ? On ne sait pas ? </vt:lpstr>
      <vt:lpstr>Vrai ? Faux ? On ne sait pas ?</vt:lpstr>
      <vt:lpstr>Lire graphiquement :</vt:lpstr>
      <vt:lpstr>Donner le maximum et le minimum de f sur [ - 4 ; 8 ]</vt:lpstr>
      <vt:lpstr> Déduire de l’expression algébrique un maximum ou minimum de f sur R</vt:lpstr>
      <vt:lpstr>Diapositive 12</vt:lpstr>
      <vt:lpstr>Décrire le sens de variation de f</vt:lpstr>
      <vt:lpstr>Dresser le tableau de variations de f</vt:lpstr>
      <vt:lpstr>Dresser le tableau de variations de f</vt:lpstr>
      <vt:lpstr>Tracer une courbe pouvant représenter f</vt:lpstr>
      <vt:lpstr>Donner le sens de variation de f</vt:lpstr>
      <vt:lpstr>Vrai ? Faux ? On ne sait pas ? </vt:lpstr>
      <vt:lpstr>Vrai ? Faux ? On ne sait pas ?</vt:lpstr>
      <vt:lpstr>Lire graphiquement :</vt:lpstr>
      <vt:lpstr>Donner le maximum et le minimum de f sur [ - 4 ; 8 ]</vt:lpstr>
      <vt:lpstr> Déduire de l’expression algébrique un maximum ou minimum de f sur R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MH</cp:lastModifiedBy>
  <cp:revision>57</cp:revision>
  <dcterms:created xsi:type="dcterms:W3CDTF">2010-05-07T13:51:37Z</dcterms:created>
  <dcterms:modified xsi:type="dcterms:W3CDTF">2010-07-09T07:19:02Z</dcterms:modified>
</cp:coreProperties>
</file>