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8" r:id="rId12"/>
    <p:sldId id="265" r:id="rId13"/>
    <p:sldId id="268" r:id="rId14"/>
    <p:sldId id="281" r:id="rId15"/>
    <p:sldId id="279" r:id="rId16"/>
    <p:sldId id="280" r:id="rId17"/>
    <p:sldId id="282" r:id="rId18"/>
    <p:sldId id="283" r:id="rId19"/>
    <p:sldId id="285" r:id="rId20"/>
    <p:sldId id="286" r:id="rId21"/>
    <p:sldId id="287" r:id="rId22"/>
    <p:sldId id="288" r:id="rId23"/>
    <p:sldId id="289" r:id="rId2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05C6F-6094-4192-B316-B56691FE523D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2C5A3-406C-4B67-8436-CE57E1FDE3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F691A-FA78-4E31-8DA0-08896C520A5D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4C372-5E8B-4E8B-AFAB-95CF2992BA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415D9-BE5D-4C93-9B89-2EC78A9BBF0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71063-3EBC-4AB4-BBCC-A265E8B20F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05103-976D-4314-9B47-24F0A1EFFC80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26CE6-0191-4985-89F0-E7976FFCA8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070B4-4215-4EFA-864D-473220336269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5E6F2-CEA0-45F2-A0DE-C0A8517C32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0C5D3-7792-4561-A091-988B0F8BFFE6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DAA40-9A28-4724-A153-03E60257C8F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BBCAD-3496-4D46-AC7F-FD96D8196FE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BB431-2DBB-4111-BCAF-FA053435AA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2AE97-5706-43D9-A550-FF432EFBF9E4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923AC-B4E8-4C8F-902D-49C9C2FE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F6B67-DE27-48C8-BE11-F1302DFB67BA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487FB-3916-48CF-B172-F1DFCBD0C6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78601-9505-48A1-9CAB-EA4D4D63707E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AFB86-CA28-4039-AADD-F578DBF1CF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0F246-A4BE-4DF6-A98E-9BCFA77DE02B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9D0DB-D13A-43FA-A70D-38ECDAA6DA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1E044-1F77-4DED-A2E3-7C016F77B86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B005D-9E31-4F35-88B9-DBDD4ACE6E5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857256"/>
          </a:xfrm>
        </p:spPr>
        <p:txBody>
          <a:bodyPr/>
          <a:lstStyle>
            <a:lvl1pPr marL="742950" indent="-742950">
              <a:buClr>
                <a:srgbClr val="00B050"/>
              </a:buClr>
              <a:buFont typeface="+mj-lt"/>
              <a:buAutoNum type="arabicPeriod"/>
              <a:defRPr>
                <a:latin typeface="+mj-lt"/>
                <a:ea typeface="Cambria Math" pitchFamily="18" charset="0"/>
              </a:defRPr>
            </a:lvl1pPr>
          </a:lstStyle>
          <a:p>
            <a:r>
              <a:rPr lang="fr-FR" dirty="0" smtClean="0"/>
              <a:t>Cliquez pour modifier 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/>
          <a:lstStyle>
            <a:lvl1pPr>
              <a:defRPr>
                <a:latin typeface="+mn-lt"/>
                <a:ea typeface="Cambria Math" pitchFamily="18" charset="0"/>
              </a:defRPr>
            </a:lvl1pPr>
            <a:lvl2pPr>
              <a:defRPr>
                <a:latin typeface="+mn-lt"/>
                <a:ea typeface="Cambria Math" pitchFamily="18" charset="0"/>
              </a:defRPr>
            </a:lvl2pPr>
            <a:lvl3pPr>
              <a:defRPr>
                <a:latin typeface="+mn-lt"/>
                <a:ea typeface="Cambria Math" pitchFamily="18" charset="0"/>
              </a:defRPr>
            </a:lvl3pPr>
            <a:lvl4pPr>
              <a:defRPr>
                <a:latin typeface="+mn-lt"/>
                <a:ea typeface="Cambria Math" pitchFamily="18" charset="0"/>
              </a:defRPr>
            </a:lvl4pPr>
            <a:lvl5pPr>
              <a:defRPr>
                <a:latin typeface="+mn-lt"/>
                <a:ea typeface="Cambria Math" pitchFamily="18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037D0-EE1D-4C7A-8F96-60D555564193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B1D0A-115B-4212-A184-765F26B5C3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C0EC9-461C-48E7-ACA7-878EA89A0FC4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83A65-08C7-4875-9E82-6A7F0E69CB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9B2A4-B4A4-4006-9859-D8FABC7427E0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2202E-B985-4190-86E2-096D5BCAD39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74201-B567-46B8-8E13-01744AAC0515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708F2-1C69-4377-B121-B24E2947F7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DD06D-E63E-463D-9760-E675801C2272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7DEF5-C1DD-4DFE-A98E-1FE2B1E5B9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FAF2A-100B-4496-AD99-AC1739070DED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A4951-2E3C-4EC6-84F8-2B996B2BEF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29E63-3C01-4018-B492-0B81A7D9A9BF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7369C-278A-4C35-9AE7-BB3606EF69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CB4D5-1B84-4772-B062-D40951B72F00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AF72-7E7C-4FDD-973E-F080FC83B3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7B7CE-A492-4C1D-A404-9CB6F3324815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4FEF1-A5B6-4887-BE12-C894538C93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CEADB-225D-49A4-8015-B51068AFBE4B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E5E5D-B62A-444B-AD74-26C780D237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2DA913-2A63-45F0-8496-A5CF734ED6CA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B0E118-0754-4208-9A99-96E6DEB98C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Image 6" descr="bandeau1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C8B162-9AEC-4D98-BE18-344905AED33C}" type="datetimeFigureOut">
              <a:rPr lang="fr-FR"/>
              <a:pPr>
                <a:defRPr/>
              </a:pPr>
              <a:t>12/07/2010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D6FB92-6F23-4726-AC46-228AEB427A1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5" name="Image 6" descr="bandeau2_mathx_didier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ransition spd="slow">
    <p:pull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3214688"/>
            <a:ext cx="7772400" cy="1470025"/>
          </a:xfrm>
        </p:spPr>
        <p:txBody>
          <a:bodyPr/>
          <a:lstStyle/>
          <a:p>
            <a:r>
              <a:rPr lang="fr-FR" smtClean="0"/>
              <a:t>Déterminer graphiquement </a:t>
            </a:r>
            <a:br>
              <a:rPr lang="fr-FR" smtClean="0"/>
            </a:br>
            <a:r>
              <a:rPr lang="fr-FR" smtClean="0"/>
              <a:t>images et antécédents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/>
            </a:pPr>
            <a:r>
              <a:rPr lang="fr-FR" smtClean="0"/>
              <a:t>Lire l’image de 1 par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05038" y="1960563"/>
            <a:ext cx="4733925" cy="4438650"/>
          </a:xfrm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2"/>
            </a:pPr>
            <a:r>
              <a:rPr lang="fr-FR" smtClean="0"/>
              <a:t>Lire l’image de -4 par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989138"/>
            <a:ext cx="5473700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3"/>
            </a:pPr>
            <a:r>
              <a:rPr lang="fr-FR" smtClean="0">
                <a:cs typeface="Times New Roman" pitchFamily="18" charset="0"/>
              </a:rPr>
              <a:t>Lire</a:t>
            </a:r>
            <a:r>
              <a:rPr lang="fr-FR" smtClean="0">
                <a:latin typeface="Times" pitchFamily="18" charset="0"/>
                <a:cs typeface="Times New Roman" pitchFamily="18" charset="0"/>
              </a:rPr>
              <a:t> </a:t>
            </a:r>
            <a:r>
              <a:rPr lang="fr-FR" i="1" smtClean="0">
                <a:latin typeface="Times" pitchFamily="18" charset="0"/>
                <a:cs typeface="Times New Roman" pitchFamily="18" charset="0"/>
              </a:rPr>
              <a:t>f</a:t>
            </a:r>
            <a:r>
              <a:rPr lang="fr-FR" smtClean="0">
                <a:latin typeface="Times" pitchFamily="18" charset="0"/>
                <a:cs typeface="Times New Roman" pitchFamily="18" charset="0"/>
              </a:rPr>
              <a:t> </a:t>
            </a:r>
            <a:r>
              <a:rPr lang="fr-FR" smtClean="0">
                <a:cs typeface="Times New Roman" pitchFamily="18" charset="0"/>
              </a:rPr>
              <a:t>(</a:t>
            </a:r>
            <a:r>
              <a:rPr lang="fr-FR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mtClean="0">
                <a:cs typeface="Times New Roman" pitchFamily="18" charset="0"/>
              </a:rPr>
              <a:t>)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2133600"/>
            <a:ext cx="44005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4"/>
            </a:pPr>
            <a:r>
              <a:rPr lang="fr-FR" smtClean="0"/>
              <a:t>Lire </a:t>
            </a:r>
            <a:r>
              <a:rPr lang="fr-FR" i="1" smtClean="0">
                <a:latin typeface="Times" pitchFamily="18" charset="0"/>
              </a:rPr>
              <a:t>f</a:t>
            </a:r>
            <a:r>
              <a:rPr lang="fr-FR" smtClean="0"/>
              <a:t> (3)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/>
          <a:srcRect t="200"/>
          <a:stretch>
            <a:fillRect/>
          </a:stretch>
        </p:blipFill>
        <p:spPr bwMode="auto">
          <a:xfrm>
            <a:off x="2484438" y="1844675"/>
            <a:ext cx="3929062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5"/>
            </a:pPr>
            <a:r>
              <a:rPr lang="fr-FR" smtClean="0"/>
              <a:t>Vrai ou faux : </a:t>
            </a:r>
            <a:r>
              <a:rPr lang="fr-FR" i="1" smtClean="0">
                <a:latin typeface="Times" pitchFamily="18" charset="0"/>
              </a:rPr>
              <a:t>f </a:t>
            </a:r>
            <a:r>
              <a:rPr lang="fr-FR" smtClean="0"/>
              <a:t>(-2) &lt; </a:t>
            </a:r>
            <a:r>
              <a:rPr lang="fr-FR" i="1" smtClean="0">
                <a:latin typeface="Times" pitchFamily="18" charset="0"/>
              </a:rPr>
              <a:t>f </a:t>
            </a:r>
            <a:r>
              <a:rPr lang="fr-FR" smtClean="0"/>
              <a:t>(0) ?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1989138"/>
            <a:ext cx="4968875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6"/>
            </a:pPr>
            <a:r>
              <a:rPr lang="fr-FR" smtClean="0"/>
              <a:t>Lire les antécédents de 1 par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1989138"/>
            <a:ext cx="4729162" cy="432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7"/>
            </a:pPr>
            <a:r>
              <a:rPr lang="fr-FR" smtClean="0"/>
              <a:t>Lire les antécédents de -1 par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2060575"/>
            <a:ext cx="5138738" cy="413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8"/>
            </a:pPr>
            <a:r>
              <a:rPr lang="fr-FR" smtClean="0"/>
              <a:t>Lire les antécédents de 0 par</a:t>
            </a:r>
            <a:r>
              <a:rPr lang="fr-FR" smtClean="0">
                <a:latin typeface="Times New Roman" pitchFamily="18" charset="0"/>
              </a:rPr>
              <a:t> </a:t>
            </a:r>
            <a:r>
              <a:rPr lang="fr-FR" i="1" smtClean="0">
                <a:latin typeface="Times New Roman" pitchFamily="18" charset="0"/>
              </a:rPr>
              <a:t>f</a:t>
            </a: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989138"/>
            <a:ext cx="55403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9"/>
            </a:pPr>
            <a:r>
              <a:rPr lang="fr-FR" sz="4000" smtClean="0"/>
              <a:t>Vrai ou faux ? </a:t>
            </a:r>
            <a:br>
              <a:rPr lang="fr-FR" sz="4000" smtClean="0"/>
            </a:br>
            <a:r>
              <a:rPr lang="fr-FR" sz="4000" smtClean="0"/>
              <a:t>-1 a trois antécédents par</a:t>
            </a:r>
            <a:r>
              <a:rPr lang="fr-FR" sz="4000" smtClean="0">
                <a:latin typeface="Times New Roman" pitchFamily="18" charset="0"/>
              </a:rPr>
              <a:t> </a:t>
            </a:r>
            <a:r>
              <a:rPr lang="fr-FR" sz="4000" i="1" smtClean="0">
                <a:latin typeface="Times New Roman" pitchFamily="18" charset="0"/>
              </a:rPr>
              <a:t>f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2060575"/>
            <a:ext cx="4391025" cy="44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5"/>
          <p:cNvSpPr>
            <a:spLocks noGrp="1"/>
          </p:cNvSpPr>
          <p:nvPr>
            <p:ph type="title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algn="l">
              <a:buFont typeface="Calibri" pitchFamily="34" charset="0"/>
              <a:buAutoNum type="arabicPeriod" startAt="10"/>
            </a:pPr>
            <a:r>
              <a:rPr lang="fr-FR" sz="4000" smtClean="0"/>
              <a:t> Lire le nombre d’antécédents de 0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2071688"/>
            <a:ext cx="535305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28625" y="928688"/>
            <a:ext cx="8229600" cy="4643437"/>
          </a:xfrm>
        </p:spPr>
        <p:txBody>
          <a:bodyPr/>
          <a:lstStyle/>
          <a:p>
            <a:pPr>
              <a:buFont typeface="Arial" charset="0"/>
              <a:buNone/>
            </a:pPr>
            <a:endParaRPr lang="fr-FR" smtClean="0"/>
          </a:p>
          <a:p>
            <a:pPr>
              <a:buFont typeface="Arial" charset="0"/>
              <a:buNone/>
            </a:pPr>
            <a:endParaRPr lang="fr-FR" smtClean="0"/>
          </a:p>
          <a:p>
            <a:pPr>
              <a:buFont typeface="Arial" charset="0"/>
              <a:buNone/>
            </a:pPr>
            <a:endParaRPr lang="fr-FR" smtClean="0"/>
          </a:p>
          <a:p>
            <a:pPr algn="ctr">
              <a:buFont typeface="Arial" charset="0"/>
              <a:buNone/>
            </a:pPr>
            <a:r>
              <a:rPr lang="fr-FR" sz="6000" smtClean="0"/>
              <a:t>Solutions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/>
            </a:pPr>
            <a:r>
              <a:rPr lang="fr-FR" smtClean="0"/>
              <a:t>Lire l’image de 1 par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916113"/>
            <a:ext cx="4479925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6156325" y="2205038"/>
            <a:ext cx="250825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400">
                <a:latin typeface="Calibri" pitchFamily="34" charset="0"/>
              </a:rPr>
              <a:t>L’image de 1 est 3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2"/>
            </a:pPr>
            <a:r>
              <a:rPr lang="fr-FR" smtClean="0"/>
              <a:t>Image de -4 par f 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916113"/>
            <a:ext cx="5184775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6156325" y="2205038"/>
            <a:ext cx="26638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400">
                <a:latin typeface="Calibri" pitchFamily="34" charset="0"/>
              </a:rPr>
              <a:t>L’image de -4 est 1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3"/>
            </a:pPr>
            <a:r>
              <a:rPr lang="fr-FR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Lire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f</a:t>
            </a:r>
            <a:r>
              <a:rPr lang="fr-FR" i="1" smtClean="0">
                <a:ea typeface="Cambria Math" pitchFamily="18" charset="0"/>
                <a:cs typeface="Times New Roman" pitchFamily="18" charset="0"/>
              </a:rPr>
              <a:t> </a:t>
            </a:r>
            <a:r>
              <a:rPr lang="fr-FR" smtClean="0">
                <a:ea typeface="Cambria Math" pitchFamily="18" charset="0"/>
                <a:cs typeface="Times New Roman" pitchFamily="18" charset="0"/>
              </a:rPr>
              <a:t>(</a:t>
            </a:r>
            <a:r>
              <a:rPr lang="fr-FR" i="1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fr-FR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2</a:t>
            </a:r>
            <a:r>
              <a:rPr lang="fr-FR" smtClean="0">
                <a:ea typeface="Cambria Math" pitchFamily="18" charset="0"/>
                <a:cs typeface="Times New Roman" pitchFamily="18" charset="0"/>
              </a:rPr>
              <a:t>) </a:t>
            </a: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 cstate="print"/>
          <a:srcRect t="531"/>
          <a:stretch>
            <a:fillRect/>
          </a:stretch>
        </p:blipFill>
        <p:spPr bwMode="auto">
          <a:xfrm>
            <a:off x="755650" y="1916113"/>
            <a:ext cx="4948238" cy="433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6156325" y="2205038"/>
            <a:ext cx="2663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400" i="1">
                <a:latin typeface="Times" pitchFamily="18" charset="0"/>
              </a:rPr>
              <a:t>f </a:t>
            </a:r>
            <a:r>
              <a:rPr lang="fr-FR" sz="4400">
                <a:latin typeface="Calibri" pitchFamily="34" charset="0"/>
              </a:rPr>
              <a:t>(2) = 1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4"/>
            </a:pPr>
            <a:r>
              <a:rPr lang="fr-FR" smtClean="0"/>
              <a:t>Lire </a:t>
            </a:r>
            <a:r>
              <a:rPr lang="fr-FR" i="1" smtClean="0">
                <a:latin typeface="Times" pitchFamily="18" charset="0"/>
              </a:rPr>
              <a:t>f</a:t>
            </a:r>
            <a:r>
              <a:rPr lang="fr-FR" smtClean="0"/>
              <a:t> (3)</a:t>
            </a: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844675"/>
            <a:ext cx="357028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6156325" y="2205038"/>
            <a:ext cx="2663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400" i="1">
                <a:latin typeface="Times" pitchFamily="18" charset="0"/>
              </a:rPr>
              <a:t>f </a:t>
            </a:r>
            <a:r>
              <a:rPr lang="fr-FR" sz="4400">
                <a:latin typeface="Calibri" pitchFamily="34" charset="0"/>
              </a:rPr>
              <a:t>(3) = -4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5"/>
            </a:pPr>
            <a:r>
              <a:rPr lang="fr-FR" smtClean="0"/>
              <a:t>Vrai ou faux : </a:t>
            </a:r>
            <a:r>
              <a:rPr lang="fr-FR" i="1" smtClean="0">
                <a:latin typeface="Times" pitchFamily="18" charset="0"/>
              </a:rPr>
              <a:t>f </a:t>
            </a:r>
            <a:r>
              <a:rPr lang="fr-FR" smtClean="0"/>
              <a:t>(-2) &lt; </a:t>
            </a:r>
            <a:r>
              <a:rPr lang="fr-FR" i="1" smtClean="0">
                <a:latin typeface="Times" pitchFamily="18" charset="0"/>
              </a:rPr>
              <a:t>f </a:t>
            </a:r>
            <a:r>
              <a:rPr lang="fr-FR" smtClean="0"/>
              <a:t>(0) ?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6156325" y="2205038"/>
            <a:ext cx="2663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400">
                <a:latin typeface="Times" pitchFamily="18" charset="0"/>
              </a:rPr>
              <a:t>Faux</a:t>
            </a:r>
            <a:endParaRPr lang="fr-FR" sz="4400">
              <a:latin typeface="Calibri" pitchFamily="34" charset="0"/>
            </a:endParaRPr>
          </a:p>
        </p:txBody>
      </p:sp>
      <p:pic>
        <p:nvPicPr>
          <p:cNvPr id="5223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927225"/>
            <a:ext cx="5256213" cy="44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6"/>
            </a:pPr>
            <a:r>
              <a:rPr lang="fr-FR" smtClean="0"/>
              <a:t>Lire les antécédents de 1 par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916113"/>
            <a:ext cx="4772025" cy="428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5364163" y="2205038"/>
            <a:ext cx="37798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000">
                <a:latin typeface="Calibri" pitchFamily="34" charset="0"/>
              </a:rPr>
              <a:t>Les antécédents de 1 sont 2 et -2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7"/>
            </a:pPr>
            <a:r>
              <a:rPr lang="fr-FR" smtClean="0"/>
              <a:t>Lire les antécédents de -1 par </a:t>
            </a:r>
            <a:r>
              <a:rPr lang="fr-FR" i="1" smtClean="0">
                <a:latin typeface="Times" pitchFamily="18" charset="0"/>
              </a:rPr>
              <a:t>f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5364163" y="2205038"/>
            <a:ext cx="37798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000" dirty="0">
                <a:latin typeface="Calibri" pitchFamily="34" charset="0"/>
              </a:rPr>
              <a:t>Les antécédents de -1 sont -4 et </a:t>
            </a:r>
            <a:r>
              <a:rPr lang="fr-FR" sz="4000" dirty="0" smtClean="0">
                <a:latin typeface="Calibri" pitchFamily="34" charset="0"/>
              </a:rPr>
              <a:t>1</a:t>
            </a:r>
            <a:endParaRPr lang="fr-FR" sz="40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3"/>
            <a:ext cx="4680520" cy="4122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8"/>
            </a:pPr>
            <a:r>
              <a:rPr lang="fr-FR" smtClean="0"/>
              <a:t>Lire les antécédents de 0 par</a:t>
            </a:r>
            <a:r>
              <a:rPr lang="fr-FR" smtClean="0">
                <a:latin typeface="Times New Roman" pitchFamily="18" charset="0"/>
              </a:rPr>
              <a:t> </a:t>
            </a:r>
            <a:r>
              <a:rPr lang="fr-FR" i="1" smtClean="0">
                <a:latin typeface="Times New Roman" pitchFamily="18" charset="0"/>
              </a:rPr>
              <a:t>f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5364163" y="2205038"/>
            <a:ext cx="377983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000">
                <a:latin typeface="Calibri" pitchFamily="34" charset="0"/>
              </a:rPr>
              <a:t>Les antécédents de 0 sont -1,  </a:t>
            </a:r>
            <a:r>
              <a:rPr lang="fr-FR" sz="4000" smtClean="0">
                <a:latin typeface="Calibri" pitchFamily="34" charset="0"/>
              </a:rPr>
              <a:t/>
            </a:r>
            <a:br>
              <a:rPr lang="fr-FR" sz="4000" smtClean="0">
                <a:latin typeface="Calibri" pitchFamily="34" charset="0"/>
              </a:rPr>
            </a:br>
            <a:r>
              <a:rPr lang="fr-FR" sz="4000" smtClean="0">
                <a:latin typeface="Calibri" pitchFamily="34" charset="0"/>
              </a:rPr>
              <a:t>2</a:t>
            </a:r>
            <a:r>
              <a:rPr lang="fr-FR" sz="4000">
                <a:latin typeface="Calibri" pitchFamily="34" charset="0"/>
              </a:rPr>
              <a:t> </a:t>
            </a:r>
            <a:r>
              <a:rPr lang="fr-FR" sz="4000" smtClean="0">
                <a:latin typeface="Calibri" pitchFamily="34" charset="0"/>
              </a:rPr>
              <a:t>et </a:t>
            </a:r>
            <a:r>
              <a:rPr lang="fr-FR" sz="4000">
                <a:latin typeface="Calibri" pitchFamily="34" charset="0"/>
              </a:rPr>
              <a:t>3,7 (environ)</a:t>
            </a:r>
          </a:p>
        </p:txBody>
      </p:sp>
      <p:pic>
        <p:nvPicPr>
          <p:cNvPr id="5632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060575"/>
            <a:ext cx="4895850" cy="362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9"/>
            </a:pPr>
            <a:r>
              <a:rPr lang="fr-FR" sz="4000" smtClean="0"/>
              <a:t>Vrai ou faux ? </a:t>
            </a:r>
            <a:br>
              <a:rPr lang="fr-FR" sz="4000" smtClean="0"/>
            </a:br>
            <a:r>
              <a:rPr lang="fr-FR" sz="4000" smtClean="0"/>
              <a:t>-1 a trois antécédents par</a:t>
            </a:r>
            <a:r>
              <a:rPr lang="fr-FR" sz="4000" smtClean="0">
                <a:latin typeface="Times New Roman" pitchFamily="18" charset="0"/>
              </a:rPr>
              <a:t> </a:t>
            </a:r>
            <a:r>
              <a:rPr lang="fr-FR" sz="4000" i="1" smtClean="0">
                <a:latin typeface="Times New Roman" pitchFamily="18" charset="0"/>
              </a:rPr>
              <a:t>f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205038"/>
            <a:ext cx="432117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6156325" y="2205038"/>
            <a:ext cx="2663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400">
                <a:latin typeface="Times" pitchFamily="18" charset="0"/>
              </a:rPr>
              <a:t>Vrai</a:t>
            </a:r>
            <a:endParaRPr lang="fr-FR" sz="4400">
              <a:latin typeface="Calibri" pitchFamily="34" charset="0"/>
            </a:endParaRP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re 5"/>
          <p:cNvSpPr>
            <a:spLocks noGrp="1"/>
          </p:cNvSpPr>
          <p:nvPr>
            <p:ph type="title" idx="4294967295"/>
          </p:nvPr>
        </p:nvSpPr>
        <p:spPr>
          <a:xfrm>
            <a:off x="457200" y="1000125"/>
            <a:ext cx="8229600" cy="857250"/>
          </a:xfrm>
        </p:spPr>
        <p:txBody>
          <a:bodyPr/>
          <a:lstStyle/>
          <a:p>
            <a:pPr marL="742950" indent="-742950" algn="l">
              <a:buClr>
                <a:srgbClr val="00B050"/>
              </a:buClr>
              <a:buFont typeface="Calibri" pitchFamily="34" charset="0"/>
              <a:buAutoNum type="arabicPeriod" startAt="10"/>
            </a:pPr>
            <a:r>
              <a:rPr lang="fr-FR" sz="4000" smtClean="0"/>
              <a:t> Lire le nombre d’antécédents de 0 par </a:t>
            </a:r>
            <a:r>
              <a:rPr lang="fr-FR" sz="4000" i="1" smtClean="0">
                <a:latin typeface="Times" pitchFamily="18" charset="0"/>
              </a:rPr>
              <a:t>f</a:t>
            </a:r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68538"/>
            <a:ext cx="5399087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6011863" y="2205038"/>
            <a:ext cx="31321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4000">
                <a:latin typeface="Calibri" pitchFamily="34" charset="0"/>
              </a:rPr>
              <a:t>0 a deux antécédents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/>
    </p:bldLst>
  </p:timing>
</p:sld>
</file>

<file path=ppt/theme/theme1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poscouran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</TotalTime>
  <Words>201</Words>
  <Application>Microsoft Office PowerPoint</Application>
  <PresentationFormat>Affichage à l'écran (4:3)</PresentationFormat>
  <Paragraphs>35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titre</vt:lpstr>
      <vt:lpstr>diaposcourantes</vt:lpstr>
      <vt:lpstr>Déterminer graphiquement  images et antécédents</vt:lpstr>
      <vt:lpstr>Lire l’image de 1 par f</vt:lpstr>
      <vt:lpstr>Lire l’image de -4 par f</vt:lpstr>
      <vt:lpstr>Lire f (2)</vt:lpstr>
      <vt:lpstr>Lire f (3)</vt:lpstr>
      <vt:lpstr>Vrai ou faux : f (-2) &lt; f (0) ?</vt:lpstr>
      <vt:lpstr>Lire les antécédents de 1 par f</vt:lpstr>
      <vt:lpstr>Lire les antécédents de -1 par f</vt:lpstr>
      <vt:lpstr>Lire les antécédents de 0 par f</vt:lpstr>
      <vt:lpstr>Vrai ou faux ?  -1 a trois antécédents par f</vt:lpstr>
      <vt:lpstr> Lire le nombre d’antécédents de 0</vt:lpstr>
      <vt:lpstr>Diapositive 12</vt:lpstr>
      <vt:lpstr>Lire l’image de 1 par f</vt:lpstr>
      <vt:lpstr>Image de -4 par f </vt:lpstr>
      <vt:lpstr>Lire f ( 2) </vt:lpstr>
      <vt:lpstr>Lire f (3)</vt:lpstr>
      <vt:lpstr>Vrai ou faux : f (-2) &lt; f (0) ?</vt:lpstr>
      <vt:lpstr>Lire les antécédents de 1 par f</vt:lpstr>
      <vt:lpstr>Lire les antécédents de -1 par f</vt:lpstr>
      <vt:lpstr>Lire les antécédents de 0 par f</vt:lpstr>
      <vt:lpstr>Vrai ou faux ?  -1 a trois antécédents par f</vt:lpstr>
      <vt:lpstr> Lire le nombre d’antécédents de 0 par f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</dc:creator>
  <cp:lastModifiedBy>MH</cp:lastModifiedBy>
  <cp:revision>39</cp:revision>
  <dcterms:created xsi:type="dcterms:W3CDTF">2010-05-07T13:51:37Z</dcterms:created>
  <dcterms:modified xsi:type="dcterms:W3CDTF">2010-07-12T16:33:48Z</dcterms:modified>
</cp:coreProperties>
</file>