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96" r:id="rId5"/>
    <p:sldId id="282" r:id="rId6"/>
    <p:sldId id="281" r:id="rId7"/>
    <p:sldId id="260" r:id="rId8"/>
    <p:sldId id="263" r:id="rId9"/>
    <p:sldId id="278" r:id="rId10"/>
    <p:sldId id="262" r:id="rId11"/>
    <p:sldId id="261" r:id="rId12"/>
    <p:sldId id="295" r:id="rId13"/>
    <p:sldId id="268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6" r:id="rId23"/>
    <p:sldId id="307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77" d="100"/>
          <a:sy n="77" d="100"/>
        </p:scale>
        <p:origin x="-10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543611-EBF7-4C52-92AE-FCD4AA8C7375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0E3FBCF-DCA0-4647-ABC5-5988A5A353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4FD3E-6C24-4DB3-8C33-3A4D153E67F7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975E1-8826-460C-8E95-A3017EE024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B9FEC-6810-46B9-A318-80B69054D76B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7E67E-DF26-4ADF-98F3-CA4D19CBA8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3D0C7-DCE2-4606-9976-5252AEDE028F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9686E-3505-4743-AE60-8FD01AAB2B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4FD90-A8C8-4D80-9484-892FA1E0814F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2904E-C0CD-4C83-AAF1-EC2E9B9A05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37D59-AA44-46B5-8A35-10AFCF0F6899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E4F43-0B55-476D-B4BE-CC51613FC8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CE103-9A38-48EA-82D3-7648FFB25BB8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F57AA-0217-441E-983C-BA58239CBB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17C0B-E0A5-47F3-8FE4-907067465EBE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3316E-1520-4E19-82B7-B67455EDB0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63F7E-A51D-4FC0-960D-3F3A6BF8556C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5909E-1211-4E1F-B02E-CB5ADCCB24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54CD8-438F-403C-B134-321D49589A98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567D9-B92A-49D6-BABF-1385CC5BF9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24BA4-F2E2-4AC8-B1BF-C09478631ACD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E773E-0BD0-4F30-BADD-1340C6322F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D3107-D70D-4800-B839-4AA16F51BE68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F9036-59E8-4275-9E4B-6C09AD2F71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A5A49-AC69-4685-B163-06B62F4A42BA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3CF25-ABDF-4EA6-9ED7-BFEEEB1C8E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05A49-F86C-49CC-B13E-FEEF75AC01E7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0FB5A-E513-43FE-9399-FD8AFBBD8C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7B6A9-6691-403C-9D6F-8F4A7D35C759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49068-E3CC-4C5D-864E-355C291B035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A61D9-E3C8-4B81-94CD-CB4E3EDDBCD4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E5EFD-EAD8-4DA0-AFE2-ABC8D6055A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D440C-0075-4A53-883F-1362520360BF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B42D1-1B2F-4700-B50F-43AC138ED8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E7F70-F903-497A-9B53-50CF4DF2C106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4264C-1047-47BE-A3C1-C7A154C187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0DDDC-9B9D-42A6-90C4-A53E5454D22A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78974-7698-4211-82F6-56C9C83BC4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D6C35-8274-4740-8436-F7BD2ECAEF37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9B98-7484-4B61-BEA7-69784884C3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1F576-E50F-41B8-80E1-CCDFF79F1B77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6269D-AB6F-47C8-9B9F-FB6FA9C671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05914-2FA6-4F1A-9840-4D88B85B0582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9C149-C049-4D71-99C7-08893DE7E5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D3181-DFF5-446D-AB64-E2FD29C412D3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4013A-C3D6-4574-B4F1-FCD5CA7B6F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19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21F07B-C9E9-4DFD-9BEA-0610612C6CCC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BAD017-75AD-4910-B8AD-8755CC6F35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199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921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F3055D-B7A1-4D06-B187-C819CEE405A5}" type="datetimeFigureOut">
              <a:rPr lang="fr-FR"/>
              <a:pPr>
                <a:defRPr/>
              </a:pPr>
              <a:t>05/07/2011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47B27E-254B-4DC0-BCD3-DEFB5C1BC39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9223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Loi binomiale</a:t>
            </a:r>
            <a:br>
              <a:rPr lang="fr-FR" smtClean="0"/>
            </a:br>
            <a:r>
              <a:rPr lang="fr-FR" smtClean="0"/>
              <a:t>Intervalle de fluctuation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468313" y="2060575"/>
            <a:ext cx="820737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réalisant 6 succès, sur un arbre représentant un schéma de 10 épreuves de Bernoulli  :</a:t>
            </a:r>
          </a:p>
        </p:txBody>
      </p:sp>
      <p:sp>
        <p:nvSpPr>
          <p:cNvPr id="1029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dirty="0"/>
              <a:t>Quel est le nombre de chemins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9750" y="3716338"/>
            <a:ext cx="7632700" cy="2555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                           b.  </a:t>
            </a:r>
          </a:p>
          <a:p>
            <a:pPr marL="514350" indent="-514350"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lnSpc>
                <a:spcPct val="150000"/>
              </a:lnSpc>
              <a:defRPr/>
            </a:pPr>
            <a:r>
              <a:rPr lang="fr-FR" sz="3200" dirty="0"/>
              <a:t>c.  </a:t>
            </a:r>
            <a:r>
              <a:rPr lang="fr-FR" sz="3200" dirty="0">
                <a:latin typeface="+mj-lt"/>
              </a:rPr>
              <a:t>6 parmi 10        </a:t>
            </a:r>
            <a:r>
              <a:rPr lang="fr-FR" sz="3200" dirty="0"/>
              <a:t>d.  </a:t>
            </a:r>
            <a:r>
              <a:rPr lang="fr-FR" sz="3200" dirty="0">
                <a:latin typeface="+mj-lt"/>
              </a:rPr>
              <a:t>10 parmi 6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042988" y="3357563"/>
          <a:ext cx="1160462" cy="1604962"/>
        </p:xfrm>
        <a:graphic>
          <a:graphicData uri="http://schemas.openxmlformats.org/presentationml/2006/ole">
            <p:oleObj spid="_x0000_s1026" name="Equation" r:id="rId3" imgW="330120" imgH="457200" progId="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3995738" y="3357563"/>
          <a:ext cx="1160462" cy="1604962"/>
        </p:xfrm>
        <a:graphic>
          <a:graphicData uri="http://schemas.openxmlformats.org/presentationml/2006/ole">
            <p:oleObj spid="_x0000_s1027" name="Equation" r:id="rId4" imgW="330120" imgH="45720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636838"/>
            <a:ext cx="338455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</a:p>
          <a:p>
            <a:pPr>
              <a:lnSpc>
                <a:spcPct val="2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055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Déterminer</a:t>
            </a:r>
            <a:endParaRPr lang="fr-FR" sz="4000" i="1">
              <a:latin typeface="Times" pitchFamily="18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547813" y="2205038"/>
          <a:ext cx="936625" cy="1604962"/>
        </p:xfrm>
        <a:graphic>
          <a:graphicData uri="http://schemas.openxmlformats.org/presentationml/2006/ole">
            <p:oleObj spid="_x0000_s2050" name="Equation" r:id="rId3" imgW="266400" imgH="457200" progId="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787900" y="2565400"/>
            <a:ext cx="3384550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</a:p>
          <a:p>
            <a:pPr>
              <a:lnSpc>
                <a:spcPct val="2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547813" y="4437063"/>
          <a:ext cx="936625" cy="1604962"/>
        </p:xfrm>
        <a:graphic>
          <a:graphicData uri="http://schemas.openxmlformats.org/presentationml/2006/ole">
            <p:oleObj spid="_x0000_s2051" name="Equation" r:id="rId4" imgW="266400" imgH="457200" progId="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508625" y="2133600"/>
          <a:ext cx="936625" cy="1604963"/>
        </p:xfrm>
        <a:graphic>
          <a:graphicData uri="http://schemas.openxmlformats.org/presentationml/2006/ole">
            <p:oleObj spid="_x0000_s2052" name="Equation" r:id="rId5" imgW="266400" imgH="457200" progId="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508625" y="4437063"/>
          <a:ext cx="936625" cy="1604962"/>
        </p:xfrm>
        <a:graphic>
          <a:graphicData uri="http://schemas.openxmlformats.org/presentationml/2006/ole">
            <p:oleObj spid="_x0000_s2053" name="Equation" r:id="rId6" imgW="266400" imgH="45720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Déterminer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29527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042988" y="2133600"/>
          <a:ext cx="936625" cy="1604963"/>
        </p:xfrm>
        <a:graphic>
          <a:graphicData uri="http://schemas.openxmlformats.org/presentationml/2006/ole">
            <p:oleObj spid="_x0000_s3074" name="Equation" r:id="rId3" imgW="266400" imgH="457200" progId="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042988" y="4221163"/>
          <a:ext cx="936625" cy="1604962"/>
        </p:xfrm>
        <a:graphic>
          <a:graphicData uri="http://schemas.openxmlformats.org/presentationml/2006/ole">
            <p:oleObj spid="_x0000_s3075" name="Equation" r:id="rId4" imgW="266400" imgH="457200" progId="">
              <p:embed/>
            </p:oleObj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3348038" y="2205038"/>
          <a:ext cx="5375922" cy="352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987"/>
                <a:gridCol w="895987"/>
                <a:gridCol w="895987"/>
                <a:gridCol w="895987"/>
                <a:gridCol w="895987"/>
                <a:gridCol w="895987"/>
              </a:tblGrid>
              <a:tr h="540060"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 </a:t>
                      </a:r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       p </a:t>
                      </a:r>
                      <a:br>
                        <a:rPr lang="fr-FR" sz="2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0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 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2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2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3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3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3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4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4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6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4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 smtClean="0"/>
              <a:t>X suit la loi B(200 ; 0,4). Déterminer :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4392613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a. P(X = 5)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b. P(X ≥ 1)</a:t>
            </a:r>
            <a:endParaRPr lang="fr-FR" sz="3200" dirty="0">
              <a:solidFill>
                <a:srgbClr val="00B0F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E(X</a:t>
            </a:r>
            <a:r>
              <a:rPr lang="fr-FR" sz="3200" dirty="0"/>
              <a:t>)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V(X)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39750" y="1000125"/>
            <a:ext cx="8604250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5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Choisir la bonne réponse.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1989138"/>
            <a:ext cx="8135938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Le graphique représente la loi </a:t>
            </a:r>
            <a:r>
              <a:rPr lang="fr-FR" sz="3200" dirty="0" smtClean="0">
                <a:latin typeface="+mj-lt"/>
              </a:rPr>
              <a:t>B(20 ; </a:t>
            </a:r>
            <a:r>
              <a:rPr lang="fr-FR" sz="3200" i="1" dirty="0" smtClean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)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 = 0,8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 = 0,5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 = 0,3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2852738"/>
            <a:ext cx="58737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dirty="0" smtClean="0">
                <a:cs typeface="Times New Roman" pitchFamily="18" charset="0"/>
              </a:rPr>
              <a:t>Que calcule sur un tableur la formule 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8316912" cy="49545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=LOI.BINOMIALE(6;50;0,3;0)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ou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= LOI.BINOMIALE(6;50;0,3;FAUX)</a:t>
            </a:r>
          </a:p>
          <a:p>
            <a:pPr>
              <a:defRPr/>
            </a:pPr>
            <a:r>
              <a:rPr lang="fr-FR" sz="3200" dirty="0">
                <a:solidFill>
                  <a:srgbClr val="00B0F0"/>
                </a:solidFill>
                <a:latin typeface="+mj-lt"/>
              </a:rPr>
              <a:t> </a:t>
            </a:r>
            <a:br>
              <a:rPr lang="fr-FR" sz="3200" dirty="0">
                <a:solidFill>
                  <a:srgbClr val="00B0F0"/>
                </a:solidFill>
                <a:latin typeface="+mj-lt"/>
              </a:rPr>
            </a:br>
            <a:endParaRPr lang="fr-FR" sz="2800" dirty="0">
              <a:solidFill>
                <a:srgbClr val="00B0F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smtClean="0"/>
              <a:t>Que représente le nombre inscrit dans la cellule B26 ? 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708275"/>
            <a:ext cx="78708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163671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dirty="0" smtClean="0"/>
              <a:t>Vrai ou Faux ?</a:t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395288" y="2420938"/>
            <a:ext cx="5545137" cy="2528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/>
            <a:r>
              <a:rPr lang="fr-FR" sz="3200" dirty="0">
                <a:latin typeface="Calibri" pitchFamily="34" charset="0"/>
              </a:rPr>
              <a:t/>
            </a:r>
            <a:br>
              <a:rPr lang="fr-FR" sz="3200" dirty="0">
                <a:latin typeface="Calibri" pitchFamily="34" charset="0"/>
              </a:rPr>
            </a:br>
            <a:r>
              <a:rPr lang="fr-FR" sz="3200" dirty="0">
                <a:latin typeface="Calibri" pitchFamily="34" charset="0"/>
              </a:rPr>
              <a:t>D’après le tableau ci-contre, </a:t>
            </a:r>
            <a:br>
              <a:rPr lang="fr-FR" sz="3200" dirty="0">
                <a:latin typeface="Calibri" pitchFamily="34" charset="0"/>
              </a:rPr>
            </a:br>
            <a:endParaRPr lang="fr-FR" sz="3200" dirty="0">
              <a:latin typeface="Calibri" pitchFamily="34" charset="0"/>
            </a:endParaRPr>
          </a:p>
          <a:p>
            <a:pPr marL="514350" indent="-514350"/>
            <a:r>
              <a:rPr lang="fr-FR" sz="3200" dirty="0">
                <a:latin typeface="Calibri" pitchFamily="34" charset="0"/>
              </a:rPr>
              <a:t>            P(2 ≤ X ≤ 8) ≥ 0,95 </a:t>
            </a:r>
          </a:p>
          <a:p>
            <a:pPr marL="514350" indent="-514350"/>
            <a:endParaRPr lang="fr-FR" sz="3200" dirty="0">
              <a:latin typeface="Calibri" pitchFamily="34" charset="0"/>
            </a:endParaRP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1341438"/>
            <a:ext cx="2592387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/>
              <a:t>Déterminer un intervalle de fluctuation au seuil de 95 %</a:t>
            </a:r>
            <a:endParaRPr lang="fr-FR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388" y="2349500"/>
            <a:ext cx="3671887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Times" pitchFamily="18" charset="0"/>
                <a:ea typeface="Cambria Math" pitchFamily="18" charset="0"/>
                <a:cs typeface="+mj-cs"/>
              </a:rPr>
              <a:t>  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de la fréquence aléatoire de succès pour une variable aléatoire X qui suit la loi binomiale </a:t>
            </a:r>
            <a:br>
              <a:rPr lang="fr-FR" sz="3200" dirty="0">
                <a:latin typeface="+mj-lt"/>
                <a:ea typeface="Cambria Math" pitchFamily="18" charset="0"/>
                <a:cs typeface="+mj-cs"/>
              </a:rPr>
            </a:b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B(10 ; 0,4)</a:t>
            </a: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229600" cy="129540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/>
              <a:t>Déterminer un intervalle de fluctuation au seuil de 90 %</a:t>
            </a:r>
            <a:r>
              <a:rPr lang="fr-FR" smtClean="0">
                <a:latin typeface="Times" pitchFamily="18" charset="0"/>
              </a:rPr>
              <a:t/>
            </a:r>
            <a:br>
              <a:rPr lang="fr-FR" smtClean="0">
                <a:latin typeface="Times" pitchFamily="18" charset="0"/>
              </a:rPr>
            </a:br>
            <a:endParaRPr lang="fr-FR" smtClean="0">
              <a:latin typeface="Times" pitchFamily="18" charset="0"/>
            </a:endParaRPr>
          </a:p>
        </p:txBody>
      </p:sp>
      <p:sp>
        <p:nvSpPr>
          <p:cNvPr id="17411" name="ZoneTexte 3"/>
          <p:cNvSpPr txBox="1">
            <a:spLocks noChangeArrowheads="1"/>
          </p:cNvSpPr>
          <p:nvPr/>
        </p:nvSpPr>
        <p:spPr bwMode="auto">
          <a:xfrm>
            <a:off x="395288" y="2420938"/>
            <a:ext cx="553403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/>
            <a:r>
              <a:rPr lang="fr-FR" sz="3200" dirty="0">
                <a:latin typeface="+mj-lt"/>
              </a:rPr>
              <a:t>     de la fréquence aléatoire de succès pour une variable aléatoire X qui suit la loi binomiale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B(10 ; 0,4)</a:t>
            </a:r>
          </a:p>
          <a:p>
            <a:pPr marL="514350" indent="-514350"/>
            <a:endParaRPr lang="fr-FR" sz="3200" dirty="0">
              <a:latin typeface="Calibri" pitchFamily="34" charset="0"/>
            </a:endParaRP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/>
          </a:p>
          <a:p>
            <a:pPr eaLnBrk="1" hangingPunct="1">
              <a:buFont typeface="Arial" charset="0"/>
              <a:buNone/>
            </a:pPr>
            <a:endParaRPr lang="fr-FR" smtClean="0"/>
          </a:p>
          <a:p>
            <a:pPr eaLnBrk="1" hangingPunct="1">
              <a:buFont typeface="Arial" charset="0"/>
              <a:buNone/>
            </a:pPr>
            <a:endParaRPr lang="fr-FR" smtClean="0"/>
          </a:p>
          <a:p>
            <a:pPr algn="ctr" eaLnBrk="1" hangingPunct="1">
              <a:buFont typeface="Arial" charset="0"/>
              <a:buNone/>
            </a:pPr>
            <a:r>
              <a:rPr lang="fr-FR" sz="6000" smtClean="0"/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468313" y="2060575"/>
            <a:ext cx="820737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réalisant 6 succès, sur un arbre représentant un schéma de 10 épreuves de Bernoulli  :</a:t>
            </a:r>
          </a:p>
        </p:txBody>
      </p:sp>
      <p:sp>
        <p:nvSpPr>
          <p:cNvPr id="410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dirty="0"/>
              <a:t>Quel est le nombre de chemins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9750" y="3716338"/>
            <a:ext cx="7632700" cy="2555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                           b.  </a:t>
            </a:r>
          </a:p>
          <a:p>
            <a:pPr marL="514350" indent="-514350"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c.  6 parmi 10        d.  10 parmi 6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042988" y="3357563"/>
          <a:ext cx="1160462" cy="1604962"/>
        </p:xfrm>
        <a:graphic>
          <a:graphicData uri="http://schemas.openxmlformats.org/presentationml/2006/ole">
            <p:oleObj spid="_x0000_s4098" name="Equation" r:id="rId3" imgW="330120" imgH="457200" progId="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995738" y="3357563"/>
          <a:ext cx="1160462" cy="1604962"/>
        </p:xfrm>
        <a:graphic>
          <a:graphicData uri="http://schemas.openxmlformats.org/presentationml/2006/ole">
            <p:oleObj spid="_x0000_s4099" name="Equation" r:id="rId4" imgW="330120" imgH="457200" progId="">
              <p:embed/>
            </p:oleObj>
          </a:graphicData>
        </a:graphic>
      </p:graphicFrame>
      <p:sp>
        <p:nvSpPr>
          <p:cNvPr id="7" name="Ellipse 6"/>
          <p:cNvSpPr/>
          <p:nvPr/>
        </p:nvSpPr>
        <p:spPr>
          <a:xfrm>
            <a:off x="3276600" y="3284538"/>
            <a:ext cx="2447925" cy="17287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95288" y="5013325"/>
            <a:ext cx="2736850" cy="863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636838"/>
            <a:ext cx="338455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</a:p>
          <a:p>
            <a:pPr>
              <a:lnSpc>
                <a:spcPct val="2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Déterminer</a:t>
            </a:r>
            <a:endParaRPr lang="fr-FR" sz="4000" i="1">
              <a:latin typeface="Times" pitchFamily="18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547813" y="2205038"/>
          <a:ext cx="936625" cy="1604962"/>
        </p:xfrm>
        <a:graphic>
          <a:graphicData uri="http://schemas.openxmlformats.org/presentationml/2006/ole">
            <p:oleObj spid="_x0000_s5122" name="Equation" r:id="rId3" imgW="266400" imgH="457200" progId="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787900" y="2565400"/>
            <a:ext cx="3384550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</a:p>
          <a:p>
            <a:pPr>
              <a:lnSpc>
                <a:spcPct val="2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547813" y="4437063"/>
          <a:ext cx="936625" cy="1604962"/>
        </p:xfrm>
        <a:graphic>
          <a:graphicData uri="http://schemas.openxmlformats.org/presentationml/2006/ole">
            <p:oleObj spid="_x0000_s5123" name="Equation" r:id="rId4" imgW="266400" imgH="457200" progId="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5508625" y="2133600"/>
          <a:ext cx="936625" cy="1604963"/>
        </p:xfrm>
        <a:graphic>
          <a:graphicData uri="http://schemas.openxmlformats.org/presentationml/2006/ole">
            <p:oleObj spid="_x0000_s5124" name="Equation" r:id="rId5" imgW="266400" imgH="457200" progId="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5508625" y="4437063"/>
          <a:ext cx="936625" cy="1604962"/>
        </p:xfrm>
        <a:graphic>
          <a:graphicData uri="http://schemas.openxmlformats.org/presentationml/2006/ole">
            <p:oleObj spid="_x0000_s5125" name="Equation" r:id="rId6" imgW="266400" imgH="457200" progId="">
              <p:embed/>
            </p:oleObj>
          </a:graphicData>
        </a:graphic>
      </p:graphicFrame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2627313" y="2636838"/>
            <a:ext cx="14398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FF0000"/>
                </a:solidFill>
              </a:rPr>
              <a:t>= 1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2627313" y="4870450"/>
            <a:ext cx="14398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FF0000"/>
                </a:solidFill>
              </a:rPr>
              <a:t>= 4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516688" y="2636838"/>
            <a:ext cx="14398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FF0000"/>
                </a:solidFill>
              </a:rPr>
              <a:t>= 1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516688" y="4943475"/>
            <a:ext cx="14398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FF0000"/>
                </a:solidFill>
              </a:rPr>
              <a:t>= 5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Déterminer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29527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042988" y="2133600"/>
          <a:ext cx="936625" cy="1604963"/>
        </p:xfrm>
        <a:graphic>
          <a:graphicData uri="http://schemas.openxmlformats.org/presentationml/2006/ole">
            <p:oleObj spid="_x0000_s6146" name="Equation" r:id="rId3" imgW="266400" imgH="457200" progId="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042988" y="4221163"/>
          <a:ext cx="936625" cy="1604962"/>
        </p:xfrm>
        <a:graphic>
          <a:graphicData uri="http://schemas.openxmlformats.org/presentationml/2006/ole">
            <p:oleObj spid="_x0000_s6147" name="Equation" r:id="rId4" imgW="266400" imgH="457200" progId="">
              <p:embed/>
            </p:oleObj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3768725" y="2276475"/>
          <a:ext cx="5375922" cy="352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987"/>
                <a:gridCol w="895987"/>
                <a:gridCol w="895987"/>
                <a:gridCol w="895987"/>
                <a:gridCol w="895987"/>
                <a:gridCol w="895987"/>
              </a:tblGrid>
              <a:tr h="540060"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 </a:t>
                      </a:r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       p </a:t>
                      </a:r>
                      <a:br>
                        <a:rPr lang="fr-FR" sz="2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0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 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2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2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3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3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3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4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4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6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4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1</a:t>
                      </a:r>
                      <a:endParaRPr lang="fr-FR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979613" y="2636838"/>
            <a:ext cx="12969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FF0000"/>
                </a:solidFill>
              </a:rPr>
              <a:t>=10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979613" y="4581525"/>
            <a:ext cx="18002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FF0000"/>
                </a:solidFill>
              </a:rPr>
              <a:t>=10 +5</a:t>
            </a:r>
          </a:p>
          <a:p>
            <a:r>
              <a:rPr lang="fr-FR" sz="3600">
                <a:solidFill>
                  <a:srgbClr val="FF0000"/>
                </a:solidFill>
              </a:rPr>
              <a:t>     =15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 smtClean="0"/>
              <a:t>X suit la loi B(200 ; 0,4). Déterminer :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4392613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a. P(X = 5)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b. P(X ≥ 1)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E(X</a:t>
            </a:r>
            <a:r>
              <a:rPr lang="fr-FR" sz="3200" dirty="0"/>
              <a:t>)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V(X)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2674938" y="2420938"/>
          <a:ext cx="2976562" cy="1165225"/>
        </p:xfrm>
        <a:graphic>
          <a:graphicData uri="http://schemas.openxmlformats.org/presentationml/2006/ole">
            <p:oleObj spid="_x0000_s7170" name="Equation" r:id="rId3" imgW="1168200" imgH="457200" progId="">
              <p:embed/>
            </p:oleObj>
          </a:graphicData>
        </a:graphic>
      </p:graphicFrame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2627313" y="3716338"/>
            <a:ext cx="252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=</a:t>
            </a:r>
            <a:r>
              <a:rPr lang="fr-FR" sz="2800" b="1">
                <a:solidFill>
                  <a:srgbClr val="FF0000"/>
                </a:solidFill>
              </a:rPr>
              <a:t> 1 - 0,6 </a:t>
            </a:r>
            <a:r>
              <a:rPr lang="fr-FR" sz="2800" b="1" baseline="30000">
                <a:solidFill>
                  <a:srgbClr val="FF0000"/>
                </a:solidFill>
              </a:rPr>
              <a:t>200</a:t>
            </a:r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2627313" y="4724400"/>
            <a:ext cx="252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=</a:t>
            </a:r>
            <a:r>
              <a:rPr lang="fr-FR" sz="2800" b="1">
                <a:solidFill>
                  <a:srgbClr val="FF0000"/>
                </a:solidFill>
              </a:rPr>
              <a:t> 80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2627313" y="5661025"/>
            <a:ext cx="252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=</a:t>
            </a:r>
            <a:r>
              <a:rPr lang="fr-FR" sz="2800" b="1">
                <a:solidFill>
                  <a:srgbClr val="FF0000"/>
                </a:solidFill>
              </a:rPr>
              <a:t> 48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39750" y="1000125"/>
            <a:ext cx="8604250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5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Choisir la bonne réponse.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1989138"/>
            <a:ext cx="8135938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Le graphique représente la loi </a:t>
            </a:r>
            <a:r>
              <a:rPr lang="fr-FR" sz="3200" dirty="0" smtClean="0">
                <a:latin typeface="+mj-lt"/>
              </a:rPr>
              <a:t>B(20 ; </a:t>
            </a:r>
            <a:r>
              <a:rPr lang="fr-FR" sz="3200" i="1" dirty="0" smtClean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)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 = 0,8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 = 0,5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 </a:t>
            </a:r>
            <a:r>
              <a:rPr lang="fr-FR" sz="3200" i="1" dirty="0">
                <a:latin typeface="+mj-lt"/>
              </a:rPr>
              <a:t>p</a:t>
            </a:r>
            <a:r>
              <a:rPr lang="fr-FR" sz="3200" dirty="0">
                <a:latin typeface="+mj-lt"/>
              </a:rPr>
              <a:t> = 0,3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2852738"/>
            <a:ext cx="58737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llipse 4"/>
          <p:cNvSpPr/>
          <p:nvPr/>
        </p:nvSpPr>
        <p:spPr>
          <a:xfrm>
            <a:off x="323850" y="5229225"/>
            <a:ext cx="2735263" cy="863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dirty="0" smtClean="0">
                <a:cs typeface="Times New Roman" pitchFamily="18" charset="0"/>
              </a:rPr>
              <a:t>Que calcule sur un tableur la formule 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1188" y="2636838"/>
            <a:ext cx="83169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/>
              <a:t>=LOI.BINOMIALE(6;50;0,3;0)</a:t>
            </a:r>
            <a:br>
              <a:rPr lang="fr-FR" sz="3200" dirty="0"/>
            </a:br>
            <a:endParaRPr lang="fr-FR" sz="3200" dirty="0"/>
          </a:p>
          <a:p>
            <a:pPr>
              <a:defRPr/>
            </a:pPr>
            <a:r>
              <a:rPr lang="fr-FR" sz="3200" dirty="0"/>
              <a:t>Ou</a:t>
            </a:r>
            <a:br>
              <a:rPr lang="fr-FR" sz="3200" dirty="0"/>
            </a:br>
            <a:endParaRPr lang="fr-FR" sz="3200" dirty="0"/>
          </a:p>
          <a:p>
            <a:pPr>
              <a:defRPr/>
            </a:pPr>
            <a:r>
              <a:rPr lang="fr-FR" sz="3200" dirty="0"/>
              <a:t>= LOI.BINOMIALE(6;50;0,3;FAUX)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684213" y="5661025"/>
            <a:ext cx="820896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P(X = 6) où X suit la loi binomiale B(50 ; 0,3)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smtClean="0"/>
              <a:t>Que représente le nombre inscrit dans la cellule B26 ? 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708275"/>
            <a:ext cx="78708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395288" y="5373688"/>
            <a:ext cx="87487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P(X ≤ 24) où X suit la loi binomiale B(40 ; 0,75)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163671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dirty="0" smtClean="0"/>
              <a:t>Vrai ou Faux ?</a:t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395288" y="2420938"/>
            <a:ext cx="5400675" cy="2528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/>
            <a:endParaRPr lang="fr-FR" sz="3200">
              <a:latin typeface="Times" pitchFamily="18" charset="0"/>
            </a:endParaRPr>
          </a:p>
          <a:p>
            <a:pPr marL="514350" indent="-514350"/>
            <a:r>
              <a:rPr lang="fr-FR" sz="3200">
                <a:latin typeface="Times" pitchFamily="18" charset="0"/>
              </a:rPr>
              <a:t> </a:t>
            </a:r>
            <a:r>
              <a:rPr lang="fr-FR" sz="3200"/>
              <a:t>D’après le tableau ci-contre,</a:t>
            </a:r>
          </a:p>
          <a:p>
            <a:pPr marL="514350" indent="-514350"/>
            <a:endParaRPr lang="fr-FR" sz="3200"/>
          </a:p>
          <a:p>
            <a:pPr marL="514350" indent="-514350"/>
            <a:r>
              <a:rPr lang="fr-FR" sz="3200"/>
              <a:t>            P(2 ≤ X ≤ 8) ≥ 0,95 </a:t>
            </a:r>
          </a:p>
          <a:p>
            <a:pPr marL="514350" indent="-514350"/>
            <a:endParaRPr lang="fr-FR" sz="3200">
              <a:latin typeface="Calibri" pitchFamily="34" charset="0"/>
            </a:endParaRP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1341438"/>
            <a:ext cx="2592387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2051050" y="5373688"/>
            <a:ext cx="1584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Vrai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/>
              <a:t>Déterminer un intervalle de fluctuation au seuil de 95 %</a:t>
            </a:r>
            <a:endParaRPr lang="fr-FR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388" y="2349500"/>
            <a:ext cx="4752975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   de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la 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fréquence aléatoire de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succès pour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une variable aléatoire X qui suit la loi binomiale </a:t>
            </a:r>
            <a:br>
              <a:rPr lang="fr-FR" sz="3200" dirty="0">
                <a:latin typeface="+mj-lt"/>
                <a:ea typeface="Cambria Math" pitchFamily="18" charset="0"/>
                <a:cs typeface="+mj-cs"/>
              </a:rPr>
            </a:b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B(10 ; 0,4)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619250" y="5805488"/>
            <a:ext cx="33845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[ 0,1 ; 0,7]</a:t>
            </a:r>
          </a:p>
        </p:txBody>
      </p:sp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229600" cy="129540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/>
              <a:t>Déterminer un intervalle de fluctuation au seuil de 90 %</a:t>
            </a:r>
            <a:r>
              <a:rPr lang="fr-FR" smtClean="0">
                <a:latin typeface="Times" pitchFamily="18" charset="0"/>
              </a:rPr>
              <a:t/>
            </a:r>
            <a:br>
              <a:rPr lang="fr-FR" smtClean="0">
                <a:latin typeface="Times" pitchFamily="18" charset="0"/>
              </a:rPr>
            </a:br>
            <a:endParaRPr lang="fr-FR" smtClean="0">
              <a:latin typeface="Times" pitchFamily="18" charset="0"/>
            </a:endParaRPr>
          </a:p>
        </p:txBody>
      </p:sp>
      <p:sp>
        <p:nvSpPr>
          <p:cNvPr id="24579" name="ZoneTexte 3"/>
          <p:cNvSpPr txBox="1">
            <a:spLocks noChangeArrowheads="1"/>
          </p:cNvSpPr>
          <p:nvPr/>
        </p:nvSpPr>
        <p:spPr bwMode="auto">
          <a:xfrm>
            <a:off x="395288" y="2420938"/>
            <a:ext cx="524828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/>
            <a:r>
              <a:rPr lang="fr-FR" sz="3200" dirty="0">
                <a:latin typeface="+mj-lt"/>
              </a:rPr>
              <a:t>     de la fréquence aléatoire de succès pour une variable aléatoire X qui suit la loi binomiale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B(10 ; 0,4)</a:t>
            </a:r>
          </a:p>
          <a:p>
            <a:pPr marL="514350" indent="-514350"/>
            <a:endParaRPr lang="fr-FR" sz="3200" dirty="0">
              <a:latin typeface="Calibri" pitchFamily="34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547813" y="5300663"/>
            <a:ext cx="33845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[ 0,2 ; 0,7]</a:t>
            </a:r>
          </a:p>
        </p:txBody>
      </p:sp>
      <p:pic>
        <p:nvPicPr>
          <p:cNvPr id="24581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</TotalTime>
  <Words>482</Words>
  <Application>Microsoft Office PowerPoint</Application>
  <PresentationFormat>Affichage à l'écran (4:3)</PresentationFormat>
  <Paragraphs>159</Paragraphs>
  <Slides>22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5" baseType="lpstr">
      <vt:lpstr>titre</vt:lpstr>
      <vt:lpstr>diaposcourantes</vt:lpstr>
      <vt:lpstr>Equation</vt:lpstr>
      <vt:lpstr>Loi binomiale Intervalle de fluctuation</vt:lpstr>
      <vt:lpstr>Diapositive 2</vt:lpstr>
      <vt:lpstr>Diapositive 3</vt:lpstr>
      <vt:lpstr>Diapositive 4</vt:lpstr>
      <vt:lpstr>X suit la loi B(200 ; 0,4). Déterminer :  </vt:lpstr>
      <vt:lpstr>Choisir la bonne réponse.  </vt:lpstr>
      <vt:lpstr>Que calcule sur un tableur la formule :</vt:lpstr>
      <vt:lpstr>Que représente le nombre inscrit dans la cellule B26 ? </vt:lpstr>
      <vt:lpstr>Vrai ou Faux ? </vt:lpstr>
      <vt:lpstr>Déterminer un intervalle de fluctuation au seuil de 95 %</vt:lpstr>
      <vt:lpstr>Déterminer un intervalle de fluctuation au seuil de 90 % </vt:lpstr>
      <vt:lpstr>Diapositive 12</vt:lpstr>
      <vt:lpstr>Diapositive 13</vt:lpstr>
      <vt:lpstr>Diapositive 14</vt:lpstr>
      <vt:lpstr>Diapositive 15</vt:lpstr>
      <vt:lpstr>X suit la loi B(200 ; 0,4). Déterminer :  </vt:lpstr>
      <vt:lpstr>Choisir la bonne réponse.  </vt:lpstr>
      <vt:lpstr>Que calcule sur un tableur la formule :</vt:lpstr>
      <vt:lpstr>Que représente le nombre inscrit dans la cellule B26 ? </vt:lpstr>
      <vt:lpstr>Vrai ou Faux ? </vt:lpstr>
      <vt:lpstr>Déterminer un intervalle de fluctuation au seuil de 95 %</vt:lpstr>
      <vt:lpstr>Déterminer un intervalle de fluctuation au seuil de 90 %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MAGINA</cp:lastModifiedBy>
  <cp:revision>159</cp:revision>
  <dcterms:created xsi:type="dcterms:W3CDTF">2010-05-07T13:51:37Z</dcterms:created>
  <dcterms:modified xsi:type="dcterms:W3CDTF">2011-07-05T09:06:28Z</dcterms:modified>
</cp:coreProperties>
</file>