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96" r:id="rId5"/>
    <p:sldId id="282" r:id="rId6"/>
    <p:sldId id="263" r:id="rId7"/>
    <p:sldId id="260" r:id="rId8"/>
    <p:sldId id="281" r:id="rId9"/>
    <p:sldId id="262" r:id="rId10"/>
    <p:sldId id="278" r:id="rId11"/>
    <p:sldId id="295" r:id="rId12"/>
    <p:sldId id="268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293" autoAdjust="0"/>
    <p:restoredTop sz="94660"/>
  </p:normalViewPr>
  <p:slideViewPr>
    <p:cSldViewPr>
      <p:cViewPr varScale="1">
        <p:scale>
          <a:sx n="69" d="100"/>
          <a:sy n="69" d="100"/>
        </p:scale>
        <p:origin x="-4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30F4C07-942C-4CBF-8BCF-B577628C7DA9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EE4DF6F-1C9E-4F3F-8C34-2D06F23C2C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DAABE-E62C-4F7D-AC21-F9C2C63910A3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91E38-E11F-4E85-8E18-7CA26D9795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9166D-CDB7-481E-A854-55F63A4A320F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9D52A-74C8-4691-89F4-3EF7136E12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D1409-2A27-4539-AD26-83BE7EBFC1B9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EE977-FA55-478D-99F3-FC906B847D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3BB69-62B0-4279-B184-540910AE1CB1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D46CE-4178-4424-AD9F-19C4B99C90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7F105-D022-4585-AE59-EC2CEC45B60C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C7D08-2C7C-41F4-A0C9-E14E7B770D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143DD-540B-4005-8084-C71CCB83DE95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5D26D-0B09-4FAB-A65C-CB5E732263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9F5AB-B7E0-41CD-A691-6AD53F4F5F63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680FA-B787-405B-843F-710B1FD57B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F219B-31A1-41DA-AC6A-52AB592ACE30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2701B-DC07-4421-989E-5248A2F08F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90BA1-1D0A-4BE6-9F82-36B85D52A3C6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DA550-259D-4178-B7D7-787A7EE64C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C89E7-5798-4F2A-B733-549B9BC8D684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8B206-E205-4C1B-819E-50A2F24A3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BBE99-989A-48F2-B06D-2F548D38F622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C7B18-784E-4CAE-A944-B9770F203F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C715A-C7F9-4070-B143-051CE5C52DBB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2625B-C998-421D-8A9C-04EA71BF9E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77F2D-AF5E-4DF5-B101-E63410D23211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6B56C-14FB-40A7-B4E6-975FC13D0A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2FE72-6215-44D6-9B5B-DAD36E34C30D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89AF0-337E-427C-B967-83162F27C9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D899F-ADC3-4CFC-82E7-5E7F577AA661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BEE02-7988-452C-83D6-7874616721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0965F-F795-4D7D-A363-131032571739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5820-5F6B-46AA-A514-231526DBC5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C9667-6A69-4FA3-8A75-001D08DFD5BA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DAB6E-8E16-425E-B6A5-0C6A5E5D5A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8777B-DD21-4BA3-89AC-221C7D530D7C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4F903-E06C-4DDD-B19E-D9AE386B65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5DC02-0802-495F-A00B-AD821D8759FA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03FB1-E526-46F4-B09F-FEB47B81E1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BB4D5-029F-4CDA-9E47-09FA2D6BDAD3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C08F9-BD7D-4A74-B635-C38348B03C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01A12-E8E2-401E-98AC-0328B79F6A70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C92E2-0E40-47E5-B814-2C2BDFAAA5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C5C8F-34F0-492F-81BB-6C06EF125524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F5064-029A-4B11-B77E-498FBA7FCA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512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EE5AFC-2F92-4F2C-89BD-BC9A18095365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3A2512-2C36-46F6-9545-6C948C9597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5127" name="Image 7" descr="bandeau_ppt_matix_1ere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61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D251978-546F-4864-A8DC-4267EDA5953B}" type="datetimeFigureOut">
              <a:rPr lang="fr-FR"/>
              <a:pPr>
                <a:defRPr/>
              </a:pPr>
              <a:t>31/05/2011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2EF434-625C-434B-B2D3-952202E56A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6151" name="Image 6" descr="bandeau2_mathx_didier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Probabilités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395288" y="1000125"/>
            <a:ext cx="874871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3600"/>
              <a:t>Le tableau donne la loi de probabilité d’une variable aléatoire X </a:t>
            </a:r>
          </a:p>
          <a:p>
            <a:pPr marL="838200" indent="-838200">
              <a:buClr>
                <a:srgbClr val="00B050"/>
              </a:buClr>
            </a:pPr>
            <a:endParaRPr lang="fr-FR" sz="400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042988" y="4652963"/>
          <a:ext cx="6960095" cy="144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1152128"/>
                <a:gridCol w="1152128"/>
                <a:gridCol w="1152128"/>
                <a:gridCol w="1055439"/>
              </a:tblGrid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b="0" i="1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fr-FR" sz="3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  -3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  0  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-4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i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fr-FR" sz="3200" i="1" baseline="-25000" dirty="0" smtClean="0">
                          <a:solidFill>
                            <a:schemeClr val="tx1"/>
                          </a:solidFill>
                        </a:rPr>
                        <a:t>i 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= P(X = </a:t>
                      </a:r>
                      <a:r>
                        <a:rPr lang="fr-FR" sz="32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i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23850" y="2565400"/>
            <a:ext cx="82804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dirty="0">
                <a:latin typeface="+mn-lt"/>
              </a:rPr>
              <a:t>a.  Par quel nombre compléter ce tableau ?</a:t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 </a:t>
            </a:r>
          </a:p>
          <a:p>
            <a:pPr marL="342900" indent="-342900">
              <a:defRPr/>
            </a:pPr>
            <a:r>
              <a:rPr lang="fr-FR" sz="3200" dirty="0">
                <a:latin typeface="+mn-lt"/>
              </a:rPr>
              <a:t>b.  Calculer l’espérance mathématique de X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539750" y="2133600"/>
            <a:ext cx="7848600" cy="5092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La variance d’une variable aléatoire X de loi de probabilité 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i="1" baseline="-25000" dirty="0">
                <a:latin typeface="+mj-lt"/>
              </a:rPr>
              <a:t>i</a:t>
            </a:r>
            <a:r>
              <a:rPr lang="fr-FR" sz="3200" dirty="0">
                <a:latin typeface="+mj-lt"/>
              </a:rPr>
              <a:t>, </a:t>
            </a:r>
            <a:r>
              <a:rPr lang="fr-FR" sz="3200" i="1" dirty="0">
                <a:latin typeface="+mj-lt"/>
              </a:rPr>
              <a:t>n</a:t>
            </a:r>
            <a:r>
              <a:rPr lang="fr-FR" sz="3200" i="1" baseline="-25000" dirty="0">
                <a:latin typeface="+mj-lt"/>
              </a:rPr>
              <a:t>i</a:t>
            </a:r>
            <a:r>
              <a:rPr lang="fr-FR" sz="3200" dirty="0">
                <a:latin typeface="+mj-lt"/>
              </a:rPr>
              <a:t>),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≤ i ≤ r</a:t>
            </a:r>
            <a:r>
              <a:rPr lang="fr-FR" sz="3200" dirty="0">
                <a:latin typeface="+mj-lt"/>
              </a:rPr>
              <a:t>,   est donnée par :</a:t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a.  V(X) = </a:t>
            </a:r>
          </a:p>
          <a:p>
            <a:pPr>
              <a:lnSpc>
                <a:spcPct val="250000"/>
              </a:lnSpc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 V(X) =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 V(X) =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03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Vrai ou Faux ?</a:t>
            </a:r>
            <a:endParaRPr lang="fr-FR" sz="4000" i="1">
              <a:latin typeface="Times" pitchFamily="18" charset="0"/>
            </a:endParaRPr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2397125" y="3357563"/>
          <a:ext cx="2640013" cy="1008062"/>
        </p:xfrm>
        <a:graphic>
          <a:graphicData uri="http://schemas.openxmlformats.org/presentationml/2006/ole">
            <p:oleObj spid="_x0000_s1026" name="Equation" r:id="rId3" imgW="1130040" imgH="431640" progId="Equation.DSMT4">
              <p:embed/>
            </p:oleObj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2411413" y="4508500"/>
          <a:ext cx="2579687" cy="1008063"/>
        </p:xfrm>
        <a:graphic>
          <a:graphicData uri="http://schemas.openxmlformats.org/presentationml/2006/ole">
            <p:oleObj spid="_x0000_s1027" name="Equation" r:id="rId4" imgW="1104840" imgH="431640" progId="Equation.DSMT4">
              <p:embed/>
            </p:oleObj>
          </a:graphicData>
        </a:graphic>
      </p:graphicFrame>
      <p:graphicFrame>
        <p:nvGraphicFramePr>
          <p:cNvPr id="1028" name="Object 11"/>
          <p:cNvGraphicFramePr>
            <a:graphicFrameLocks noChangeAspect="1"/>
          </p:cNvGraphicFramePr>
          <p:nvPr/>
        </p:nvGraphicFramePr>
        <p:xfrm>
          <a:off x="2339975" y="5734050"/>
          <a:ext cx="2549525" cy="1008063"/>
        </p:xfrm>
        <a:graphic>
          <a:graphicData uri="http://schemas.openxmlformats.org/presentationml/2006/ole">
            <p:oleObj spid="_x0000_s1028" name="Equation" r:id="rId5" imgW="1091880" imgH="431640" progId="Equation.DSMT4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Espérance et variance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11188" y="2276475"/>
            <a:ext cx="806608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Sachant que X est une variable aléatoire d’espérance -2 et de variance 2,5 déterminer :</a:t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a.  E(-5X + 4) </a:t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 b</a:t>
            </a:r>
            <a:r>
              <a:rPr lang="fr-FR" sz="3200" dirty="0">
                <a:latin typeface="+mn-lt"/>
              </a:rPr>
              <a:t>. V(2X) 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  V(-4X)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349375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mtClean="0">
                <a:latin typeface="Times New Roman" pitchFamily="18" charset="0"/>
                <a:cs typeface="Times New Roman" pitchFamily="18" charset="0"/>
              </a:rPr>
              <a:t>Comparaison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8313" y="2060575"/>
            <a:ext cx="8675687" cy="6094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G est la variable aléatoire donnant, en euros, le gain à un jeu de hasard.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E(G) = 0,5  (en euros).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Le gain est-il favorable au joueur ?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On modifie le jeu en demandant une mise de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1 € pour jouer, mise qui ne sera rendue dans aucun cas. Quelle est l’espérance de gain du joueur dans ce cas ? </a:t>
            </a:r>
          </a:p>
          <a:p>
            <a:pPr>
              <a:defRPr/>
            </a:pPr>
            <a:r>
              <a:rPr lang="fr-FR" sz="3200" dirty="0">
                <a:solidFill>
                  <a:srgbClr val="00B0F0"/>
                </a:solidFill>
                <a:latin typeface="+mj-lt"/>
              </a:rPr>
              <a:t/>
            </a:r>
            <a:br>
              <a:rPr lang="fr-FR" sz="3200" dirty="0">
                <a:solidFill>
                  <a:srgbClr val="00B0F0"/>
                </a:solidFill>
                <a:latin typeface="+mj-lt"/>
              </a:rPr>
            </a:br>
            <a:endParaRPr lang="fr-FR" sz="2800" dirty="0">
              <a:solidFill>
                <a:srgbClr val="00B0F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2709863"/>
            <a:ext cx="3455988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39750" y="1000125"/>
            <a:ext cx="8604250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5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Choisir la bonne réponse.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1989138"/>
            <a:ext cx="8135938" cy="434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L’arbre représente une répétition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de deux expériences identiques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et indépendantes à deux issues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A et B. La probabilité que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 « A et B » se réalise est:    </a:t>
            </a:r>
            <a:endParaRPr lang="fr-FR" sz="3200" dirty="0">
              <a:latin typeface="+mj-lt"/>
            </a:endParaRPr>
          </a:p>
          <a:p>
            <a:pPr marL="514350" indent="-514350">
              <a:spcBef>
                <a:spcPts val="12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p = 0,2 + 0,8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p = 0,2 </a:t>
            </a:r>
            <a:r>
              <a:rPr lang="fr-FR" sz="3200" dirty="0">
                <a:sym typeface="Symbol"/>
              </a:rPr>
              <a:t></a:t>
            </a:r>
            <a:r>
              <a:rPr lang="fr-FR" sz="3200" dirty="0">
                <a:latin typeface="+mj-lt"/>
              </a:rPr>
              <a:t> 0,8</a:t>
            </a: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 p = 2</a:t>
            </a:r>
            <a:r>
              <a:rPr lang="fr-FR" sz="3200" dirty="0">
                <a:sym typeface="Symbol"/>
              </a:rPr>
              <a:t> </a:t>
            </a:r>
            <a:r>
              <a:rPr lang="fr-FR" sz="3200" dirty="0">
                <a:latin typeface="+mj-lt"/>
              </a:rPr>
              <a:t> 0,2</a:t>
            </a:r>
            <a:r>
              <a:rPr lang="fr-FR" sz="3200" dirty="0">
                <a:sym typeface="Symbol"/>
              </a:rPr>
              <a:t> </a:t>
            </a:r>
            <a:r>
              <a:rPr lang="fr-FR" sz="3200" dirty="0">
                <a:latin typeface="+mj-lt"/>
              </a:rPr>
              <a:t> 0,8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550" y="6334125"/>
            <a:ext cx="5762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n-lt"/>
              </a:rPr>
              <a:t>B</a:t>
            </a:r>
          </a:p>
        </p:txBody>
      </p:sp>
      <p:grpSp>
        <p:nvGrpSpPr>
          <p:cNvPr id="11270" name="Groupe 13"/>
          <p:cNvGrpSpPr>
            <a:grpSpLocks/>
          </p:cNvGrpSpPr>
          <p:nvPr/>
        </p:nvGrpSpPr>
        <p:grpSpPr bwMode="auto">
          <a:xfrm>
            <a:off x="5580063" y="2565400"/>
            <a:ext cx="2952750" cy="3330575"/>
            <a:chOff x="5580112" y="2564904"/>
            <a:chExt cx="2952328" cy="3331532"/>
          </a:xfrm>
        </p:grpSpPr>
        <p:sp>
          <p:nvSpPr>
            <p:cNvPr id="6" name="ZoneTexte 5"/>
            <p:cNvSpPr txBox="1"/>
            <p:nvPr/>
          </p:nvSpPr>
          <p:spPr>
            <a:xfrm>
              <a:off x="7956259" y="4724524"/>
              <a:ext cx="576181" cy="524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884833" y="2564904"/>
              <a:ext cx="576180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516603" y="3501798"/>
              <a:ext cx="576180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516603" y="5373999"/>
              <a:ext cx="576180" cy="5224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B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956259" y="4149684"/>
              <a:ext cx="576181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B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580112" y="3841621"/>
              <a:ext cx="792049" cy="524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b="1" dirty="0">
                  <a:solidFill>
                    <a:srgbClr val="0070C0"/>
                  </a:solidFill>
                  <a:latin typeface="+mn-lt"/>
                </a:rPr>
                <a:t>0,2</a:t>
              </a:r>
            </a:p>
          </p:txBody>
        </p:sp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 smtClean="0"/>
              <a:t>Répétition d’expériences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7848600" cy="418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On lance un dé cubique  supposé bien équilibré 5 fois de suite.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Déterminer la probabilité</a:t>
            </a:r>
          </a:p>
          <a:p>
            <a:pPr marL="514350" indent="-514350">
              <a:lnSpc>
                <a:spcPct val="200000"/>
              </a:lnSpc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d’obtenir 5 fois de suite le 6</a:t>
            </a:r>
            <a:endParaRPr lang="fr-FR" sz="3200" dirty="0">
              <a:solidFill>
                <a:srgbClr val="00B0F0"/>
              </a:solidFill>
              <a:latin typeface="+mj-lt"/>
            </a:endParaRPr>
          </a:p>
          <a:p>
            <a:pPr marL="514350" indent="-514350">
              <a:lnSpc>
                <a:spcPct val="200000"/>
              </a:lnSpc>
              <a:spcBef>
                <a:spcPts val="12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de n’obtenir aucun 6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163671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latin typeface="Times" pitchFamily="18" charset="0"/>
                <a:cs typeface="Cambria Math" pitchFamily="18" charset="0"/>
              </a:rPr>
              <a:t>Répétitions</a:t>
            </a:r>
            <a:br>
              <a:rPr lang="fr-FR" smtClean="0">
                <a:latin typeface="Times" pitchFamily="18" charset="0"/>
                <a:cs typeface="Cambria Math" pitchFamily="18" charset="0"/>
              </a:rPr>
            </a:b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133600"/>
            <a:ext cx="8497887" cy="5246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Times" pitchFamily="18" charset="0"/>
                <a:cs typeface="Cambria Math" pitchFamily="18" charset="0"/>
              </a:rPr>
              <a:t>     On tire au hasard 10 fois de suite une lettre de 1’alphabet français.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Times" pitchFamily="18" charset="0"/>
              </a:rPr>
              <a:t>Quelle est la probabilité de n’obtenir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que des A ?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Times" pitchFamily="18" charset="0"/>
              </a:rPr>
              <a:t>Quelle est la probabilité d’obtenir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le premier A au deuxième tirage ?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Times" pitchFamily="18" charset="0"/>
              </a:rPr>
              <a:t>Quelle est la probabilité d’obtenir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un seul A, </a:t>
            </a:r>
            <a:r>
              <a:rPr lang="fr-FR" sz="3200" dirty="0">
                <a:latin typeface="Times" pitchFamily="18" charset="0"/>
              </a:rPr>
              <a:t>au </a:t>
            </a:r>
            <a:r>
              <a:rPr lang="fr-FR" sz="3200" dirty="0">
                <a:latin typeface="Times" pitchFamily="18" charset="0"/>
              </a:rPr>
              <a:t>deuxième </a:t>
            </a:r>
            <a:r>
              <a:rPr lang="fr-FR" sz="3200" dirty="0">
                <a:latin typeface="Times" pitchFamily="18" charset="0"/>
              </a:rPr>
              <a:t>tirage ?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785225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Quel tirage aléatoire peut- on simuler sur un tableur par la formule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2420938"/>
            <a:ext cx="7848600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= ENT(6 ALEA() + 1)</a:t>
            </a:r>
          </a:p>
          <a:p>
            <a:pPr>
              <a:lnSpc>
                <a:spcPct val="250000"/>
              </a:lnSpc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    = SI(ALEA()&lt;0,5 ; « oui » ; « non »)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    = ENT(ALEA() + 0,4)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68313" y="1052513"/>
            <a:ext cx="8229600" cy="129540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Compléter cet algorithme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/>
            </a:r>
            <a:br>
              <a:rPr lang="fr-FR" smtClean="0">
                <a:latin typeface="Times" pitchFamily="18" charset="0"/>
                <a:cs typeface="Cambria Math" pitchFamily="18" charset="0"/>
              </a:rPr>
            </a:b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1844675"/>
            <a:ext cx="849788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Times" pitchFamily="18" charset="0"/>
                <a:ea typeface="Cambria Math" pitchFamily="18" charset="0"/>
                <a:cs typeface="Cambria Math" pitchFamily="18" charset="0"/>
              </a:rPr>
              <a:t>     pour qu’il calcule l’espérance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Cambria Math" pitchFamily="18" charset="0"/>
              </a:rPr>
              <a:t>S</a:t>
            </a:r>
            <a:r>
              <a:rPr lang="fr-FR" sz="3200" dirty="0">
                <a:latin typeface="Times" pitchFamily="18" charset="0"/>
                <a:ea typeface="Cambria Math" pitchFamily="18" charset="0"/>
                <a:cs typeface="Cambria Math" pitchFamily="18" charset="0"/>
              </a:rPr>
              <a:t> de la variable aléatoire de loi de probabilité </a:t>
            </a:r>
            <a:r>
              <a:rPr lang="fr-FR" sz="3200" dirty="0"/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i="1" baseline="-25000" dirty="0"/>
              <a:t>i</a:t>
            </a:r>
            <a:r>
              <a:rPr lang="fr-FR" sz="3200" dirty="0"/>
              <a:t>,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32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3200" dirty="0"/>
              <a:t>),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≤ i ≤ r.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			</a:t>
            </a:r>
            <a:r>
              <a:rPr lang="fr-FR" sz="3200" i="1" dirty="0">
                <a:latin typeface="+mn-lt"/>
              </a:rPr>
              <a:t>S</a:t>
            </a:r>
            <a:r>
              <a:rPr lang="fr-FR" sz="3200" dirty="0">
                <a:latin typeface="+mn-lt"/>
              </a:rPr>
              <a:t> prend la valeur 0</a:t>
            </a: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			Pour </a:t>
            </a:r>
            <a:r>
              <a:rPr lang="fr-FR" sz="3200" i="1" dirty="0">
                <a:latin typeface="+mn-lt"/>
              </a:rPr>
              <a:t>k</a:t>
            </a:r>
            <a:r>
              <a:rPr lang="fr-FR" sz="3200" dirty="0">
                <a:latin typeface="+mn-lt"/>
              </a:rPr>
              <a:t> de 1 à ….  Faire</a:t>
            </a: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     				  </a:t>
            </a:r>
            <a:r>
              <a:rPr lang="fr-FR" sz="3200" i="1" dirty="0">
                <a:latin typeface="+mn-lt"/>
              </a:rPr>
              <a:t>S</a:t>
            </a:r>
            <a:r>
              <a:rPr lang="fr-FR" sz="3200" dirty="0">
                <a:latin typeface="+mn-lt"/>
              </a:rPr>
              <a:t> prend la valeur ….</a:t>
            </a: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			FinPour</a:t>
            </a: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			Afficher </a:t>
            </a:r>
            <a:r>
              <a:rPr lang="fr-FR" sz="3200" i="1" dirty="0">
                <a:latin typeface="+mn-lt"/>
              </a:rPr>
              <a:t>S</a:t>
            </a:r>
          </a:p>
          <a:p>
            <a:pPr marL="514350" indent="-514350">
              <a:defRPr/>
            </a:pPr>
            <a:endParaRPr lang="fr-FR" sz="3200" dirty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/>
          </p:cNvSpPr>
          <p:nvPr/>
        </p:nvSpPr>
        <p:spPr bwMode="auto">
          <a:xfrm>
            <a:off x="395288" y="1000125"/>
            <a:ext cx="874871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3600"/>
              <a:t>Le tableau donne la loi de probabilité d’une variable aléatoire X </a:t>
            </a:r>
          </a:p>
          <a:p>
            <a:pPr marL="838200" indent="-838200">
              <a:buClr>
                <a:srgbClr val="00B050"/>
              </a:buClr>
            </a:pPr>
            <a:endParaRPr lang="fr-FR" sz="400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042988" y="4652963"/>
          <a:ext cx="6960095" cy="144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1152128"/>
                <a:gridCol w="1152128"/>
                <a:gridCol w="1152128"/>
                <a:gridCol w="1055439"/>
              </a:tblGrid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b="0" i="1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fr-FR" sz="32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  -3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  0  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-4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3136">
                <a:tc>
                  <a:txBody>
                    <a:bodyPr/>
                    <a:lstStyle/>
                    <a:p>
                      <a:pPr algn="ctr"/>
                      <a:r>
                        <a:rPr lang="fr-FR" sz="3200" i="1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fr-FR" sz="3200" i="1" baseline="-25000" dirty="0" smtClean="0">
                          <a:solidFill>
                            <a:schemeClr val="tx1"/>
                          </a:solidFill>
                        </a:rPr>
                        <a:t>i 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= P(X = </a:t>
                      </a:r>
                      <a:r>
                        <a:rPr lang="fr-FR" sz="32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3200" i="1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fr-F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23850" y="2565400"/>
            <a:ext cx="82804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fr-FR" sz="3200" dirty="0">
                <a:latin typeface="+mn-lt"/>
              </a:rPr>
              <a:t>a.  Par quel nombre compléter ce tableau ?</a:t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 </a:t>
            </a:r>
          </a:p>
          <a:p>
            <a:pPr marL="342900" indent="-342900">
              <a:defRPr/>
            </a:pPr>
            <a:r>
              <a:rPr lang="fr-FR" sz="3200" dirty="0">
                <a:latin typeface="+mn-lt"/>
              </a:rPr>
              <a:t>b.  Calculer l’espérance mathématique de X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12088" y="2555875"/>
            <a:ext cx="7921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0,4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812088" y="3500438"/>
            <a:ext cx="7921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0,5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539750" y="2133600"/>
            <a:ext cx="7848600" cy="5092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La variance d’une variable aléatoire X de loi de probabilité 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i="1" baseline="-25000" dirty="0">
                <a:latin typeface="+mj-lt"/>
              </a:rPr>
              <a:t>i</a:t>
            </a:r>
            <a:r>
              <a:rPr lang="fr-FR" sz="3200" dirty="0">
                <a:latin typeface="+mj-lt"/>
              </a:rPr>
              <a:t>, </a:t>
            </a:r>
            <a:r>
              <a:rPr lang="fr-FR" sz="3200" i="1" dirty="0">
                <a:latin typeface="+mj-lt"/>
              </a:rPr>
              <a:t>n</a:t>
            </a:r>
            <a:r>
              <a:rPr lang="fr-FR" sz="3200" i="1" baseline="-25000" dirty="0">
                <a:latin typeface="+mj-lt"/>
              </a:rPr>
              <a:t>i</a:t>
            </a:r>
            <a:r>
              <a:rPr lang="fr-FR" sz="3200" dirty="0">
                <a:latin typeface="+mj-lt"/>
              </a:rPr>
              <a:t>),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≤ i ≤ r</a:t>
            </a:r>
            <a:r>
              <a:rPr lang="fr-FR" sz="3200" dirty="0">
                <a:latin typeface="+mj-lt"/>
              </a:rPr>
              <a:t>,   est donnée par :</a:t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a.  V(X) = </a:t>
            </a:r>
          </a:p>
          <a:p>
            <a:pPr>
              <a:lnSpc>
                <a:spcPct val="250000"/>
              </a:lnSpc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b.  V(X) =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c.   V(X) =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05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Vrai ou Faux ?</a:t>
            </a:r>
            <a:endParaRPr lang="fr-FR" sz="4000" i="1">
              <a:latin typeface="Times" pitchFamily="18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397125" y="3357563"/>
          <a:ext cx="2640013" cy="1008062"/>
        </p:xfrm>
        <a:graphic>
          <a:graphicData uri="http://schemas.openxmlformats.org/presentationml/2006/ole">
            <p:oleObj spid="_x0000_s2050" name="Equation" r:id="rId3" imgW="1130040" imgH="431640" progId="Equation.DSMT4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411413" y="4508500"/>
          <a:ext cx="2579687" cy="1008063"/>
        </p:xfrm>
        <a:graphic>
          <a:graphicData uri="http://schemas.openxmlformats.org/presentationml/2006/ole">
            <p:oleObj spid="_x0000_s2051" name="Equation" r:id="rId4" imgW="1104840" imgH="431640" progId="Equation.DSMT4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339975" y="5734050"/>
          <a:ext cx="2549525" cy="1008063"/>
        </p:xfrm>
        <a:graphic>
          <a:graphicData uri="http://schemas.openxmlformats.org/presentationml/2006/ole">
            <p:oleObj spid="_x0000_s2052" name="Equation" r:id="rId5" imgW="1091880" imgH="431640" progId="Equation.DSMT4">
              <p:embed/>
            </p:oleObj>
          </a:graphicData>
        </a:graphic>
      </p:graphicFrame>
      <p:sp>
        <p:nvSpPr>
          <p:cNvPr id="7" name="Ellipse 6"/>
          <p:cNvSpPr/>
          <p:nvPr/>
        </p:nvSpPr>
        <p:spPr>
          <a:xfrm>
            <a:off x="250825" y="4437063"/>
            <a:ext cx="5113338" cy="1079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Espérance et variance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276475"/>
            <a:ext cx="806608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Sachant que X est une variable aléatoire d’espérance -2 et de variance 2, 5 déterminer :</a:t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a.  E(-5X + 4) </a:t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 b</a:t>
            </a:r>
            <a:r>
              <a:rPr lang="fr-FR" sz="3200" dirty="0">
                <a:latin typeface="+mn-lt"/>
              </a:rPr>
              <a:t>. V(2X) 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>
              <a:defRPr/>
            </a:pPr>
            <a:r>
              <a:rPr lang="fr-FR" sz="3200" dirty="0">
                <a:latin typeface="+mn-lt"/>
              </a:rPr>
              <a:t>c.  V(-4X)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987675" y="3716338"/>
            <a:ext cx="1296988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= 14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268538" y="4652963"/>
            <a:ext cx="12954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= 10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268538" y="5661025"/>
            <a:ext cx="1295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rgbClr val="FF0000"/>
                </a:solidFill>
                <a:latin typeface="+mj-lt"/>
              </a:rPr>
              <a:t>= 40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349375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mtClean="0">
                <a:latin typeface="Times New Roman" pitchFamily="18" charset="0"/>
                <a:cs typeface="Times New Roman" pitchFamily="18" charset="0"/>
              </a:rPr>
              <a:t>Comparaison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8313" y="2060575"/>
            <a:ext cx="8675687" cy="6094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G est la variable aléatoire donnant, en euros, le gain à un jeu de hasard.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E(G) = 0,50  (en euros).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Le gain est-il favorable au joueur ?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On modifie le jeu en demandant une mise de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0,80 € pour jouer, mise qui ne sera rendue dans aucun cas. Quelle est l’espérance de gain du jouer dans ce cas ?  </a:t>
            </a:r>
          </a:p>
          <a:p>
            <a:pPr>
              <a:defRPr/>
            </a:pPr>
            <a:r>
              <a:rPr lang="fr-FR" sz="3200" dirty="0">
                <a:solidFill>
                  <a:srgbClr val="00B0F0"/>
                </a:solidFill>
                <a:latin typeface="+mj-lt"/>
              </a:rPr>
              <a:t/>
            </a:r>
            <a:br>
              <a:rPr lang="fr-FR" sz="3200" dirty="0">
                <a:solidFill>
                  <a:srgbClr val="00B0F0"/>
                </a:solidFill>
                <a:latin typeface="+mj-lt"/>
              </a:rPr>
            </a:br>
            <a:endParaRPr lang="fr-FR" sz="2800" dirty="0">
              <a:solidFill>
                <a:srgbClr val="00B0F0"/>
              </a:solidFill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948488" y="3500438"/>
            <a:ext cx="12954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oui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427538" y="5589588"/>
            <a:ext cx="38893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rgbClr val="FF0000"/>
                </a:solidFill>
                <a:latin typeface="+mn-lt"/>
              </a:rPr>
              <a:t>- 0,30 (en euros)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2709863"/>
            <a:ext cx="3455988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39750" y="1000125"/>
            <a:ext cx="8604250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5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Choisir la bonne réponse.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1989138"/>
            <a:ext cx="8135938" cy="434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L’arbre représente une répétition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de deux expériences identiques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et indépendantes à deux issues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A et B. La </a:t>
            </a:r>
            <a:r>
              <a:rPr lang="fr-FR" sz="3200" dirty="0">
                <a:latin typeface="+mj-lt"/>
              </a:rPr>
              <a:t>probabilité que </a:t>
            </a: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« A </a:t>
            </a:r>
            <a:r>
              <a:rPr lang="fr-FR" sz="3200" dirty="0">
                <a:latin typeface="+mj-lt"/>
              </a:rPr>
              <a:t>et </a:t>
            </a:r>
            <a:r>
              <a:rPr lang="fr-FR" sz="3200" dirty="0">
                <a:latin typeface="+mj-lt"/>
              </a:rPr>
              <a:t>B » se réalise </a:t>
            </a:r>
            <a:r>
              <a:rPr lang="fr-FR" sz="3200" dirty="0">
                <a:latin typeface="+mj-lt"/>
              </a:rPr>
              <a:t>est :    </a:t>
            </a:r>
          </a:p>
          <a:p>
            <a:pPr marL="514350" indent="-514350">
              <a:spcBef>
                <a:spcPts val="12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p = 0,2 + 0,8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p = 0,2 </a:t>
            </a:r>
            <a:r>
              <a:rPr lang="fr-FR" sz="3200" dirty="0">
                <a:latin typeface="+mj-lt"/>
                <a:sym typeface="Symbol"/>
              </a:rPr>
              <a:t></a:t>
            </a:r>
            <a:r>
              <a:rPr lang="fr-FR" sz="3200" dirty="0">
                <a:latin typeface="+mj-lt"/>
              </a:rPr>
              <a:t> 0,8</a:t>
            </a: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c.   p = 2</a:t>
            </a:r>
            <a:r>
              <a:rPr lang="fr-FR" sz="3200" dirty="0">
                <a:sym typeface="Symbol"/>
              </a:rPr>
              <a:t> </a:t>
            </a:r>
            <a:r>
              <a:rPr lang="fr-FR" sz="3200" dirty="0">
                <a:latin typeface="+mj-lt"/>
              </a:rPr>
              <a:t> 0,2</a:t>
            </a:r>
            <a:r>
              <a:rPr lang="fr-FR" sz="3200" dirty="0">
                <a:sym typeface="Symbol"/>
              </a:rPr>
              <a:t> </a:t>
            </a:r>
            <a:r>
              <a:rPr lang="fr-FR" sz="3200" dirty="0">
                <a:latin typeface="+mj-lt"/>
              </a:rPr>
              <a:t> 0,8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550" y="6334125"/>
            <a:ext cx="5762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latin typeface="+mn-lt"/>
              </a:rPr>
              <a:t>B</a:t>
            </a:r>
          </a:p>
        </p:txBody>
      </p:sp>
      <p:grpSp>
        <p:nvGrpSpPr>
          <p:cNvPr id="20486" name="Groupe 13"/>
          <p:cNvGrpSpPr>
            <a:grpSpLocks/>
          </p:cNvGrpSpPr>
          <p:nvPr/>
        </p:nvGrpSpPr>
        <p:grpSpPr bwMode="auto">
          <a:xfrm>
            <a:off x="5580063" y="2565400"/>
            <a:ext cx="2952750" cy="3330575"/>
            <a:chOff x="5580112" y="2564904"/>
            <a:chExt cx="2952328" cy="3331532"/>
          </a:xfrm>
        </p:grpSpPr>
        <p:sp>
          <p:nvSpPr>
            <p:cNvPr id="6" name="ZoneTexte 5"/>
            <p:cNvSpPr txBox="1"/>
            <p:nvPr/>
          </p:nvSpPr>
          <p:spPr>
            <a:xfrm>
              <a:off x="7956259" y="4724524"/>
              <a:ext cx="576181" cy="524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884833" y="2564904"/>
              <a:ext cx="576180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516603" y="3501798"/>
              <a:ext cx="576180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A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516603" y="5373999"/>
              <a:ext cx="576180" cy="5224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B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956259" y="4149684"/>
              <a:ext cx="576181" cy="5224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dirty="0">
                  <a:latin typeface="+mn-lt"/>
                </a:rPr>
                <a:t>B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580112" y="3841621"/>
              <a:ext cx="792049" cy="524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2800" b="1" dirty="0">
                  <a:solidFill>
                    <a:srgbClr val="0070C0"/>
                  </a:solidFill>
                  <a:latin typeface="+mn-lt"/>
                </a:rPr>
                <a:t>0,2</a:t>
              </a:r>
            </a:p>
          </p:txBody>
        </p:sp>
      </p:grpSp>
      <p:sp>
        <p:nvSpPr>
          <p:cNvPr id="13" name="Ellipse 12"/>
          <p:cNvSpPr/>
          <p:nvPr/>
        </p:nvSpPr>
        <p:spPr>
          <a:xfrm>
            <a:off x="323850" y="5732463"/>
            <a:ext cx="3960813" cy="6492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 smtClean="0"/>
              <a:t>Répétition d’expériences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7848600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On lance un dé cubique  supposé bien équilibré 5 fois de suite.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Déterminer la probabilité</a:t>
            </a:r>
          </a:p>
          <a:p>
            <a:pPr marL="514350" indent="-514350">
              <a:lnSpc>
                <a:spcPct val="200000"/>
              </a:lnSpc>
              <a:buFontTx/>
              <a:buAutoNum type="alphaLcPeriod"/>
              <a:defRPr/>
            </a:pPr>
            <a:r>
              <a:rPr lang="fr-FR" sz="3200" dirty="0">
                <a:latin typeface="+mj-lt"/>
              </a:rPr>
              <a:t>d’obtenir 5 fois de suite le 6</a:t>
            </a:r>
          </a:p>
          <a:p>
            <a:pPr marL="514350" indent="-514350">
              <a:lnSpc>
                <a:spcPct val="200000"/>
              </a:lnSpc>
              <a:defRPr/>
            </a:pPr>
            <a:endParaRPr lang="fr-FR" sz="3200" dirty="0">
              <a:solidFill>
                <a:srgbClr val="00B0F0"/>
              </a:solidFill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fr-FR" sz="3200" dirty="0">
                <a:latin typeface="+mj-lt"/>
              </a:rPr>
              <a:t>b. de n’obtenir aucun 6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6443663" y="3357563"/>
          <a:ext cx="995362" cy="1616075"/>
        </p:xfrm>
        <a:graphic>
          <a:graphicData uri="http://schemas.openxmlformats.org/presentationml/2006/ole">
            <p:oleObj spid="_x0000_s3074" name="Equation" r:id="rId3" imgW="406080" imgH="660240" progId="Equation.DSMT4">
              <p:embed/>
            </p:oleObj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6021388" y="5126038"/>
          <a:ext cx="1430337" cy="1616075"/>
        </p:xfrm>
        <a:graphic>
          <a:graphicData uri="http://schemas.openxmlformats.org/presentationml/2006/ole">
            <p:oleObj spid="_x0000_s3075" name="Equation" r:id="rId4" imgW="583920" imgH="660240" progId="Equation.DSMT4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itre 5"/>
          <p:cNvSpPr>
            <a:spLocks noGrp="1"/>
          </p:cNvSpPr>
          <p:nvPr>
            <p:ph type="title"/>
          </p:nvPr>
        </p:nvSpPr>
        <p:spPr>
          <a:xfrm>
            <a:off x="457200" y="908050"/>
            <a:ext cx="8229600" cy="1081088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latin typeface="Times" pitchFamily="18" charset="0"/>
                <a:cs typeface="Cambria Math" pitchFamily="18" charset="0"/>
              </a:rPr>
              <a:t>Répétitions</a:t>
            </a:r>
            <a:br>
              <a:rPr lang="fr-FR" smtClean="0">
                <a:latin typeface="Times" pitchFamily="18" charset="0"/>
                <a:cs typeface="Cambria Math" pitchFamily="18" charset="0"/>
              </a:rPr>
            </a:b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1773238"/>
            <a:ext cx="8497887" cy="5862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Times" pitchFamily="18" charset="0"/>
                <a:cs typeface="Cambria Math" pitchFamily="18" charset="0"/>
              </a:rPr>
              <a:t>    On tire au hasard 10 fois de suite une lettre de l’alphabet français.</a:t>
            </a:r>
          </a:p>
          <a:p>
            <a:pPr marL="514350" indent="-514350">
              <a:spcBef>
                <a:spcPts val="600"/>
              </a:spcBef>
              <a:buFontTx/>
              <a:buAutoNum type="alphaLcPeriod"/>
              <a:defRPr/>
            </a:pPr>
            <a:r>
              <a:rPr lang="fr-FR" sz="3200" dirty="0">
                <a:latin typeface="Times" pitchFamily="18" charset="0"/>
              </a:rPr>
              <a:t>Quelle est la probabilité de n’obtenir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que des A ?</a:t>
            </a:r>
          </a:p>
          <a:p>
            <a:pPr marL="514350" indent="-514350">
              <a:spcBef>
                <a:spcPts val="3000"/>
              </a:spcBef>
              <a:buFontTx/>
              <a:buAutoNum type="alphaLcPeriod"/>
              <a:defRPr/>
            </a:pPr>
            <a:r>
              <a:rPr lang="fr-FR" sz="3200" dirty="0">
                <a:latin typeface="Times" pitchFamily="18" charset="0"/>
              </a:rPr>
              <a:t>Quelle est la probabilité d’obtenir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le premier A au deuxième tirage ?</a:t>
            </a:r>
          </a:p>
          <a:p>
            <a:pPr marL="514350" indent="-514350">
              <a:spcBef>
                <a:spcPts val="3000"/>
              </a:spcBef>
              <a:buFontTx/>
              <a:buAutoNum type="alphaLcPeriod"/>
              <a:defRPr/>
            </a:pPr>
            <a:r>
              <a:rPr lang="fr-FR" sz="3200" dirty="0">
                <a:latin typeface="Times" pitchFamily="18" charset="0"/>
              </a:rPr>
              <a:t>Quelle est la probabilité d’obtenir </a:t>
            </a:r>
            <a:br>
              <a:rPr lang="fr-FR" sz="3200" dirty="0">
                <a:latin typeface="Times" pitchFamily="18" charset="0"/>
              </a:rPr>
            </a:br>
            <a:r>
              <a:rPr lang="fr-FR" sz="3200" dirty="0">
                <a:latin typeface="Times" pitchFamily="18" charset="0"/>
              </a:rPr>
              <a:t>un seul A, </a:t>
            </a:r>
            <a:r>
              <a:rPr lang="fr-FR" sz="3200" dirty="0">
                <a:latin typeface="Times" pitchFamily="18" charset="0"/>
              </a:rPr>
              <a:t>au </a:t>
            </a:r>
            <a:r>
              <a:rPr lang="fr-FR" sz="3200" dirty="0">
                <a:latin typeface="Times" pitchFamily="18" charset="0"/>
              </a:rPr>
              <a:t>deuxième </a:t>
            </a:r>
            <a:r>
              <a:rPr lang="fr-FR" sz="3200" dirty="0">
                <a:latin typeface="Times" pitchFamily="18" charset="0"/>
              </a:rPr>
              <a:t>tirage ?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7165975" y="2708275"/>
          <a:ext cx="1077913" cy="1227138"/>
        </p:xfrm>
        <a:graphic>
          <a:graphicData uri="http://schemas.openxmlformats.org/presentationml/2006/ole">
            <p:oleObj spid="_x0000_s4098" name="Equation" r:id="rId3" imgW="558720" imgH="634680" progId="Equation.DSMT4">
              <p:embed/>
            </p:oleObj>
          </a:graphicData>
        </a:graphic>
      </p:graphicFrame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6948488" y="4221163"/>
          <a:ext cx="1246187" cy="963612"/>
        </p:xfrm>
        <a:graphic>
          <a:graphicData uri="http://schemas.openxmlformats.org/presentationml/2006/ole">
            <p:oleObj spid="_x0000_s4099" name="Equation" r:id="rId4" imgW="507960" imgH="393480" progId="Equation.DSMT4">
              <p:embed/>
            </p:oleObj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6734175" y="5430838"/>
          <a:ext cx="1803400" cy="1179512"/>
        </p:xfrm>
        <a:graphic>
          <a:graphicData uri="http://schemas.openxmlformats.org/presentationml/2006/ole">
            <p:oleObj spid="_x0000_s4100" name="Equation" r:id="rId5" imgW="736560" imgH="482400" progId="Equation.DSMT4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Quel tirage aléatoire peut- on simuler sur un tableur par la formule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750" y="2205038"/>
            <a:ext cx="7848600" cy="4078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= ENT(6 ALEA() + 1)</a:t>
            </a:r>
          </a:p>
          <a:p>
            <a:pPr>
              <a:lnSpc>
                <a:spcPct val="250000"/>
              </a:lnSpc>
              <a:spcBef>
                <a:spcPts val="2400"/>
              </a:spcBef>
              <a:defRPr/>
            </a:pPr>
            <a:r>
              <a:rPr lang="fr-FR" sz="3200" dirty="0">
                <a:latin typeface="+mj-lt"/>
              </a:rPr>
              <a:t>b.     = SI(ALEA()&lt;0,5 ; « oui » ; « non »)</a:t>
            </a:r>
          </a:p>
          <a:p>
            <a:pPr>
              <a:lnSpc>
                <a:spcPct val="250000"/>
              </a:lnSpc>
              <a:spcBef>
                <a:spcPts val="1800"/>
              </a:spcBef>
              <a:defRPr/>
            </a:pPr>
            <a:r>
              <a:rPr lang="fr-FR" sz="3200" dirty="0">
                <a:latin typeface="+mj-lt"/>
              </a:rPr>
              <a:t>c.      = ENT(ALEA() + 0,4)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0825" y="2708275"/>
            <a:ext cx="889317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On tire 1, 2, 3, 4, 5 ou 6 de façon équiprobable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0825" y="4076700"/>
            <a:ext cx="889317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On tire « oui » ou « non » de façon équiprobable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3850" y="5445125"/>
            <a:ext cx="84963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On tire  0 ou 1 , </a:t>
            </a:r>
            <a:br>
              <a:rPr lang="fr-FR" sz="3200" dirty="0">
                <a:solidFill>
                  <a:srgbClr val="FF0000"/>
                </a:solidFill>
                <a:latin typeface="+mn-lt"/>
              </a:rPr>
            </a:br>
            <a:r>
              <a:rPr lang="fr-FR" sz="3200" dirty="0">
                <a:solidFill>
                  <a:srgbClr val="FF0000"/>
                </a:solidFill>
                <a:latin typeface="+mn-lt"/>
              </a:rPr>
              <a:t>          la probabilité d’obtenir 0 étant 0,6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68313" y="1052513"/>
            <a:ext cx="8229600" cy="129540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Compléter cet algorithme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/>
            </a:r>
            <a:br>
              <a:rPr lang="fr-FR" smtClean="0">
                <a:latin typeface="Times" pitchFamily="18" charset="0"/>
                <a:cs typeface="Cambria Math" pitchFamily="18" charset="0"/>
              </a:rPr>
            </a:b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1844675"/>
            <a:ext cx="849788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Times" pitchFamily="18" charset="0"/>
                <a:ea typeface="Cambria Math" pitchFamily="18" charset="0"/>
                <a:cs typeface="Cambria Math" pitchFamily="18" charset="0"/>
              </a:rPr>
              <a:t>     pour qu’il calcule l’espérance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Cambria Math" pitchFamily="18" charset="0"/>
              </a:rPr>
              <a:t>S</a:t>
            </a:r>
            <a:r>
              <a:rPr lang="fr-FR" sz="3200" dirty="0">
                <a:latin typeface="Times" pitchFamily="18" charset="0"/>
                <a:ea typeface="Cambria Math" pitchFamily="18" charset="0"/>
                <a:cs typeface="Cambria Math" pitchFamily="18" charset="0"/>
              </a:rPr>
              <a:t> de la variable aléatoire de loi de probabilité </a:t>
            </a:r>
            <a:r>
              <a:rPr lang="fr-FR" sz="3200" dirty="0"/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i="1" baseline="-25000" dirty="0"/>
              <a:t>i</a:t>
            </a:r>
            <a:r>
              <a:rPr lang="fr-FR" sz="3200" dirty="0"/>
              <a:t>,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32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3200" dirty="0"/>
              <a:t>),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≤ i ≤ r.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			</a:t>
            </a:r>
            <a:r>
              <a:rPr lang="fr-FR" sz="3200" i="1" dirty="0">
                <a:latin typeface="+mn-lt"/>
              </a:rPr>
              <a:t>S</a:t>
            </a:r>
            <a:r>
              <a:rPr lang="fr-FR" sz="3200" dirty="0">
                <a:latin typeface="+mn-lt"/>
              </a:rPr>
              <a:t> prend la valeur 0</a:t>
            </a: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			Pour </a:t>
            </a:r>
            <a:r>
              <a:rPr lang="fr-FR" sz="3200" i="1" dirty="0">
                <a:latin typeface="+mn-lt"/>
              </a:rPr>
              <a:t>k</a:t>
            </a:r>
            <a:r>
              <a:rPr lang="fr-FR" sz="3200" dirty="0">
                <a:latin typeface="+mn-lt"/>
              </a:rPr>
              <a:t> de 1 à  </a:t>
            </a:r>
            <a:r>
              <a:rPr lang="fr-FR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>
                <a:latin typeface="+mn-lt"/>
              </a:rPr>
              <a:t>  Faire</a:t>
            </a: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     				  </a:t>
            </a:r>
            <a:r>
              <a:rPr lang="fr-FR" sz="3200" i="1" dirty="0">
                <a:latin typeface="+mn-lt"/>
              </a:rPr>
              <a:t>S</a:t>
            </a:r>
            <a:r>
              <a:rPr lang="fr-FR" sz="3200" dirty="0">
                <a:latin typeface="+mn-lt"/>
              </a:rPr>
              <a:t> prend la valeur </a:t>
            </a:r>
            <a:r>
              <a:rPr lang="fr-FR" sz="3200" i="1" dirty="0">
                <a:solidFill>
                  <a:srgbClr val="FF0000"/>
                </a:solidFill>
                <a:latin typeface="+mn-lt"/>
              </a:rPr>
              <a:t>S + </a:t>
            </a:r>
            <a:r>
              <a:rPr lang="fr-FR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i="1" baseline="-25000" dirty="0" err="1">
                <a:solidFill>
                  <a:srgbClr val="FF0000"/>
                </a:solidFill>
              </a:rPr>
              <a:t>k</a:t>
            </a:r>
            <a:r>
              <a:rPr lang="fr-FR" sz="3200" dirty="0">
                <a:solidFill>
                  <a:srgbClr val="FF0000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  <a:sym typeface="Symbol"/>
              </a:rPr>
              <a:t></a:t>
            </a:r>
            <a:r>
              <a:rPr lang="fr-FR" sz="3200" dirty="0">
                <a:solidFill>
                  <a:srgbClr val="FF0000"/>
                </a:solidFill>
              </a:rPr>
              <a:t> </a:t>
            </a:r>
            <a:r>
              <a:rPr lang="fr-FR" sz="32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3200" i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endParaRPr lang="fr-FR" sz="3200" i="1" dirty="0">
              <a:solidFill>
                <a:srgbClr val="FF0000"/>
              </a:solidFill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			FinPour</a:t>
            </a: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			Afficher </a:t>
            </a:r>
            <a:r>
              <a:rPr lang="fr-FR" sz="3200" i="1" dirty="0">
                <a:latin typeface="+mn-lt"/>
              </a:rPr>
              <a:t>S</a:t>
            </a:r>
          </a:p>
          <a:p>
            <a:pPr marL="514350" indent="-514350">
              <a:defRPr/>
            </a:pPr>
            <a:endParaRPr lang="fr-FR" sz="3200" dirty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1228</TotalTime>
  <Words>480</Words>
  <Application>Microsoft Office PowerPoint</Application>
  <PresentationFormat>Affichage à l'écran (4:3)</PresentationFormat>
  <Paragraphs>140</Paragraphs>
  <Slides>20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9" baseType="lpstr">
      <vt:lpstr>Arial</vt:lpstr>
      <vt:lpstr>Calibri</vt:lpstr>
      <vt:lpstr>Times New Roman</vt:lpstr>
      <vt:lpstr>Times</vt:lpstr>
      <vt:lpstr>Cambria Math</vt:lpstr>
      <vt:lpstr>Symbol</vt:lpstr>
      <vt:lpstr>titre</vt:lpstr>
      <vt:lpstr>diaposcourantes</vt:lpstr>
      <vt:lpstr>MathType 4.0 Equation</vt:lpstr>
      <vt:lpstr>Probabilités</vt:lpstr>
      <vt:lpstr>Diapositive 2</vt:lpstr>
      <vt:lpstr>Diapositive 3</vt:lpstr>
      <vt:lpstr>Diapositive 4</vt:lpstr>
      <vt:lpstr>Comparaison</vt:lpstr>
      <vt:lpstr>Choisir la bonne réponse.  </vt:lpstr>
      <vt:lpstr>Répétition d’expériences</vt:lpstr>
      <vt:lpstr>Répétitions </vt:lpstr>
      <vt:lpstr>Quel tirage aléatoire peut- on simuler sur un tableur par la formule :</vt:lpstr>
      <vt:lpstr>Compléter cet algorithme  </vt:lpstr>
      <vt:lpstr>Diapositive 11</vt:lpstr>
      <vt:lpstr>Diapositive 12</vt:lpstr>
      <vt:lpstr>Diapositive 13</vt:lpstr>
      <vt:lpstr>Diapositive 14</vt:lpstr>
      <vt:lpstr>Comparaison</vt:lpstr>
      <vt:lpstr>Choisir la bonne réponse.  </vt:lpstr>
      <vt:lpstr>Répétition d’expériences</vt:lpstr>
      <vt:lpstr>Répétitions </vt:lpstr>
      <vt:lpstr>Quel tirage aléatoire peut- on simuler sur un tableur par la formule :</vt:lpstr>
      <vt:lpstr>Compléter cet algorithme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176</cp:revision>
  <dcterms:created xsi:type="dcterms:W3CDTF">2010-05-07T13:51:37Z</dcterms:created>
  <dcterms:modified xsi:type="dcterms:W3CDTF">2011-05-31T14:11:39Z</dcterms:modified>
</cp:coreProperties>
</file>