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81" r:id="rId4"/>
    <p:sldId id="260" r:id="rId5"/>
    <p:sldId id="282" r:id="rId6"/>
    <p:sldId id="257" r:id="rId7"/>
    <p:sldId id="263" r:id="rId8"/>
    <p:sldId id="295" r:id="rId9"/>
    <p:sldId id="296" r:id="rId10"/>
    <p:sldId id="278" r:id="rId11"/>
    <p:sldId id="262" r:id="rId12"/>
    <p:sldId id="297" r:id="rId13"/>
    <p:sldId id="268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33" autoAdjust="0"/>
    <p:restoredTop sz="94660"/>
  </p:normalViewPr>
  <p:slideViewPr>
    <p:cSldViewPr>
      <p:cViewPr varScale="1">
        <p:scale>
          <a:sx n="69" d="100"/>
          <a:sy n="69" d="100"/>
        </p:scale>
        <p:origin x="-5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EE51E41-F09E-4B40-B406-FA9C03D52573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8BFF642-0229-46B5-817C-2B0C5AE6C98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496F4C-0007-40FA-A238-25A65B16C31A}" type="slidenum">
              <a:rPr lang="fr-FR" smtClean="0"/>
              <a:pPr/>
              <a:t>15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1C811-E04D-4032-BB03-733E5CCC49DA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CB39A-CB87-438A-A655-F4266C20FF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D6EC2-291D-4539-9FFE-C7E6CC0194F8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98068-DE82-4BFE-A4B1-AC6514BBBF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795B1-1259-474D-81C1-900BB65F5A9D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A7E46-11D3-4D34-8B25-A79FC74A48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7C48C-8101-4818-ABBF-4A577A3F7D52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5213A-E7A0-4825-A949-40DE6FD1E8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A0415-3827-493D-9D22-8BA55115FE44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93B77-8EFF-47E7-8CD8-701FEE969B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1F0B0-6866-4A4B-8AD6-ED02D131DBBD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934E9-9D43-4F91-8A1F-E498AB943A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9EB1F-FB29-48D3-AD20-C1596DD497B7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9F070-972B-4957-8804-9E0C9FABD8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C3054-3AD1-4B21-BF82-E6226E0E0BF9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CFE16-70A1-4FF1-A31D-D0B202AADC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7164C-93DF-4F5D-9044-B506681411C9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DD7E-D9C1-427F-A493-00F7DDB3AC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3F78D-ECC8-4283-BA24-66043021F5A6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82DE9-7092-42FA-9BCC-E0A54A6BF5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C3208-1C11-49EA-B9BC-D0FE1CE6923C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1CC4A-40DE-4C1B-A67B-17994668A9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8081A-E540-43D6-AD98-391048365DFD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5DF00-B45D-4F1C-BD6D-BBE535C8B46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88BD7-9360-4940-8169-EB383F79099A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92AB9-1B43-4991-8DC3-1EE98EFA41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501A3-9ED6-4C6A-844F-07200D3C470C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63BAF-7A52-480E-BDC3-C8AB03A831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1CF3C-723A-4085-AA98-317B88B48CD1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ABBE3-39FB-4B92-9664-4056D45DB0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DBE-ABF1-464B-AB39-79B75F1BEB20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01033-3F38-4812-A4DC-16DB441223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64C67-802D-40A1-962E-E205424536C6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B1C8B-B1A3-4F8D-B434-1FA894D199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C4B1F-C10B-49C0-9833-C40070DB176E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70A4A-D5F6-40ED-B6BC-5FC8DD4DC6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D645B-4B03-4593-B57B-A2621B6E6CAD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E0482-8DDB-4FBC-AB71-F47FAC2CDB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11C79-8A34-4E04-A942-E73FF88C645B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E7C2D-2D55-4EA0-BF9D-7730E13DFF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74C8B-FAB5-40D3-9E67-965D34DEAE24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D76F7-A1EB-4617-A8FE-54B201C689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E2963-D936-4FC8-A53E-D4E52F565EE3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C462E-041D-400B-A50F-90ECF5C690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880B4F-F257-4539-A4F1-8F8C8D2B87FC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C930A8-8B66-4EB9-9CCE-011C11873A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E7CA7B-9F92-4954-AE29-30D99F0DB045}" type="datetimeFigureOut">
              <a:rPr lang="fr-FR"/>
              <a:pPr>
                <a:defRPr/>
              </a:pPr>
              <a:t>06/07/2011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A3B36E-0795-4889-BF34-3A3425521D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Suites numériques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smtClean="0"/>
              <a:t>Calculer u</a:t>
            </a:r>
            <a:r>
              <a:rPr lang="fr-FR" sz="4000" baseline="-25000" smtClean="0"/>
              <a:t>1</a:t>
            </a:r>
            <a:r>
              <a:rPr lang="fr-FR" sz="4000" smtClean="0"/>
              <a:t>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770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u</a:t>
            </a:r>
            <a:r>
              <a:rPr lang="fr-FR" sz="3200" baseline="-25000" dirty="0">
                <a:latin typeface="+mj-lt"/>
              </a:rPr>
              <a:t>n </a:t>
            </a:r>
            <a:r>
              <a:rPr lang="fr-FR" sz="3200" dirty="0">
                <a:latin typeface="+mj-lt"/>
              </a:rPr>
              <a:t>=  2n² - 3 </a:t>
            </a:r>
            <a:r>
              <a:rPr lang="fr-FR" sz="3200" baseline="-25000" dirty="0">
                <a:latin typeface="+mj-lt"/>
              </a:rPr>
              <a:t> </a:t>
            </a:r>
            <a:r>
              <a:rPr lang="fr-FR" sz="3200" dirty="0">
                <a:latin typeface="+mj-lt"/>
              </a:rPr>
              <a:t>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1 et pour tout n ≥ 0, u</a:t>
            </a:r>
            <a:r>
              <a:rPr lang="fr-FR" sz="3200" baseline="-25000" dirty="0"/>
              <a:t>n+1 </a:t>
            </a:r>
            <a:r>
              <a:rPr lang="fr-FR" sz="3200" dirty="0"/>
              <a:t>= 2 u</a:t>
            </a:r>
            <a:r>
              <a:rPr lang="fr-FR" sz="3200" baseline="-25000" dirty="0"/>
              <a:t>n </a:t>
            </a:r>
            <a:r>
              <a:rPr lang="fr-FR" sz="3200" dirty="0"/>
              <a:t>+ 5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4 et pour tout n ≥ 1, u</a:t>
            </a:r>
            <a:r>
              <a:rPr lang="fr-FR" sz="3200" baseline="-25000" dirty="0"/>
              <a:t>n </a:t>
            </a:r>
            <a:r>
              <a:rPr lang="fr-FR" sz="3200" dirty="0"/>
              <a:t>= - u</a:t>
            </a:r>
            <a:r>
              <a:rPr lang="fr-FR" sz="3200" baseline="-25000" dirty="0"/>
              <a:t>n-1 </a:t>
            </a:r>
            <a:r>
              <a:rPr lang="fr-FR" sz="3200" dirty="0"/>
              <a:t>+ 1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- 2 et pour tout n ≥ 0, u</a:t>
            </a:r>
            <a:r>
              <a:rPr lang="fr-FR" sz="3200" baseline="-25000" dirty="0"/>
              <a:t>n+1 </a:t>
            </a:r>
            <a:r>
              <a:rPr lang="fr-FR" sz="3200" dirty="0"/>
              <a:t>= 2 u</a:t>
            </a:r>
            <a:r>
              <a:rPr lang="fr-FR" sz="3200" baseline="-25000" dirty="0"/>
              <a:t>n </a:t>
            </a:r>
            <a:r>
              <a:rPr lang="fr-FR" sz="3200" dirty="0"/>
              <a:t>+ n+1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Définir la suite dont les premiers termes sont calculés en colonne B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57188" y="2286000"/>
            <a:ext cx="33845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786313" y="2357438"/>
            <a:ext cx="3384550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2928938"/>
            <a:ext cx="28098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2928938"/>
            <a:ext cx="2714625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arithmétique de raison r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643188"/>
            <a:ext cx="8429625" cy="3292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Calculer </a:t>
            </a:r>
            <a:r>
              <a:rPr lang="fr-FR" sz="3200" dirty="0"/>
              <a:t>u</a:t>
            </a:r>
            <a:r>
              <a:rPr lang="fr-FR" sz="3200" baseline="-25000" dirty="0"/>
              <a:t>2 </a:t>
            </a:r>
            <a:r>
              <a:rPr lang="fr-FR" sz="3200" dirty="0"/>
              <a:t> sachant que u</a:t>
            </a:r>
            <a:r>
              <a:rPr lang="fr-FR" sz="3200" baseline="-25000" dirty="0"/>
              <a:t>0 </a:t>
            </a:r>
            <a:r>
              <a:rPr lang="fr-FR" sz="3200" dirty="0"/>
              <a:t>= 1 et r = 6 </a:t>
            </a:r>
            <a:r>
              <a:rPr lang="fr-FR" sz="3200" dirty="0">
                <a:latin typeface="+mj-lt"/>
              </a:rPr>
              <a:t>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Calculer </a:t>
            </a:r>
            <a:r>
              <a:rPr lang="fr-FR" sz="3200" dirty="0"/>
              <a:t>u</a:t>
            </a:r>
            <a:r>
              <a:rPr lang="fr-FR" sz="3200" baseline="-25000" dirty="0"/>
              <a:t>16 </a:t>
            </a:r>
            <a:r>
              <a:rPr lang="fr-FR" sz="3200" dirty="0"/>
              <a:t> sachant que u</a:t>
            </a:r>
            <a:r>
              <a:rPr lang="fr-FR" sz="3200" baseline="-25000" dirty="0"/>
              <a:t>15 </a:t>
            </a:r>
            <a:r>
              <a:rPr lang="fr-FR" sz="3200" dirty="0"/>
              <a:t>= 1 et r = -5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C</a:t>
            </a:r>
            <a:r>
              <a:rPr lang="fr-FR" sz="3200" dirty="0"/>
              <a:t>alculer u</a:t>
            </a:r>
            <a:r>
              <a:rPr lang="fr-FR" sz="3200" baseline="-25000" dirty="0"/>
              <a:t>7 </a:t>
            </a:r>
            <a:r>
              <a:rPr lang="fr-FR" sz="3200" dirty="0"/>
              <a:t> sachant que u</a:t>
            </a:r>
            <a:r>
              <a:rPr lang="fr-FR" sz="3200" baseline="-25000" dirty="0"/>
              <a:t>8 </a:t>
            </a:r>
            <a:r>
              <a:rPr lang="fr-FR" sz="3200" dirty="0"/>
              <a:t>= 20 et r = 6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85750" y="2357438"/>
            <a:ext cx="7602538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Exprimer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en fonction de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Exprimer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en fonction de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 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Exprimer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8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en fonction de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4 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/>
              <a:t>Exprimer u</a:t>
            </a:r>
            <a:r>
              <a:rPr lang="fr-FR" sz="3200" baseline="-25000" dirty="0"/>
              <a:t>5 </a:t>
            </a:r>
            <a:r>
              <a:rPr lang="fr-FR" sz="3200" dirty="0"/>
              <a:t>en fonction de u</a:t>
            </a:r>
            <a:r>
              <a:rPr lang="fr-FR" sz="3200" baseline="-25000" dirty="0"/>
              <a:t>10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arithmétique de raison r  </a:t>
            </a:r>
            <a:endParaRPr lang="fr-FR" sz="4000" i="1">
              <a:latin typeface="Times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214313" y="1000125"/>
            <a:ext cx="8929687" cy="1071563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latin typeface="Times New Roman" pitchFamily="18" charset="0"/>
                <a:cs typeface="Times New Roman" pitchFamily="18" charset="0"/>
              </a:rPr>
              <a:t>Lire le premier terme et la raison de cette suite arithmétique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0063" y="2357438"/>
            <a:ext cx="338455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r>
              <a:rPr lang="fr-FR" sz="3200" dirty="0">
                <a:latin typeface="+mj-lt"/>
              </a:rPr>
              <a:t>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429125" y="2357438"/>
            <a:ext cx="367030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b.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8197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357438"/>
            <a:ext cx="2871788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2357438"/>
            <a:ext cx="4071937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géométrique de raison q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643188"/>
            <a:ext cx="8429625" cy="3292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1 et q = 6 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b.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Calculer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16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1 et q = -5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c. 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7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8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20 et q = -2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85750" y="2357438"/>
            <a:ext cx="7602538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Exprimer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en fonction de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/>
              <a:t>Exprimer u</a:t>
            </a:r>
            <a:r>
              <a:rPr lang="fr-FR" sz="3200" baseline="-25000" dirty="0"/>
              <a:t>10 </a:t>
            </a:r>
            <a:r>
              <a:rPr lang="fr-FR" sz="3200" dirty="0"/>
              <a:t>en fonction de u</a:t>
            </a:r>
            <a:r>
              <a:rPr lang="fr-FR" sz="3200" baseline="-25000" dirty="0"/>
              <a:t>1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dirty="0"/>
              <a:t>Exprimer u</a:t>
            </a:r>
            <a:r>
              <a:rPr lang="fr-FR" sz="3200" baseline="-25000" dirty="0"/>
              <a:t>8 </a:t>
            </a:r>
            <a:r>
              <a:rPr lang="fr-FR" sz="3200" dirty="0"/>
              <a:t>en fonction de u</a:t>
            </a:r>
            <a:r>
              <a:rPr lang="fr-FR" sz="3200" baseline="-25000" dirty="0"/>
              <a:t>4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/>
              <a:t>Exprimer u</a:t>
            </a:r>
            <a:r>
              <a:rPr lang="fr-FR" sz="3200" baseline="-25000" dirty="0"/>
              <a:t>5 </a:t>
            </a:r>
            <a:r>
              <a:rPr lang="fr-FR" sz="3200" dirty="0"/>
              <a:t>en fonction de u</a:t>
            </a:r>
            <a:r>
              <a:rPr lang="fr-FR" sz="3200" baseline="-25000" dirty="0"/>
              <a:t>10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024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géométrique de raison q  </a:t>
            </a:r>
            <a:endParaRPr lang="fr-FR" sz="4000" i="1">
              <a:latin typeface="Times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Que fait ce programme entré sur AlgoBox ?</a:t>
            </a:r>
          </a:p>
        </p:txBody>
      </p:sp>
      <p:pic>
        <p:nvPicPr>
          <p:cNvPr id="3" name="Image 2" descr="ScreenHunter_01 Jul. 06 07.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2500306"/>
            <a:ext cx="4546955" cy="3286148"/>
          </a:xfrm>
          <a:prstGeom prst="rect">
            <a:avLst/>
          </a:prstGeo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Que fait ce programme entré sur Xcasfr ?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12291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2786063"/>
            <a:ext cx="6127750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mtClean="0">
                <a:cs typeface="Cambria Math" pitchFamily="18" charset="0"/>
              </a:rPr>
              <a:t>Que fait ce programme entré sur Scilab ?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2428875"/>
            <a:ext cx="5326063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smtClean="0"/>
              <a:t>Calculer u</a:t>
            </a:r>
            <a:r>
              <a:rPr lang="fr-FR" sz="4000" baseline="-25000" smtClean="0"/>
              <a:t>1</a:t>
            </a:r>
            <a:r>
              <a:rPr lang="fr-FR" sz="4000" smtClean="0"/>
              <a:t>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u</a:t>
            </a:r>
            <a:r>
              <a:rPr lang="fr-FR" sz="3200" baseline="-25000" dirty="0">
                <a:latin typeface="+mj-lt"/>
              </a:rPr>
              <a:t>n </a:t>
            </a:r>
            <a:r>
              <a:rPr lang="fr-FR" sz="3200" dirty="0">
                <a:latin typeface="+mj-lt"/>
              </a:rPr>
              <a:t>=  2n² - 3                             </a:t>
            </a:r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1 </a:t>
            </a:r>
            <a:r>
              <a:rPr lang="fr-FR" sz="3200" dirty="0">
                <a:solidFill>
                  <a:srgbClr val="FF0000"/>
                </a:solidFill>
              </a:rPr>
              <a:t>= -1</a:t>
            </a:r>
            <a:r>
              <a:rPr lang="fr-FR" sz="3200" dirty="0">
                <a:solidFill>
                  <a:srgbClr val="FF0000"/>
                </a:solidFill>
                <a:latin typeface="+mj-lt"/>
              </a:rPr>
              <a:t>    </a:t>
            </a: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1 et pour tout n ≥ 0, u</a:t>
            </a:r>
            <a:r>
              <a:rPr lang="fr-FR" sz="3200" baseline="-25000" dirty="0"/>
              <a:t>n+1 </a:t>
            </a:r>
            <a:r>
              <a:rPr lang="fr-FR" sz="3200" dirty="0"/>
              <a:t>= 2 u</a:t>
            </a:r>
            <a:r>
              <a:rPr lang="fr-FR" sz="3200" baseline="-25000" dirty="0"/>
              <a:t>n </a:t>
            </a:r>
            <a:r>
              <a:rPr lang="fr-FR" sz="3200" dirty="0"/>
              <a:t>+ 5 </a:t>
            </a:r>
          </a:p>
          <a:p>
            <a:pPr>
              <a:defRPr/>
            </a:pPr>
            <a:r>
              <a:rPr lang="fr-FR" sz="3200" dirty="0"/>
              <a:t>                                             </a:t>
            </a:r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1 </a:t>
            </a:r>
            <a:r>
              <a:rPr lang="fr-FR" sz="3200" dirty="0">
                <a:solidFill>
                  <a:srgbClr val="FF0000"/>
                </a:solidFill>
              </a:rPr>
              <a:t>= 7</a:t>
            </a:r>
            <a:r>
              <a:rPr lang="fr-FR" sz="3200" dirty="0"/>
              <a:t/>
            </a:r>
            <a:br>
              <a:rPr lang="fr-FR" sz="3200" dirty="0"/>
            </a:br>
            <a:r>
              <a:rPr lang="fr-FR" sz="3200" dirty="0">
                <a:latin typeface="+mj-lt"/>
              </a:rPr>
              <a:t>c.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4 et pour tout n ≥ 1, u</a:t>
            </a:r>
            <a:r>
              <a:rPr lang="fr-FR" sz="3200" baseline="-25000" dirty="0"/>
              <a:t>n </a:t>
            </a:r>
            <a:r>
              <a:rPr lang="fr-FR" sz="3200" dirty="0"/>
              <a:t>= - u</a:t>
            </a:r>
            <a:r>
              <a:rPr lang="fr-FR" sz="3200" baseline="-25000" dirty="0"/>
              <a:t>n-1 </a:t>
            </a:r>
            <a:r>
              <a:rPr lang="fr-FR" sz="3200" dirty="0"/>
              <a:t>+ 1 </a:t>
            </a: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</a:rPr>
              <a:t>                                             u</a:t>
            </a:r>
            <a:r>
              <a:rPr lang="fr-FR" sz="3200" baseline="-25000" dirty="0">
                <a:solidFill>
                  <a:srgbClr val="FF0000"/>
                </a:solidFill>
              </a:rPr>
              <a:t>1 </a:t>
            </a:r>
            <a:r>
              <a:rPr lang="fr-FR" sz="3200" dirty="0">
                <a:solidFill>
                  <a:srgbClr val="FF0000"/>
                </a:solidFill>
              </a:rPr>
              <a:t>= -3</a:t>
            </a: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u</a:t>
            </a:r>
            <a:r>
              <a:rPr lang="fr-FR" sz="3200" baseline="-25000" dirty="0" smtClean="0"/>
              <a:t>0 </a:t>
            </a:r>
            <a:r>
              <a:rPr lang="fr-FR" sz="3200" dirty="0"/>
              <a:t>= - 2 et pour tout n ≥ 0, u</a:t>
            </a:r>
            <a:r>
              <a:rPr lang="fr-FR" sz="3200" baseline="-25000" dirty="0"/>
              <a:t>n+1 </a:t>
            </a:r>
            <a:r>
              <a:rPr lang="fr-FR" sz="3200" dirty="0"/>
              <a:t>= 2 u</a:t>
            </a:r>
            <a:r>
              <a:rPr lang="fr-FR" sz="3200" baseline="-25000" dirty="0"/>
              <a:t>n </a:t>
            </a:r>
            <a:r>
              <a:rPr lang="fr-FR" sz="3200" dirty="0"/>
              <a:t>+ n+1</a:t>
            </a: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</a:rPr>
              <a:t>                                             u</a:t>
            </a:r>
            <a:r>
              <a:rPr lang="fr-FR" sz="3200" baseline="-25000" dirty="0">
                <a:solidFill>
                  <a:srgbClr val="FF0000"/>
                </a:solidFill>
              </a:rPr>
              <a:t>1 </a:t>
            </a:r>
            <a:r>
              <a:rPr lang="fr-FR" sz="3200" dirty="0">
                <a:solidFill>
                  <a:srgbClr val="FF0000"/>
                </a:solidFill>
              </a:rPr>
              <a:t>=</a:t>
            </a:r>
            <a:r>
              <a:rPr lang="fr-FR" sz="3200" dirty="0"/>
              <a:t> </a:t>
            </a:r>
            <a:r>
              <a:rPr lang="fr-FR" sz="3200" dirty="0">
                <a:solidFill>
                  <a:srgbClr val="FF0000"/>
                </a:solidFill>
              </a:rPr>
              <a:t>-3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Définir la suite dont les premiers termes sont calculés en colonne B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57188" y="2286000"/>
            <a:ext cx="33845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786313" y="2357438"/>
            <a:ext cx="3384550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6389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2928938"/>
            <a:ext cx="28098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2928938"/>
            <a:ext cx="2714625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ZoneTexte 6"/>
          <p:cNvSpPr txBox="1">
            <a:spLocks noChangeArrowheads="1"/>
          </p:cNvSpPr>
          <p:nvPr/>
        </p:nvSpPr>
        <p:spPr bwMode="auto">
          <a:xfrm>
            <a:off x="214313" y="5429250"/>
            <a:ext cx="4214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n </a:t>
            </a:r>
            <a:r>
              <a:rPr lang="fr-FR" sz="3200" dirty="0">
                <a:solidFill>
                  <a:srgbClr val="FF0000"/>
                </a:solidFill>
              </a:rPr>
              <a:t>= 3n + 5 pour n ≥ 0</a:t>
            </a:r>
            <a:endParaRPr lang="fr-FR" sz="3200" dirty="0"/>
          </a:p>
        </p:txBody>
      </p:sp>
      <p:sp>
        <p:nvSpPr>
          <p:cNvPr id="16392" name="ZoneTexte 8"/>
          <p:cNvSpPr txBox="1">
            <a:spLocks noChangeArrowheads="1"/>
          </p:cNvSpPr>
          <p:nvPr/>
        </p:nvSpPr>
        <p:spPr bwMode="auto">
          <a:xfrm>
            <a:off x="4929188" y="5429250"/>
            <a:ext cx="42148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0 </a:t>
            </a:r>
            <a:r>
              <a:rPr lang="fr-FR" sz="3200" dirty="0">
                <a:solidFill>
                  <a:srgbClr val="FF0000"/>
                </a:solidFill>
              </a:rPr>
              <a:t>= 4 et pour n ≥ 0, </a:t>
            </a:r>
            <a:br>
              <a:rPr lang="fr-FR" sz="3200" dirty="0">
                <a:solidFill>
                  <a:srgbClr val="FF0000"/>
                </a:solidFill>
              </a:rPr>
            </a:br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n+1 </a:t>
            </a:r>
            <a:r>
              <a:rPr lang="fr-FR" sz="3200" dirty="0">
                <a:solidFill>
                  <a:srgbClr val="FF0000"/>
                </a:solidFill>
              </a:rPr>
              <a:t>= 3 u</a:t>
            </a:r>
            <a:r>
              <a:rPr lang="fr-FR" sz="3200" baseline="-25000" dirty="0">
                <a:solidFill>
                  <a:srgbClr val="FF0000"/>
                </a:solidFill>
              </a:rPr>
              <a:t>n</a:t>
            </a:r>
            <a:r>
              <a:rPr lang="fr-FR" sz="3200" dirty="0">
                <a:solidFill>
                  <a:srgbClr val="FF0000"/>
                </a:solidFill>
              </a:rPr>
              <a:t> + 5</a:t>
            </a:r>
            <a:endParaRPr lang="fr-FR" sz="32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/>
      <p:bldP spid="1639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arithmétique de raison r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643188"/>
            <a:ext cx="8429625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1 et r = 6   </a:t>
            </a:r>
          </a:p>
          <a:p>
            <a:pPr marL="514350" indent="-514350">
              <a:defRPr/>
            </a:pP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13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Tx/>
              <a:buAutoNum type="alphaLcPeriod" startAt="2"/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16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1 et r = -5</a:t>
            </a:r>
            <a:br>
              <a:rPr lang="fr-FR" sz="3200" dirty="0">
                <a:latin typeface="Arial" pitchFamily="34" charset="0"/>
                <a:cs typeface="Arial" pitchFamily="34" charset="0"/>
              </a:rPr>
            </a:b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-4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c.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 Calculer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7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8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20 et r = 6</a:t>
            </a: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14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85750" y="2357438"/>
            <a:ext cx="6215063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Exprimer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en fonction de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/>
              <a:t>Exprimer u</a:t>
            </a:r>
            <a:r>
              <a:rPr lang="fr-FR" sz="3200" baseline="-25000" dirty="0"/>
              <a:t>10 </a:t>
            </a:r>
            <a:r>
              <a:rPr lang="fr-FR" sz="3200" dirty="0"/>
              <a:t>en fonction de u</a:t>
            </a:r>
            <a:r>
              <a:rPr lang="fr-FR" sz="3200" baseline="-25000" dirty="0"/>
              <a:t>1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dirty="0"/>
              <a:t>Exprimer u</a:t>
            </a:r>
            <a:r>
              <a:rPr lang="fr-FR" sz="3200" baseline="-25000" dirty="0"/>
              <a:t>8 </a:t>
            </a:r>
            <a:r>
              <a:rPr lang="fr-FR" sz="3200" dirty="0"/>
              <a:t>en fonction de u</a:t>
            </a:r>
            <a:r>
              <a:rPr lang="fr-FR" sz="3200" baseline="-25000" dirty="0"/>
              <a:t>4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/>
              <a:t>Exprimer u</a:t>
            </a:r>
            <a:r>
              <a:rPr lang="fr-FR" sz="3200" baseline="-25000" dirty="0"/>
              <a:t>5 </a:t>
            </a:r>
            <a:r>
              <a:rPr lang="fr-FR" sz="3200" dirty="0"/>
              <a:t>en fonction de u</a:t>
            </a:r>
            <a:r>
              <a:rPr lang="fr-FR" sz="3200" baseline="-25000" dirty="0"/>
              <a:t>10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8435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arithmétique de raison r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18436" name="ZoneTexte 3"/>
          <p:cNvSpPr txBox="1">
            <a:spLocks noChangeArrowheads="1"/>
          </p:cNvSpPr>
          <p:nvPr/>
        </p:nvSpPr>
        <p:spPr bwMode="auto">
          <a:xfrm>
            <a:off x="6429375" y="2344738"/>
            <a:ext cx="2214563" cy="607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5 </a:t>
            </a:r>
            <a:r>
              <a:rPr lang="fr-FR" sz="3200" dirty="0">
                <a:solidFill>
                  <a:srgbClr val="FF0000"/>
                </a:solidFill>
              </a:rPr>
              <a:t>= u</a:t>
            </a:r>
            <a:r>
              <a:rPr lang="fr-FR" sz="3200" baseline="-25000" dirty="0">
                <a:solidFill>
                  <a:srgbClr val="FF0000"/>
                </a:solidFill>
              </a:rPr>
              <a:t>0 </a:t>
            </a:r>
            <a:r>
              <a:rPr lang="fr-FR" sz="3200" dirty="0">
                <a:solidFill>
                  <a:srgbClr val="FF0000"/>
                </a:solidFill>
              </a:rPr>
              <a:t>+5r</a:t>
            </a:r>
          </a:p>
          <a:p>
            <a:endParaRPr lang="fr-FR" sz="3200" dirty="0">
              <a:solidFill>
                <a:srgbClr val="FF0000"/>
              </a:solidFill>
            </a:endParaRPr>
          </a:p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10 </a:t>
            </a:r>
            <a:r>
              <a:rPr lang="fr-FR" sz="3200" dirty="0">
                <a:solidFill>
                  <a:srgbClr val="FF0000"/>
                </a:solidFill>
              </a:rPr>
              <a:t>= u</a:t>
            </a:r>
            <a:r>
              <a:rPr lang="fr-FR" sz="3200" baseline="-25000" dirty="0">
                <a:solidFill>
                  <a:srgbClr val="FF0000"/>
                </a:solidFill>
              </a:rPr>
              <a:t>1 </a:t>
            </a:r>
            <a:r>
              <a:rPr lang="fr-FR" sz="3200" dirty="0">
                <a:solidFill>
                  <a:srgbClr val="FF0000"/>
                </a:solidFill>
              </a:rPr>
              <a:t>+9r</a:t>
            </a:r>
          </a:p>
          <a:p>
            <a:endParaRPr lang="fr-FR" sz="32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8 </a:t>
            </a:r>
            <a:r>
              <a:rPr lang="fr-FR" sz="3200" dirty="0">
                <a:solidFill>
                  <a:srgbClr val="FF0000"/>
                </a:solidFill>
              </a:rPr>
              <a:t>= u</a:t>
            </a:r>
            <a:r>
              <a:rPr lang="fr-FR" sz="3200" baseline="-25000" dirty="0">
                <a:solidFill>
                  <a:srgbClr val="FF0000"/>
                </a:solidFill>
              </a:rPr>
              <a:t>4 </a:t>
            </a:r>
            <a:r>
              <a:rPr lang="fr-FR" sz="3200" dirty="0">
                <a:solidFill>
                  <a:srgbClr val="FF0000"/>
                </a:solidFill>
              </a:rPr>
              <a:t>+4r</a:t>
            </a:r>
          </a:p>
          <a:p>
            <a:endParaRPr lang="fr-FR" sz="3200" dirty="0">
              <a:solidFill>
                <a:srgbClr val="FF0000"/>
              </a:solidFill>
            </a:endParaRPr>
          </a:p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5 </a:t>
            </a:r>
            <a:r>
              <a:rPr lang="fr-FR" sz="3200" dirty="0">
                <a:solidFill>
                  <a:srgbClr val="FF0000"/>
                </a:solidFill>
              </a:rPr>
              <a:t>= u</a:t>
            </a:r>
            <a:r>
              <a:rPr lang="fr-FR" sz="3200" baseline="-25000" dirty="0">
                <a:solidFill>
                  <a:srgbClr val="FF0000"/>
                </a:solidFill>
              </a:rPr>
              <a:t>10 </a:t>
            </a:r>
            <a:r>
              <a:rPr lang="fr-FR" sz="3200" dirty="0">
                <a:solidFill>
                  <a:srgbClr val="FF0000"/>
                </a:solidFill>
              </a:rPr>
              <a:t>-5r</a:t>
            </a:r>
          </a:p>
          <a:p>
            <a:endParaRPr lang="fr-FR" sz="3200" dirty="0">
              <a:solidFill>
                <a:srgbClr val="FF0000"/>
              </a:solidFill>
            </a:endParaRPr>
          </a:p>
          <a:p>
            <a:endParaRPr lang="fr-FR" sz="3200" dirty="0">
              <a:solidFill>
                <a:srgbClr val="FF0000"/>
              </a:solidFill>
            </a:endParaRPr>
          </a:p>
          <a:p>
            <a:endParaRPr lang="fr-FR" sz="3200" dirty="0">
              <a:solidFill>
                <a:srgbClr val="FF0000"/>
              </a:solidFill>
            </a:endParaRPr>
          </a:p>
          <a:p>
            <a:endParaRPr lang="fr-FR" sz="3200" dirty="0">
              <a:solidFill>
                <a:srgbClr val="FF0000"/>
              </a:solidFill>
            </a:endParaRPr>
          </a:p>
          <a:p>
            <a:endParaRPr lang="fr-FR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214313" y="1000125"/>
            <a:ext cx="8929687" cy="1071563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latin typeface="Times New Roman" pitchFamily="18" charset="0"/>
                <a:cs typeface="Times New Roman" pitchFamily="18" charset="0"/>
              </a:rPr>
              <a:t>Lire le premier terme et la raison de cette suite arithmétique 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0063" y="2357438"/>
            <a:ext cx="338455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r>
              <a:rPr lang="fr-FR" sz="3200" dirty="0">
                <a:latin typeface="+mj-lt"/>
              </a:rPr>
              <a:t>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429125" y="2357438"/>
            <a:ext cx="367030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b.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9461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357438"/>
            <a:ext cx="2871788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2357438"/>
            <a:ext cx="4071937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ZoneTexte 6"/>
          <p:cNvSpPr txBox="1">
            <a:spLocks noChangeArrowheads="1"/>
          </p:cNvSpPr>
          <p:nvPr/>
        </p:nvSpPr>
        <p:spPr bwMode="auto">
          <a:xfrm>
            <a:off x="2428875" y="2286000"/>
            <a:ext cx="1428750" cy="1077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0</a:t>
            </a:r>
            <a:r>
              <a:rPr lang="fr-FR" sz="3200" dirty="0">
                <a:solidFill>
                  <a:srgbClr val="FF0000"/>
                </a:solidFill>
              </a:rPr>
              <a:t> = 5 </a:t>
            </a:r>
          </a:p>
          <a:p>
            <a:r>
              <a:rPr lang="fr-FR" sz="3200" dirty="0">
                <a:solidFill>
                  <a:srgbClr val="FF0000"/>
                </a:solidFill>
              </a:rPr>
              <a:t>r = -2</a:t>
            </a:r>
          </a:p>
        </p:txBody>
      </p:sp>
      <p:sp>
        <p:nvSpPr>
          <p:cNvPr id="19464" name="ZoneTexte 8"/>
          <p:cNvSpPr txBox="1">
            <a:spLocks noChangeArrowheads="1"/>
          </p:cNvSpPr>
          <p:nvPr/>
        </p:nvSpPr>
        <p:spPr bwMode="auto">
          <a:xfrm>
            <a:off x="5786438" y="2286000"/>
            <a:ext cx="1428750" cy="1077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1</a:t>
            </a:r>
            <a:r>
              <a:rPr lang="fr-FR" sz="3200" dirty="0">
                <a:solidFill>
                  <a:srgbClr val="FF0000"/>
                </a:solidFill>
              </a:rPr>
              <a:t> = -1 </a:t>
            </a:r>
          </a:p>
          <a:p>
            <a:r>
              <a:rPr lang="fr-FR" sz="3200" dirty="0">
                <a:solidFill>
                  <a:srgbClr val="FF0000"/>
                </a:solidFill>
              </a:rPr>
              <a:t>r = 1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nimBg="1"/>
      <p:bldP spid="1946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géométrique de raison q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643188"/>
            <a:ext cx="8429625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2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0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1 et q = 6 </a:t>
            </a:r>
          </a:p>
          <a:p>
            <a:pPr marL="514350" indent="-514350"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     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36</a:t>
            </a:r>
          </a:p>
          <a:p>
            <a:pPr marL="514350" indent="-514350">
              <a:buFontTx/>
              <a:buAutoNum type="alphaLcPeriod" startAt="2"/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Calculer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16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15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1 et q = -5</a:t>
            </a:r>
          </a:p>
          <a:p>
            <a:pPr marL="514350" indent="-514350"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 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-5</a:t>
            </a:r>
          </a:p>
          <a:p>
            <a:pPr marL="514350" indent="-514350">
              <a:defRPr/>
            </a:pPr>
            <a:r>
              <a:rPr lang="fr-FR" sz="3200" dirty="0">
                <a:latin typeface="Arial" pitchFamily="34" charset="0"/>
                <a:cs typeface="Arial" pitchFamily="34" charset="0"/>
              </a:rPr>
              <a:t>c. </a:t>
            </a:r>
            <a:r>
              <a:rPr lang="fr-FR" sz="3200" dirty="0" smtClean="0">
                <a:latin typeface="Arial" pitchFamily="34" charset="0"/>
                <a:cs typeface="Arial" pitchFamily="34" charset="0"/>
              </a:rPr>
              <a:t> Calculer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7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sachant que u</a:t>
            </a:r>
            <a:r>
              <a:rPr lang="fr-FR" sz="3200" baseline="-25000" dirty="0">
                <a:latin typeface="Arial" pitchFamily="34" charset="0"/>
                <a:cs typeface="Arial" pitchFamily="34" charset="0"/>
              </a:rPr>
              <a:t>8 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= 20 et q = -2</a:t>
            </a:r>
          </a:p>
          <a:p>
            <a:pPr marL="514350" indent="-514350">
              <a:defRPr/>
            </a:pP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fr-FR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-10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85750" y="2357438"/>
            <a:ext cx="7602538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Exprimer </a:t>
            </a:r>
            <a:r>
              <a:rPr lang="fr-FR" sz="3200" dirty="0"/>
              <a:t>u</a:t>
            </a:r>
            <a:r>
              <a:rPr lang="fr-FR" sz="3200" baseline="-25000" dirty="0"/>
              <a:t>5 </a:t>
            </a:r>
            <a:r>
              <a:rPr lang="fr-FR" sz="3200" dirty="0"/>
              <a:t>en fonction de u</a:t>
            </a:r>
            <a:r>
              <a:rPr lang="fr-FR" sz="3200" baseline="-25000" dirty="0"/>
              <a:t>0 </a:t>
            </a:r>
            <a:r>
              <a:rPr lang="fr-FR" sz="3200" dirty="0">
                <a:latin typeface="+mj-lt"/>
              </a:rPr>
              <a:t> </a:t>
            </a:r>
          </a:p>
          <a:p>
            <a:pPr marL="514350" indent="-514350">
              <a:defRPr/>
            </a:pPr>
            <a:r>
              <a:rPr lang="fr-FR" sz="3200" dirty="0">
                <a:latin typeface="+mj-lt"/>
              </a:rPr>
              <a:t>       </a:t>
            </a:r>
            <a:r>
              <a:rPr lang="fr-FR" sz="3200" dirty="0">
                <a:solidFill>
                  <a:srgbClr val="FF0000"/>
                </a:solidFill>
              </a:rPr>
              <a:t>u</a:t>
            </a:r>
            <a:r>
              <a:rPr lang="fr-FR" sz="3200" baseline="-25000" dirty="0">
                <a:solidFill>
                  <a:srgbClr val="FF0000"/>
                </a:solidFill>
              </a:rPr>
              <a:t>5 </a:t>
            </a:r>
            <a:r>
              <a:rPr lang="fr-FR" sz="3200" dirty="0">
                <a:solidFill>
                  <a:srgbClr val="FF0000"/>
                </a:solidFill>
              </a:rPr>
              <a:t>= u</a:t>
            </a:r>
            <a:r>
              <a:rPr lang="fr-FR" sz="3200" baseline="-25000" dirty="0">
                <a:solidFill>
                  <a:srgbClr val="FF0000"/>
                </a:solidFill>
              </a:rPr>
              <a:t>0 </a:t>
            </a:r>
            <a:r>
              <a:rPr lang="fr-FR" sz="3200" dirty="0">
                <a:solidFill>
                  <a:srgbClr val="FF0000"/>
                </a:solidFill>
              </a:rPr>
              <a:t>.q</a:t>
            </a:r>
            <a:r>
              <a:rPr lang="fr-FR" sz="3200" baseline="30000" dirty="0">
                <a:solidFill>
                  <a:srgbClr val="FF0000"/>
                </a:solidFill>
              </a:rPr>
              <a:t>5</a:t>
            </a:r>
          </a:p>
          <a:p>
            <a:pPr marL="514350" indent="-514350"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/>
              <a:t>Exprimer u</a:t>
            </a:r>
            <a:r>
              <a:rPr lang="fr-FR" sz="3200" baseline="-25000" dirty="0"/>
              <a:t>10 </a:t>
            </a:r>
            <a:r>
              <a:rPr lang="fr-FR" sz="3200" dirty="0"/>
              <a:t>en fonction de u</a:t>
            </a:r>
            <a:r>
              <a:rPr lang="fr-FR" sz="3200" baseline="-25000" dirty="0"/>
              <a:t>1</a:t>
            </a:r>
          </a:p>
          <a:p>
            <a:pPr marL="514350" indent="-514350">
              <a:defRPr/>
            </a:pPr>
            <a:r>
              <a:rPr lang="fr-FR" sz="3200" dirty="0">
                <a:solidFill>
                  <a:srgbClr val="FF0000"/>
                </a:solidFill>
              </a:rPr>
              <a:t>      u</a:t>
            </a:r>
            <a:r>
              <a:rPr lang="fr-FR" sz="3200" baseline="-25000" dirty="0">
                <a:solidFill>
                  <a:srgbClr val="FF0000"/>
                </a:solidFill>
              </a:rPr>
              <a:t>10 </a:t>
            </a:r>
            <a:r>
              <a:rPr lang="fr-FR" sz="3200" dirty="0">
                <a:solidFill>
                  <a:srgbClr val="FF0000"/>
                </a:solidFill>
              </a:rPr>
              <a:t>= u</a:t>
            </a:r>
            <a:r>
              <a:rPr lang="fr-FR" sz="3200" baseline="-25000" dirty="0">
                <a:solidFill>
                  <a:srgbClr val="FF0000"/>
                </a:solidFill>
              </a:rPr>
              <a:t>1 </a:t>
            </a:r>
            <a:r>
              <a:rPr lang="fr-FR" sz="3200" dirty="0">
                <a:solidFill>
                  <a:srgbClr val="FF0000"/>
                </a:solidFill>
              </a:rPr>
              <a:t>.q</a:t>
            </a:r>
            <a:r>
              <a:rPr lang="fr-FR" sz="3200" baseline="30000" dirty="0">
                <a:solidFill>
                  <a:srgbClr val="FF0000"/>
                </a:solidFill>
              </a:rPr>
              <a:t>9</a:t>
            </a:r>
            <a:r>
              <a:rPr lang="fr-FR" sz="3200" baseline="-25000" dirty="0"/>
              <a:t> </a:t>
            </a:r>
          </a:p>
          <a:p>
            <a:pPr marL="514350" indent="-514350"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dirty="0"/>
              <a:t>Exprimer u</a:t>
            </a:r>
            <a:r>
              <a:rPr lang="fr-FR" sz="3200" baseline="-25000" dirty="0"/>
              <a:t>8 </a:t>
            </a:r>
            <a:r>
              <a:rPr lang="fr-FR" sz="3200" dirty="0"/>
              <a:t>en fonction de u</a:t>
            </a:r>
            <a:r>
              <a:rPr lang="fr-FR" sz="3200" baseline="-25000" dirty="0"/>
              <a:t>4</a:t>
            </a:r>
          </a:p>
          <a:p>
            <a:pPr marL="514350" indent="-514350">
              <a:defRPr/>
            </a:pPr>
            <a:r>
              <a:rPr lang="fr-FR" sz="3200" dirty="0">
                <a:solidFill>
                  <a:srgbClr val="FF0000"/>
                </a:solidFill>
              </a:rPr>
              <a:t>      u</a:t>
            </a:r>
            <a:r>
              <a:rPr lang="fr-FR" sz="3200" baseline="-25000" dirty="0">
                <a:solidFill>
                  <a:srgbClr val="FF0000"/>
                </a:solidFill>
              </a:rPr>
              <a:t>8 </a:t>
            </a:r>
            <a:r>
              <a:rPr lang="fr-FR" sz="3200" dirty="0">
                <a:solidFill>
                  <a:srgbClr val="FF0000"/>
                </a:solidFill>
              </a:rPr>
              <a:t>= u</a:t>
            </a:r>
            <a:r>
              <a:rPr lang="fr-FR" sz="3200" baseline="-25000" dirty="0">
                <a:solidFill>
                  <a:srgbClr val="FF0000"/>
                </a:solidFill>
              </a:rPr>
              <a:t>4 </a:t>
            </a:r>
            <a:r>
              <a:rPr lang="fr-FR" sz="3200" dirty="0">
                <a:solidFill>
                  <a:srgbClr val="FF0000"/>
                </a:solidFill>
              </a:rPr>
              <a:t>.q</a:t>
            </a:r>
            <a:r>
              <a:rPr lang="fr-FR" sz="3200" baseline="30000" dirty="0">
                <a:solidFill>
                  <a:srgbClr val="FF0000"/>
                </a:solidFill>
              </a:rPr>
              <a:t>4</a:t>
            </a:r>
          </a:p>
          <a:p>
            <a:pPr marL="514350" indent="-514350"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/>
              <a:t>Exprimer u</a:t>
            </a:r>
            <a:r>
              <a:rPr lang="fr-FR" sz="3200" baseline="-25000" dirty="0"/>
              <a:t>5 </a:t>
            </a:r>
            <a:r>
              <a:rPr lang="fr-FR" sz="3200" dirty="0"/>
              <a:t>en fonction de u</a:t>
            </a:r>
            <a:r>
              <a:rPr lang="fr-FR" sz="3200" baseline="-25000" dirty="0"/>
              <a:t>10 </a:t>
            </a:r>
            <a:endParaRPr lang="fr-FR" sz="3200" baseline="-25000" dirty="0">
              <a:latin typeface="+mj-lt"/>
            </a:endParaRPr>
          </a:p>
          <a:p>
            <a:pPr marL="514350" indent="-514350">
              <a:defRPr/>
            </a:pPr>
            <a:r>
              <a:rPr lang="fr-FR" sz="3200" dirty="0">
                <a:solidFill>
                  <a:srgbClr val="FF0000"/>
                </a:solidFill>
              </a:rPr>
              <a:t>      </a:t>
            </a:r>
            <a:r>
              <a:rPr lang="fr-FR" sz="3200" dirty="0" smtClean="0">
                <a:solidFill>
                  <a:srgbClr val="FF0000"/>
                </a:solidFill>
              </a:rPr>
              <a:t>u</a:t>
            </a:r>
            <a:r>
              <a:rPr lang="fr-FR" sz="3200" baseline="-25000" dirty="0" smtClean="0">
                <a:solidFill>
                  <a:srgbClr val="FF0000"/>
                </a:solidFill>
              </a:rPr>
              <a:t>5 </a:t>
            </a:r>
            <a:r>
              <a:rPr lang="fr-FR" sz="3200" dirty="0" smtClean="0">
                <a:solidFill>
                  <a:srgbClr val="FF0000"/>
                </a:solidFill>
              </a:rPr>
              <a:t>= u</a:t>
            </a:r>
            <a:r>
              <a:rPr lang="fr-FR" sz="3200" baseline="-25000" dirty="0" smtClean="0">
                <a:solidFill>
                  <a:srgbClr val="FF0000"/>
                </a:solidFill>
              </a:rPr>
              <a:t>10 </a:t>
            </a:r>
            <a:r>
              <a:rPr lang="fr-FR" sz="3200" dirty="0">
                <a:solidFill>
                  <a:srgbClr val="FF0000"/>
                </a:solidFill>
              </a:rPr>
              <a:t>.</a:t>
            </a:r>
            <a:r>
              <a:rPr lang="fr-FR" sz="3200" dirty="0" smtClean="0">
                <a:solidFill>
                  <a:srgbClr val="FF0000"/>
                </a:solidFill>
              </a:rPr>
              <a:t>q</a:t>
            </a:r>
            <a:r>
              <a:rPr lang="fr-FR" sz="3200" baseline="30000" dirty="0" smtClean="0">
                <a:solidFill>
                  <a:srgbClr val="FF0000"/>
                </a:solidFill>
              </a:rPr>
              <a:t>-5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</p:txBody>
      </p:sp>
      <p:sp>
        <p:nvSpPr>
          <p:cNvPr id="21507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/>
              <a:t>La suite (u</a:t>
            </a:r>
            <a:r>
              <a:rPr lang="fr-FR" sz="4000" baseline="-25000"/>
              <a:t>n </a:t>
            </a:r>
            <a:r>
              <a:rPr lang="fr-FR" sz="4000"/>
              <a:t>) est géométrique de raison q  </a:t>
            </a:r>
            <a:endParaRPr lang="fr-FR" sz="4000" i="1">
              <a:latin typeface="Times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Que fait ce programme entré sur AlgoBox ?</a:t>
            </a:r>
          </a:p>
        </p:txBody>
      </p:sp>
      <p:pic>
        <p:nvPicPr>
          <p:cNvPr id="3" name="Image 2" descr="ScreenHunter_01 Jul. 06 07.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285992"/>
            <a:ext cx="4546955" cy="328614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929190" y="2214554"/>
            <a:ext cx="4000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Affichage de la liste des    nombres k ; </a:t>
            </a:r>
            <a:r>
              <a:rPr lang="fr-FR" sz="2800" dirty="0" err="1" smtClean="0">
                <a:solidFill>
                  <a:srgbClr val="FF0000"/>
                </a:solidFill>
              </a:rPr>
              <a:t>v</a:t>
            </a:r>
            <a:r>
              <a:rPr lang="fr-FR" sz="2800" baseline="-25000" dirty="0" err="1" smtClean="0">
                <a:solidFill>
                  <a:srgbClr val="FF0000"/>
                </a:solidFill>
              </a:rPr>
              <a:t>k</a:t>
            </a:r>
            <a:r>
              <a:rPr lang="fr-FR" sz="2800" dirty="0" smtClean="0">
                <a:solidFill>
                  <a:srgbClr val="FF0000"/>
                </a:solidFill>
              </a:rPr>
              <a:t>  </a:t>
            </a:r>
            <a:br>
              <a:rPr lang="fr-FR" sz="2800" dirty="0" smtClean="0">
                <a:solidFill>
                  <a:srgbClr val="FF0000"/>
                </a:solidFill>
              </a:rPr>
            </a:br>
            <a:r>
              <a:rPr lang="fr-FR" sz="2800" dirty="0" smtClean="0">
                <a:solidFill>
                  <a:srgbClr val="FF0000"/>
                </a:solidFill>
              </a:rPr>
              <a:t>pour 1 ≤ k ≤ 50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avec 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   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14592" y="4143380"/>
            <a:ext cx="1948711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Que fait ce programme entré sur Xcasfr ?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2355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2286000"/>
            <a:ext cx="6127750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ZoneTexte 3"/>
          <p:cNvSpPr txBox="1">
            <a:spLocks noChangeArrowheads="1"/>
          </p:cNvSpPr>
          <p:nvPr/>
        </p:nvSpPr>
        <p:spPr bwMode="auto">
          <a:xfrm>
            <a:off x="714348" y="5143500"/>
            <a:ext cx="814390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Calcul du </a:t>
            </a:r>
            <a:r>
              <a:rPr lang="fr-FR" sz="2800" dirty="0" err="1">
                <a:solidFill>
                  <a:srgbClr val="FF0000"/>
                </a:solidFill>
              </a:rPr>
              <a:t>n-ième</a:t>
            </a:r>
            <a:r>
              <a:rPr lang="fr-FR" sz="2800" dirty="0">
                <a:solidFill>
                  <a:srgbClr val="FF0000"/>
                </a:solidFill>
              </a:rPr>
              <a:t> terme de la suite définie par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      u</a:t>
            </a:r>
            <a:r>
              <a:rPr lang="fr-FR" sz="2800" baseline="-25000" dirty="0" smtClean="0">
                <a:solidFill>
                  <a:srgbClr val="FF0000"/>
                </a:solidFill>
              </a:rPr>
              <a:t>0</a:t>
            </a:r>
            <a:r>
              <a:rPr lang="fr-FR" sz="2800" dirty="0" smtClean="0">
                <a:solidFill>
                  <a:srgbClr val="FF0000"/>
                </a:solidFill>
              </a:rPr>
              <a:t>=3 </a:t>
            </a:r>
            <a:r>
              <a:rPr lang="fr-FR" sz="2800" dirty="0">
                <a:solidFill>
                  <a:srgbClr val="FF0000"/>
                </a:solidFill>
              </a:rPr>
              <a:t>et u</a:t>
            </a:r>
            <a:r>
              <a:rPr lang="fr-FR" sz="2800" baseline="-25000" dirty="0">
                <a:solidFill>
                  <a:srgbClr val="FF0000"/>
                </a:solidFill>
              </a:rPr>
              <a:t>n+1</a:t>
            </a:r>
            <a:r>
              <a:rPr lang="fr-FR" sz="2800" dirty="0">
                <a:solidFill>
                  <a:srgbClr val="FF0000"/>
                </a:solidFill>
              </a:rPr>
              <a:t> = </a:t>
            </a:r>
            <a:r>
              <a:rPr lang="fr-FR" sz="2800" dirty="0" smtClean="0">
                <a:solidFill>
                  <a:srgbClr val="FF0000"/>
                </a:solidFill>
              </a:rPr>
              <a:t>0.5u</a:t>
            </a:r>
            <a:r>
              <a:rPr lang="fr-FR" sz="2800" baseline="-25000" dirty="0" smtClean="0">
                <a:solidFill>
                  <a:srgbClr val="FF0000"/>
                </a:solidFill>
              </a:rPr>
              <a:t>n</a:t>
            </a:r>
            <a:r>
              <a:rPr lang="fr-FR" sz="2800" dirty="0" smtClean="0">
                <a:solidFill>
                  <a:srgbClr val="FF0000"/>
                </a:solidFill>
              </a:rPr>
              <a:t>² - 5 </a:t>
            </a:r>
            <a:r>
              <a:rPr lang="fr-FR" sz="2800" dirty="0">
                <a:solidFill>
                  <a:srgbClr val="FF0000"/>
                </a:solidFill>
              </a:rPr>
              <a:t>pour tout n ≥ 0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0" y="857250"/>
            <a:ext cx="91440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3600" smtClean="0">
                <a:cs typeface="Cambria Math" pitchFamily="18" charset="0"/>
              </a:rPr>
              <a:t>Que fait ce programme entré sur Scilab ?</a:t>
            </a:r>
            <a:endParaRPr lang="fr-FR" sz="3600" i="1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1714500"/>
            <a:ext cx="5326062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ZoneTexte 3"/>
          <p:cNvSpPr txBox="1">
            <a:spLocks noChangeArrowheads="1"/>
          </p:cNvSpPr>
          <p:nvPr/>
        </p:nvSpPr>
        <p:spPr bwMode="auto">
          <a:xfrm>
            <a:off x="428625" y="5072063"/>
            <a:ext cx="83581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Calcul et représentation graphique des n premiers termes de la suite définie par </a:t>
            </a:r>
            <a:endParaRPr lang="fr-FR" sz="2800" dirty="0" smtClean="0">
              <a:solidFill>
                <a:srgbClr val="FF0000"/>
              </a:solidFill>
            </a:endParaRPr>
          </a:p>
          <a:p>
            <a:r>
              <a:rPr lang="fr-FR" sz="2800" dirty="0">
                <a:solidFill>
                  <a:srgbClr val="FF0000"/>
                </a:solidFill>
              </a:rPr>
              <a:t> </a:t>
            </a:r>
            <a:r>
              <a:rPr lang="fr-FR" sz="2800" dirty="0" smtClean="0">
                <a:solidFill>
                  <a:srgbClr val="FF0000"/>
                </a:solidFill>
              </a:rPr>
              <a:t>                    u</a:t>
            </a:r>
            <a:r>
              <a:rPr lang="fr-FR" sz="2800" baseline="-25000" dirty="0" smtClean="0">
                <a:solidFill>
                  <a:srgbClr val="FF0000"/>
                </a:solidFill>
              </a:rPr>
              <a:t>n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>
                <a:solidFill>
                  <a:srgbClr val="FF0000"/>
                </a:solidFill>
              </a:rPr>
              <a:t>= </a:t>
            </a:r>
            <a:r>
              <a:rPr lang="fr-FR" sz="2800" dirty="0" smtClean="0">
                <a:solidFill>
                  <a:srgbClr val="FF0000"/>
                </a:solidFill>
              </a:rPr>
              <a:t>n² + 4n </a:t>
            </a:r>
            <a:r>
              <a:rPr lang="fr-FR" sz="2800" dirty="0">
                <a:solidFill>
                  <a:srgbClr val="FF0000"/>
                </a:solidFill>
              </a:rPr>
              <a:t>pour tout n ≥ 1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1687</TotalTime>
  <Words>711</Words>
  <Application>Microsoft Office PowerPoint</Application>
  <PresentationFormat>Affichage à l'écran (4:3)</PresentationFormat>
  <Paragraphs>106</Paragraphs>
  <Slides>22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Suites numériques</vt:lpstr>
      <vt:lpstr>Calculer u1 </vt:lpstr>
      <vt:lpstr>Définir la suite dont les premiers termes sont calculés en colonne B  </vt:lpstr>
      <vt:lpstr>Diapositive 4</vt:lpstr>
      <vt:lpstr>Diapositive 5</vt:lpstr>
      <vt:lpstr>Lire le premier terme et la raison de cette suite arithmétique</vt:lpstr>
      <vt:lpstr>Diapositive 7</vt:lpstr>
      <vt:lpstr>Diapositive 8</vt:lpstr>
      <vt:lpstr>Que fait ce programme entré sur AlgoBox ?</vt:lpstr>
      <vt:lpstr>Que fait ce programme entré sur Xcasfr ?</vt:lpstr>
      <vt:lpstr>Que fait ce programme entré sur Scilab ?</vt:lpstr>
      <vt:lpstr>Diapositive 12</vt:lpstr>
      <vt:lpstr>Calculer u1 </vt:lpstr>
      <vt:lpstr>Définir la suite dont les premiers termes sont calculés en colonne B  </vt:lpstr>
      <vt:lpstr>Diapositive 15</vt:lpstr>
      <vt:lpstr>Diapositive 16</vt:lpstr>
      <vt:lpstr>Lire le premier terme et la raison de cette suite arithmétique </vt:lpstr>
      <vt:lpstr>Diapositive 18</vt:lpstr>
      <vt:lpstr>Diapositive 19</vt:lpstr>
      <vt:lpstr>Que fait ce programme entré sur AlgoBox ?</vt:lpstr>
      <vt:lpstr>Que fait ce programme entré sur Xcasfr ?</vt:lpstr>
      <vt:lpstr>Que fait ce programme entré sur Scilab 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192</cp:revision>
  <dcterms:created xsi:type="dcterms:W3CDTF">2010-05-07T13:51:37Z</dcterms:created>
  <dcterms:modified xsi:type="dcterms:W3CDTF">2011-07-06T05:36:05Z</dcterms:modified>
</cp:coreProperties>
</file>