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63" r:id="rId4"/>
    <p:sldId id="260" r:id="rId5"/>
    <p:sldId id="300" r:id="rId6"/>
    <p:sldId id="299" r:id="rId7"/>
    <p:sldId id="281" r:id="rId8"/>
    <p:sldId id="295" r:id="rId9"/>
    <p:sldId id="298" r:id="rId10"/>
    <p:sldId id="282" r:id="rId11"/>
    <p:sldId id="257" r:id="rId12"/>
    <p:sldId id="268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4660"/>
  </p:normalViewPr>
  <p:slideViewPr>
    <p:cSldViewPr>
      <p:cViewPr varScale="1">
        <p:scale>
          <a:sx n="79" d="100"/>
          <a:sy n="79" d="100"/>
        </p:scale>
        <p:origin x="-1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30/06/2011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Dérivation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6152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6153" name="Équation" r:id="rId4" imgW="24120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57224" y="2786058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497279" y="5643578"/>
          <a:ext cx="1646093" cy="911230"/>
        </p:xfrm>
        <a:graphic>
          <a:graphicData uri="http://schemas.openxmlformats.org/presentationml/2006/ole">
            <p:oleObj spid="_x0000_s7176" name="Équation" r:id="rId3" imgW="7110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7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48" y="2857496"/>
            <a:ext cx="53578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-5)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2285984" y="3786190"/>
          <a:ext cx="785818" cy="661112"/>
        </p:xfrm>
        <a:graphic>
          <a:graphicData uri="http://schemas.openxmlformats.org/presentationml/2006/ole">
            <p:oleObj spid="_x0000_s8200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2143108" y="4697507"/>
          <a:ext cx="1214446" cy="1017509"/>
        </p:xfrm>
        <a:graphic>
          <a:graphicData uri="http://schemas.openxmlformats.org/presentationml/2006/ole">
            <p:oleObj spid="_x0000_s8201" name="Équation" r:id="rId4" imgW="46980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914400" indent="-914400">
              <a:buClr>
                <a:srgbClr val="00B050"/>
              </a:buClr>
              <a:buFont typeface="+mj-lt"/>
              <a:buAutoNum type="arabicPeriod" startAt="8"/>
            </a:pPr>
            <a:r>
              <a:rPr lang="fr-FR" sz="4800" dirty="0" smtClean="0">
                <a:latin typeface="+mj-lt"/>
              </a:rPr>
              <a:t>Calculer </a:t>
            </a:r>
            <a:r>
              <a:rPr lang="fr-FR" sz="4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800" dirty="0" smtClean="0">
                <a:latin typeface="+mj-lt"/>
              </a:rPr>
              <a:t>(1) et </a:t>
            </a:r>
            <a:r>
              <a:rPr lang="fr-FR" sz="4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800" dirty="0" smtClean="0">
                <a:latin typeface="+mj-lt"/>
              </a:rPr>
              <a:t>’(1)</a:t>
            </a:r>
            <a:endParaRPr lang="fr-FR" sz="4800" dirty="0">
              <a:latin typeface="+mj-lt"/>
            </a:endParaRPr>
          </a:p>
        </p:txBody>
      </p:sp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143248"/>
            <a:ext cx="3976311" cy="219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642910" y="2071678"/>
            <a:ext cx="607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+mj-lt"/>
              </a:rPr>
              <a:t>en utilisant les résultats donnés par </a:t>
            </a:r>
            <a:r>
              <a:rPr lang="fr-FR" sz="2400" dirty="0" err="1" smtClean="0">
                <a:latin typeface="+mj-lt"/>
              </a:rPr>
              <a:t>Xcasfr</a:t>
            </a:r>
            <a:endParaRPr lang="fr-FR" sz="24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9"/>
            </a:pP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14348" y="2857496"/>
            <a:ext cx="81439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+mj-lt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² -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+mj-lt"/>
              </a:rPr>
              <a:t>en O (</a:t>
            </a:r>
            <a:r>
              <a:rPr lang="fr-FR" sz="3200" dirty="0" smtClean="0">
                <a:latin typeface="+mj-lt"/>
              </a:rPr>
              <a:t>0; </a:t>
            </a:r>
            <a:r>
              <a:rPr lang="fr-FR" sz="3200" dirty="0">
                <a:latin typeface="+mj-lt"/>
              </a:rPr>
              <a:t>0</a:t>
            </a:r>
            <a:r>
              <a:rPr lang="fr-FR" sz="3200" dirty="0" smtClean="0">
                <a:latin typeface="+mj-lt"/>
              </a:rPr>
              <a:t>)</a:t>
            </a:r>
            <a:br>
              <a:rPr lang="fr-FR" sz="3200" dirty="0" smtClean="0">
                <a:latin typeface="+mj-lt"/>
              </a:rPr>
            </a:b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= x</a:t>
            </a:r>
            <a:r>
              <a:rPr lang="fr-FR" sz="3200" dirty="0" smtClean="0"/>
              <a:t>² </a:t>
            </a:r>
            <a:r>
              <a:rPr lang="fr-FR" sz="3200" dirty="0" smtClean="0">
                <a:latin typeface="+mj-lt"/>
              </a:rPr>
              <a:t>en </a:t>
            </a:r>
            <a:r>
              <a:rPr lang="fr-FR" sz="3200" dirty="0">
                <a:latin typeface="+mj-lt"/>
              </a:rPr>
              <a:t>A (-</a:t>
            </a:r>
            <a:r>
              <a:rPr lang="fr-FR" sz="3200" dirty="0" smtClean="0">
                <a:latin typeface="+mj-lt"/>
              </a:rPr>
              <a:t>1; </a:t>
            </a:r>
            <a:r>
              <a:rPr lang="fr-FR" sz="3200" dirty="0">
                <a:latin typeface="+mj-lt"/>
              </a:rPr>
              <a:t>1) 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000232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00232" y="328612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-5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00232" y="4282867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00232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143108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08" y="335756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3108" y="428625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0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5929322" y="4643446"/>
            <a:ext cx="25717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- 3</a:t>
            </a:r>
            <a:endParaRPr lang="fr-FR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3286116" y="2285992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86116" y="3282735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86116" y="4214818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286116" y="521495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/>
              <a:t>Calculer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x²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2173288" y="4500563"/>
          <a:ext cx="736600" cy="982662"/>
        </p:xfrm>
        <a:graphic>
          <a:graphicData uri="http://schemas.openxmlformats.org/presentationml/2006/ole">
            <p:oleObj spid="_x0000_s56322" name="Équation" r:id="rId3" imgW="152280" imgH="393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14546" y="5786454"/>
          <a:ext cx="692154" cy="655725"/>
        </p:xfrm>
        <a:graphic>
          <a:graphicData uri="http://schemas.openxmlformats.org/presentationml/2006/ole">
            <p:oleObj spid="_x0000_s56323" name="Équation" r:id="rId4" imgW="241200" imgH="2286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357686" y="2571744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357686" y="357187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86248" y="4643446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6324" name="Équation" r:id="rId5" imgW="114120" imgH="215640" progId="Equation.3">
              <p:embed/>
            </p:oleObj>
          </a:graphicData>
        </a:graphic>
      </p:graphicFrame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4500570"/>
            <a:ext cx="800100" cy="990600"/>
          </a:xfrm>
          <a:prstGeom prst="rect">
            <a:avLst/>
          </a:prstGeom>
          <a:noFill/>
        </p:spPr>
      </p:pic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214810" y="5786454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5638823"/>
            <a:ext cx="723900" cy="1076325"/>
          </a:xfrm>
          <a:prstGeom prst="rect">
            <a:avLst/>
          </a:prstGeom>
          <a:noFill/>
        </p:spPr>
      </p:pic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  <p:bldP spid="11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57224" y="2786058"/>
            <a:ext cx="514353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- 5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+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497279" y="5643578"/>
          <a:ext cx="1646093" cy="911230"/>
        </p:xfrm>
        <a:graphic>
          <a:graphicData uri="http://schemas.openxmlformats.org/presentationml/2006/ole">
            <p:oleObj spid="_x0000_s57346" name="Équation" r:id="rId3" imgW="711000" imgH="3934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857752" y="271462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 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86314" y="3711363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643570" y="4572008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+5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357818" y="5783065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x -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" grpId="0"/>
      <p:bldP spid="7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7"/>
            </a:pPr>
            <a:r>
              <a:rPr lang="fr-FR" sz="4000" dirty="0" smtClean="0">
                <a:latin typeface="+mj-lt"/>
              </a:rPr>
              <a:t>Calculer</a:t>
            </a:r>
            <a:r>
              <a:rPr lang="fr-FR" sz="4000" dirty="0" smtClean="0"/>
              <a:t>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dirty="0" smtClean="0"/>
              <a:t>’(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4000" dirty="0" smtClean="0"/>
              <a:t>)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7158" y="2857496"/>
            <a:ext cx="571504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-5)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spcBef>
                <a:spcPts val="3600"/>
              </a:spcBef>
              <a:defRPr/>
            </a:pPr>
            <a:r>
              <a:rPr lang="fr-FR" sz="3200" dirty="0" smtClean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          sur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68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 préciser l’ensemble sur lequel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dérivable</a:t>
            </a:r>
            <a:endParaRPr lang="fr-FR" sz="28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2000232" y="3786190"/>
          <a:ext cx="785818" cy="661112"/>
        </p:xfrm>
        <a:graphic>
          <a:graphicData uri="http://schemas.openxmlformats.org/presentationml/2006/ole">
            <p:oleObj spid="_x0000_s58370" name="Équation" r:id="rId3" imgW="317160" imgH="228600" progId="Equation.3">
              <p:embed/>
            </p:oleObj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1928794" y="5143512"/>
          <a:ext cx="1214446" cy="1017509"/>
        </p:xfrm>
        <a:graphic>
          <a:graphicData uri="http://schemas.openxmlformats.org/presentationml/2006/ole">
            <p:oleObj spid="_x0000_s58371" name="Équation" r:id="rId4" imgW="469800" imgH="39348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429124" y="2786058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- 5  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357686" y="3857628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</a:t>
            </a:r>
            <a:b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6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709997"/>
            <a:ext cx="3105150" cy="1076325"/>
          </a:xfrm>
          <a:prstGeom prst="rect">
            <a:avLst/>
          </a:prstGeom>
          <a:noFill/>
        </p:spPr>
      </p:pic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1533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429124" y="5354437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       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 </a:t>
            </a:r>
            <a:r>
              <a:rPr lang="fr-FR" sz="3600" b="1" dirty="0" smtClean="0">
                <a:solidFill>
                  <a:srgbClr val="FF0000"/>
                </a:solidFill>
                <a:latin typeface="Cambria Math"/>
                <a:ea typeface="Cambria Math"/>
                <a:cs typeface="Times New Roman" pitchFamily="18" charset="0"/>
              </a:rPr>
              <a:t>ℝ </a:t>
            </a: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214950"/>
            <a:ext cx="428625" cy="990600"/>
          </a:xfrm>
          <a:prstGeom prst="rect">
            <a:avLst/>
          </a:prstGeom>
          <a:noFill/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7" grpId="1"/>
      <p:bldP spid="9" grpId="1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914400" indent="-914400">
              <a:buClr>
                <a:srgbClr val="00B050"/>
              </a:buClr>
              <a:buFont typeface="+mj-lt"/>
              <a:buAutoNum type="arabicPeriod" startAt="8"/>
            </a:pPr>
            <a:r>
              <a:rPr lang="fr-FR" sz="4800" dirty="0" smtClean="0">
                <a:latin typeface="+mj-lt"/>
              </a:rPr>
              <a:t>Calculer </a:t>
            </a:r>
            <a:r>
              <a:rPr lang="fr-FR" sz="4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800" dirty="0" smtClean="0">
                <a:latin typeface="+mj-lt"/>
              </a:rPr>
              <a:t>(1) et </a:t>
            </a:r>
            <a:r>
              <a:rPr lang="fr-FR" sz="4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800" dirty="0" smtClean="0">
                <a:latin typeface="+mj-lt"/>
              </a:rPr>
              <a:t>’(1)</a:t>
            </a:r>
            <a:endParaRPr lang="fr-FR" sz="4800" dirty="0">
              <a:latin typeface="+mj-lt"/>
            </a:endParaRPr>
          </a:p>
        </p:txBody>
      </p:sp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143248"/>
            <a:ext cx="3976311" cy="219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642910" y="2071678"/>
            <a:ext cx="607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+mj-lt"/>
              </a:rPr>
              <a:t>en utilisant les résultats donnés par </a:t>
            </a:r>
            <a:r>
              <a:rPr lang="fr-FR" sz="2400" dirty="0" err="1" smtClean="0">
                <a:latin typeface="+mj-lt"/>
              </a:rPr>
              <a:t>Xcasfr</a:t>
            </a:r>
            <a:endParaRPr lang="fr-FR" sz="24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85852" y="571501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(1) = -1 </a:t>
            </a:r>
            <a:endParaRPr lang="fr-FR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500562" y="571501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(1) = 2 </a:t>
            </a:r>
            <a:endParaRPr lang="fr-FR" sz="3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/>
          </p:cNvSpPr>
          <p:nvPr/>
        </p:nvSpPr>
        <p:spPr bwMode="auto">
          <a:xfrm>
            <a:off x="214282" y="1000125"/>
            <a:ext cx="8929718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9"/>
            </a:pPr>
            <a:r>
              <a:rPr lang="fr-FR" sz="4000" dirty="0" smtClean="0">
                <a:latin typeface="+mj-lt"/>
              </a:rPr>
              <a:t>Donner une équation de la tangente</a:t>
            </a:r>
            <a:endParaRPr lang="fr-FR" sz="4800" i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14348" y="2857496"/>
            <a:ext cx="821537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lphaLcPeriod"/>
              <a:defRPr/>
            </a:pPr>
            <a:r>
              <a:rPr lang="fr-FR" sz="3200" dirty="0" smtClean="0">
                <a:latin typeface="+mj-lt"/>
              </a:rPr>
              <a:t>à la courbe d’équation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fr-FR" sz="3200" dirty="0" smtClean="0">
                <a:latin typeface="+mj-lt"/>
              </a:rPr>
              <a:t>= 2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² -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fr-FR" sz="3200" dirty="0" smtClean="0">
                <a:latin typeface="+mj-lt"/>
              </a:rPr>
              <a:t>en O (</a:t>
            </a:r>
            <a:r>
              <a:rPr lang="fr-FR" sz="3200" dirty="0" smtClean="0">
                <a:latin typeface="+mj-lt"/>
              </a:rPr>
              <a:t>0; </a:t>
            </a:r>
            <a:r>
              <a:rPr lang="fr-FR" sz="3200" dirty="0">
                <a:latin typeface="+mj-lt"/>
              </a:rPr>
              <a:t>0</a:t>
            </a:r>
            <a:r>
              <a:rPr lang="fr-FR" sz="3200" dirty="0" smtClean="0">
                <a:latin typeface="+mj-lt"/>
              </a:rPr>
              <a:t>)</a:t>
            </a:r>
          </a:p>
          <a:p>
            <a:pPr marL="514350" indent="-514350">
              <a:spcBef>
                <a:spcPts val="1200"/>
              </a:spcBef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 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+mj-lt"/>
              </a:rPr>
              <a:t> </a:t>
            </a:r>
          </a:p>
          <a:p>
            <a:pPr>
              <a:lnSpc>
                <a:spcPct val="250000"/>
              </a:lnSpc>
              <a:defRPr/>
            </a:pPr>
            <a:r>
              <a:rPr lang="fr-FR" sz="3200" dirty="0" smtClean="0">
                <a:latin typeface="+mj-lt"/>
              </a:rPr>
              <a:t>b. à la courbe d’équation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y = x</a:t>
            </a:r>
            <a:r>
              <a:rPr lang="fr-FR" sz="3200" dirty="0" smtClean="0"/>
              <a:t>² </a:t>
            </a:r>
            <a:r>
              <a:rPr lang="fr-FR" sz="3200" dirty="0" smtClean="0">
                <a:latin typeface="+mj-lt"/>
              </a:rPr>
              <a:t>en A (-</a:t>
            </a:r>
            <a:r>
              <a:rPr lang="fr-FR" sz="3200" dirty="0" smtClean="0">
                <a:latin typeface="+mj-lt"/>
              </a:rPr>
              <a:t>1; </a:t>
            </a:r>
            <a:r>
              <a:rPr lang="fr-FR" sz="3200" dirty="0" smtClean="0">
                <a:latin typeface="+mj-lt"/>
              </a:rPr>
              <a:t>1) </a:t>
            </a: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             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- 2(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+ 1) + 1   ou    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- 2</a:t>
            </a:r>
            <a:r>
              <a:rPr lang="fr-FR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- 1</a:t>
            </a:r>
            <a:endParaRPr lang="fr-FR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</TotalTime>
  <Words>778</Words>
  <Application>Microsoft Office PowerPoint</Application>
  <PresentationFormat>Affichage à l'écran (4:3)</PresentationFormat>
  <Paragraphs>127</Paragraphs>
  <Slides>20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titre</vt:lpstr>
      <vt:lpstr>diaposcourantes</vt:lpstr>
      <vt:lpstr>Équation</vt:lpstr>
      <vt:lpstr>Dérivation  </vt:lpstr>
      <vt:lpstr>Lire graphiquement</vt:lpstr>
      <vt:lpstr>Lire graphiquement</vt:lpstr>
      <vt:lpstr>Lire graphiquement une équation de la tangente à la courbe  Cf   en A </vt:lpstr>
      <vt:lpstr>Vrai ou Faux ?</vt:lpstr>
      <vt:lpstr>Calculer f ’(x)</vt:lpstr>
      <vt:lpstr>Diapositive 7</vt:lpstr>
      <vt:lpstr>Diapositive 8</vt:lpstr>
      <vt:lpstr>Diapositive 9</vt:lpstr>
      <vt:lpstr>Diapositive 10</vt:lpstr>
      <vt:lpstr>Diapositive 11</vt:lpstr>
      <vt:lpstr>Lire graphiquement</vt:lpstr>
      <vt:lpstr>Lire graphiquement</vt:lpstr>
      <vt:lpstr>Lire graphiquement une équation de la tangente à la courbe  Cf   en A </vt:lpstr>
      <vt:lpstr>Vrai ou Faux ?</vt:lpstr>
      <vt:lpstr>Calculer f ’(x)</vt:lpstr>
      <vt:lpstr>Diapositive 17</vt:lpstr>
      <vt:lpstr>Diapositive 18</vt:lpstr>
      <vt:lpstr>Diapositive 19</vt:lpstr>
      <vt:lpstr>Diapositive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179</cp:revision>
  <dcterms:created xsi:type="dcterms:W3CDTF">2010-05-07T13:51:37Z</dcterms:created>
  <dcterms:modified xsi:type="dcterms:W3CDTF">2011-06-30T14:15:39Z</dcterms:modified>
</cp:coreProperties>
</file>