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63" r:id="rId4"/>
    <p:sldId id="281" r:id="rId5"/>
    <p:sldId id="257" r:id="rId6"/>
    <p:sldId id="262" r:id="rId7"/>
    <p:sldId id="308" r:id="rId8"/>
    <p:sldId id="306" r:id="rId9"/>
    <p:sldId id="309" r:id="rId10"/>
    <p:sldId id="307" r:id="rId11"/>
    <p:sldId id="310" r:id="rId12"/>
    <p:sldId id="311" r:id="rId13"/>
    <p:sldId id="268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6" autoAdjust="0"/>
    <p:restoredTop sz="94660"/>
  </p:normalViewPr>
  <p:slideViewPr>
    <p:cSldViewPr>
      <p:cViewPr varScale="1">
        <p:scale>
          <a:sx n="77" d="100"/>
          <a:sy n="77" d="100"/>
        </p:scale>
        <p:origin x="-10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EB45C5F-156C-4DFC-A077-DCBC6C4D62C0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B012115-87FB-4E5E-8A51-86A8E54564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30B5F-1CF4-461C-AA0E-A1C34FF5D28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6AE5A-8FDD-42CB-A023-37A1948C8A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F83C-0966-4BCA-8B50-E942801EFFF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73B0B-BFAB-4D73-BDE1-EA40D6F58E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BF398-6420-456C-9C68-3A2226420327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2C5B6-717B-4993-9EC7-2FBC3F6DA1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1F928-6349-4F7C-93B3-1B0AD58E8BFA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140ED-1EB2-445A-80B0-D1D4359E9F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AB12B-2D01-47E2-BFD6-FE55468B80F6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97451-5128-4437-9673-BE86AF60A3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B286B-5392-46F7-8248-5DB27EC3492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3D24-1687-488B-9603-952B6E75E7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39291-936F-441B-8155-0CD999C991A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0F052-C87A-46CF-9DDB-A12C2AF59E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1B86C-1E8F-4926-A6D6-200156C0D01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40F59-6F11-49BC-AF86-9EC6882918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B195D-9B6E-402E-BEB0-F18E6A5B38C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24E03-1808-4A77-AA8C-CD832A2C2B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CCAD8-9639-4A07-9A4C-E398C1A4B263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D61B6-015B-44BA-A456-301761D57C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B1C93-AA69-45C8-A83B-D03F5D94F0D5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E3D74-D0AF-44E1-836C-88EEBB6A66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EE7A6-2361-4B23-895C-AA7F0957BB03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65424-E9E5-4690-B1DF-C6A5FBA098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29800-7E21-4C58-BCCA-E8DB887B5E7D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C790E-E3B4-42AD-908E-B86E0591DA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F362E-3ADA-4AD3-AACC-4B5D596B738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4F17F-7693-4FFB-88D9-E3FC9ABDC1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A2482-6EA9-44BF-9CB6-DAA2C09F4753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62515-953C-4401-9610-0AD358D7B2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343FC-95CB-4998-8123-8E3D62668BF9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2AD0A-2DBD-4918-85F0-B6745FFAA5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58C3D-1331-47A7-9517-AE2C9DA4BEE9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F5594-52A1-4E0F-BF70-49BC5EFA23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0AAB3-26E7-4053-AA80-A90A37F728BE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25172-90F7-4322-A0F6-63C9E3416F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C7405-98C4-452A-AB11-84B48D591BCD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4862F-1680-447A-8506-943E8512D0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FDFCD-E266-4B70-99DD-AF30F0F8AB05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94ECE-DEB8-445B-981C-4855435B8A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C13CC-E457-4A6C-8595-DD4AAB7309CC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76DB5-76ED-4CBA-9F36-6FC4EAEB06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CD6FC-A81A-472C-B963-A2ED93CE4841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1B4FD-0C93-401B-9037-7BB395C399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D5B5A2-B72D-4EBA-93BE-92EB3412E21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6D9876-F8EC-4EBD-867B-696028D749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87B860-6F29-464A-A801-0A59BB32B8A7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7503F4-187A-4644-BABC-070E3CFF7B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683568" y="2924944"/>
            <a:ext cx="7772400" cy="1470025"/>
          </a:xfrm>
        </p:spPr>
        <p:txBody>
          <a:bodyPr/>
          <a:lstStyle/>
          <a:p>
            <a:pPr eaLnBrk="1" hangingPunct="1"/>
            <a:r>
              <a:rPr lang="fr-FR" dirty="0" smtClean="0"/>
              <a:t>Sens de variation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Donner le sens de variation de </a:t>
            </a:r>
            <a:r>
              <a:rPr lang="fr-FR" i="1" dirty="0" smtClean="0">
                <a:cs typeface="Times New Roman" pitchFamily="18" charset="0"/>
              </a:rPr>
              <a:t>f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96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060848"/>
            <a:ext cx="1981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284984"/>
            <a:ext cx="24003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077072"/>
            <a:ext cx="33623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4930" y="5157192"/>
            <a:ext cx="22669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251521" y="1000125"/>
            <a:ext cx="8892480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/>
              <a:t>Donner le sens de variation de</a:t>
            </a:r>
            <a:r>
              <a:rPr lang="fr-FR" sz="4000" i="1" dirty="0" smtClean="0"/>
              <a:t> f </a:t>
            </a:r>
            <a:r>
              <a:rPr lang="fr-FR" sz="4000" dirty="0" smtClean="0"/>
              <a:t>en fonction de celui de </a:t>
            </a:r>
            <a:r>
              <a:rPr lang="fr-FR" sz="4000" i="1" dirty="0" smtClean="0"/>
              <a:t>u</a:t>
            </a:r>
            <a:r>
              <a:rPr lang="fr-FR" sz="4000" dirty="0" smtClean="0"/>
              <a:t> sur l’intervalle I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600" dirty="0">
                <a:latin typeface="+mj-lt"/>
              </a:rPr>
              <a:t>.  </a:t>
            </a:r>
            <a:r>
              <a:rPr lang="fr-FR" sz="3600" dirty="0" smtClean="0">
                <a:latin typeface="+mj-lt"/>
              </a:rPr>
              <a:t> 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540893"/>
            <a:ext cx="21526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501008"/>
            <a:ext cx="21431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509120"/>
            <a:ext cx="25050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5517232"/>
            <a:ext cx="2667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Donner le sens de variation de </a:t>
            </a:r>
            <a:r>
              <a:rPr lang="fr-FR" sz="4000" i="1" dirty="0" smtClean="0">
                <a:latin typeface="+mj-lt"/>
              </a:rPr>
              <a:t>f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28289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068960"/>
            <a:ext cx="2724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384526"/>
            <a:ext cx="32480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5411688"/>
            <a:ext cx="35528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27584" y="1000125"/>
            <a:ext cx="7859216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91680" y="2564904"/>
          <a:ext cx="6672064" cy="2448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54"/>
                <a:gridCol w="5520010"/>
              </a:tblGrid>
              <a:tr h="85725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4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u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 flipV="1">
            <a:off x="3419872" y="3717032"/>
            <a:ext cx="4536504" cy="10801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908720"/>
            <a:ext cx="6381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5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91680" y="2564904"/>
          <a:ext cx="6672064" cy="2232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54"/>
                <a:gridCol w="5520010"/>
              </a:tblGrid>
              <a:tr h="78161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0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45063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u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3</a:t>
                      </a:r>
                      <a:endParaRPr lang="fr-FR" sz="3600" dirty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928670"/>
            <a:ext cx="6381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>
            <a:off x="3491880" y="3645024"/>
            <a:ext cx="1728192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6012160" y="3645024"/>
            <a:ext cx="1800200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27584" y="1000125"/>
            <a:ext cx="7859216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6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91680" y="2564904"/>
          <a:ext cx="6672064" cy="2448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54"/>
                <a:gridCol w="5520010"/>
              </a:tblGrid>
              <a:tr h="85725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4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u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 flipV="1">
            <a:off x="3419872" y="3717032"/>
            <a:ext cx="4536504" cy="10801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971600" y="1000125"/>
            <a:ext cx="77152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7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91680" y="2564904"/>
          <a:ext cx="6672064" cy="2232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54"/>
                <a:gridCol w="5520010"/>
              </a:tblGrid>
              <a:tr h="78161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0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45063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u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3</a:t>
                      </a:r>
                      <a:endParaRPr lang="fr-FR" sz="3600" dirty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>
            <a:off x="3491880" y="3645024"/>
            <a:ext cx="1728192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6012160" y="3645024"/>
            <a:ext cx="1800200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8292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1115616" y="1000125"/>
            <a:ext cx="7571184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8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91680" y="2564904"/>
          <a:ext cx="6672064" cy="2448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54"/>
                <a:gridCol w="5520010"/>
              </a:tblGrid>
              <a:tr h="85725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2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u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>
            <a:off x="3347864" y="3717032"/>
            <a:ext cx="4464496" cy="12241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9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899592" y="2564904"/>
          <a:ext cx="7464152" cy="2448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8822"/>
                <a:gridCol w="6175330"/>
              </a:tblGrid>
              <a:tr h="85725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3          4            11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u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25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0                        0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 flipV="1">
            <a:off x="2483768" y="3933056"/>
            <a:ext cx="2088232" cy="9361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>
            <a:off x="5292080" y="3933056"/>
            <a:ext cx="2448272" cy="8640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10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899592" y="2564904"/>
          <a:ext cx="7464152" cy="2594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8822"/>
                <a:gridCol w="6175330"/>
              </a:tblGrid>
              <a:tr h="85725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3          4            11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u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0                        0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r>
                        <a:rPr lang="fr-FR" sz="2400" dirty="0" smtClean="0">
                          <a:sym typeface="Symbol"/>
                        </a:rPr>
                        <a:t>                               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2400" dirty="0" smtClean="0">
                          <a:sym typeface="Symbol"/>
                        </a:rPr>
                        <a:t> </a:t>
                      </a:r>
                      <a:r>
                        <a:rPr lang="fr-FR" sz="3600" dirty="0" smtClean="0">
                          <a:sym typeface="Symbol"/>
                        </a:rPr>
                        <a:t>8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>
            <a:off x="2483768" y="3717032"/>
            <a:ext cx="2160240" cy="10801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 flipV="1">
            <a:off x="5292080" y="3789040"/>
            <a:ext cx="2448272" cy="1008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Donner le sens de variation de </a:t>
            </a:r>
            <a:r>
              <a:rPr lang="fr-FR" i="1" dirty="0" smtClean="0">
                <a:cs typeface="Times New Roman" pitchFamily="18" charset="0"/>
              </a:rPr>
              <a:t>f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95536" y="2348880"/>
            <a:ext cx="417696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060848"/>
            <a:ext cx="1981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284984"/>
            <a:ext cx="24003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77072"/>
            <a:ext cx="33623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5229200"/>
            <a:ext cx="22669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3707904" y="2276872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strictement décroissante </a:t>
            </a:r>
            <a:br>
              <a:rPr lang="fr-FR" sz="2800" dirty="0" smtClean="0">
                <a:solidFill>
                  <a:srgbClr val="FF0000"/>
                </a:solidFill>
                <a:latin typeface="+mn-lt"/>
              </a:rPr>
            </a:br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sur ] </a:t>
            </a:r>
            <a:r>
              <a:rPr lang="fr-FR" sz="2800" dirty="0" smtClean="0">
                <a:solidFill>
                  <a:srgbClr val="FF0000"/>
                </a:solidFill>
                <a:latin typeface="+mn-lt"/>
                <a:sym typeface="Symbol"/>
              </a:rPr>
              <a:t>  ; 0[ et sur ] 0 ; +  [</a:t>
            </a:r>
            <a:endParaRPr lang="fr-FR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707904" y="3356992"/>
            <a:ext cx="5436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strictement croissante </a:t>
            </a:r>
            <a:r>
              <a:rPr lang="fr-FR" sz="2800" dirty="0" smtClean="0">
                <a:solidFill>
                  <a:srgbClr val="FF0000"/>
                </a:solidFill>
                <a:latin typeface="+mn-lt"/>
                <a:sym typeface="Symbol"/>
              </a:rPr>
              <a:t>sur [ 0 ; +  [</a:t>
            </a:r>
            <a:endParaRPr lang="fr-FR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283968" y="4293096"/>
            <a:ext cx="48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strictement décroissante  sur </a:t>
            </a:r>
            <a:r>
              <a:rPr lang="fr-FR" sz="2800" dirty="0" smtClean="0">
                <a:solidFill>
                  <a:srgbClr val="FF0000"/>
                </a:solidFill>
                <a:latin typeface="Cambria Math"/>
                <a:ea typeface="Cambria Math"/>
              </a:rPr>
              <a:t>ℝ</a:t>
            </a:r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 </a:t>
            </a:r>
            <a:endParaRPr lang="fr-FR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275856" y="5373216"/>
            <a:ext cx="5868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strictement décroissante sur </a:t>
            </a:r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]</a:t>
            </a:r>
            <a:r>
              <a:rPr lang="fr-FR" sz="2800" dirty="0" smtClean="0">
                <a:solidFill>
                  <a:srgbClr val="FF0000"/>
                </a:solidFill>
                <a:latin typeface="+mn-lt"/>
                <a:sym typeface="Symbol"/>
              </a:rPr>
              <a:t> </a:t>
            </a:r>
            <a:r>
              <a:rPr lang="fr-FR" sz="2800" dirty="0" smtClean="0">
                <a:solidFill>
                  <a:srgbClr val="FF0000"/>
                </a:solidFill>
                <a:latin typeface="+mn-lt"/>
                <a:sym typeface="Symbol"/>
              </a:rPr>
              <a:t> ; 0] s</a:t>
            </a:r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trictement croissante </a:t>
            </a:r>
            <a:r>
              <a:rPr lang="fr-FR" sz="2800" dirty="0" smtClean="0">
                <a:solidFill>
                  <a:srgbClr val="FF0000"/>
                </a:solidFill>
                <a:latin typeface="+mn-lt"/>
                <a:sym typeface="Symbol"/>
              </a:rPr>
              <a:t>sur [0 ; + </a:t>
            </a:r>
            <a:r>
              <a:rPr lang="fr-FR" sz="2800" dirty="0" smtClean="0">
                <a:solidFill>
                  <a:srgbClr val="FF0000"/>
                </a:solidFill>
                <a:latin typeface="+mn-lt"/>
                <a:sym typeface="Symbol"/>
              </a:rPr>
              <a:t>[</a:t>
            </a:r>
            <a:endParaRPr lang="fr-FR" sz="2800" dirty="0" smtClean="0">
              <a:solidFill>
                <a:srgbClr val="FF0000"/>
              </a:solidFill>
              <a:latin typeface="+mn-lt"/>
              <a:sym typeface="Symbol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251521" y="1000125"/>
            <a:ext cx="8892480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/>
              <a:t>Donner le sens de variation de</a:t>
            </a:r>
            <a:r>
              <a:rPr lang="fr-FR" sz="4000" i="1" dirty="0" smtClean="0"/>
              <a:t> f </a:t>
            </a:r>
            <a:r>
              <a:rPr lang="fr-FR" sz="4000" dirty="0" smtClean="0"/>
              <a:t>en fonction de celui de </a:t>
            </a:r>
            <a:r>
              <a:rPr lang="fr-FR" sz="4000" i="1" dirty="0" smtClean="0"/>
              <a:t>u</a:t>
            </a:r>
            <a:r>
              <a:rPr lang="fr-FR" sz="4000" dirty="0" smtClean="0"/>
              <a:t> sur l’intervalle I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600" dirty="0">
                <a:latin typeface="+mj-lt"/>
              </a:rPr>
              <a:t>.  </a:t>
            </a:r>
            <a:r>
              <a:rPr lang="fr-FR" sz="3600" dirty="0" smtClean="0">
                <a:latin typeface="+mj-lt"/>
              </a:rPr>
              <a:t> 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540893"/>
            <a:ext cx="21526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501008"/>
            <a:ext cx="21431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509120"/>
            <a:ext cx="25050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5517232"/>
            <a:ext cx="2667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3707904" y="2545740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sens contraire à celui de </a:t>
            </a:r>
            <a:r>
              <a:rPr lang="fr-FR" sz="2800" i="1" dirty="0" smtClean="0">
                <a:solidFill>
                  <a:srgbClr val="FF0000"/>
                </a:solidFill>
              </a:rPr>
              <a:t>u</a:t>
            </a:r>
            <a:endParaRPr lang="fr-FR" sz="2800" i="1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51920" y="3501008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même sens que </a:t>
            </a:r>
            <a:r>
              <a:rPr lang="fr-FR" sz="2800" i="1" dirty="0" smtClean="0">
                <a:solidFill>
                  <a:srgbClr val="FF0000"/>
                </a:solidFill>
              </a:rPr>
              <a:t>u</a:t>
            </a:r>
            <a:endParaRPr lang="fr-FR" sz="2800" i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923928" y="4581128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même sens que </a:t>
            </a:r>
            <a:r>
              <a:rPr lang="fr-FR" sz="2800" i="1" dirty="0" smtClean="0">
                <a:solidFill>
                  <a:srgbClr val="FF0000"/>
                </a:solidFill>
              </a:rPr>
              <a:t>u</a:t>
            </a:r>
            <a:endParaRPr lang="fr-FR" sz="2800" i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923928" y="5589240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sens contraire à celui de </a:t>
            </a:r>
            <a:r>
              <a:rPr lang="fr-FR" sz="2800" i="1" dirty="0" smtClean="0">
                <a:solidFill>
                  <a:srgbClr val="FF0000"/>
                </a:solidFill>
              </a:rPr>
              <a:t>u</a:t>
            </a:r>
            <a:endParaRPr lang="fr-FR" sz="28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323528" y="234888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Donner le sens de variation de </a:t>
            </a:r>
            <a:r>
              <a:rPr lang="fr-FR" sz="4000" i="1" dirty="0" smtClean="0">
                <a:latin typeface="+mj-lt"/>
              </a:rPr>
              <a:t>f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28289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068960"/>
            <a:ext cx="2724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384526"/>
            <a:ext cx="32480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5411688"/>
            <a:ext cx="35528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3707904" y="2204864"/>
            <a:ext cx="5436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strictement décroissante </a:t>
            </a:r>
            <a:br>
              <a:rPr lang="fr-FR" sz="2800" dirty="0" smtClean="0">
                <a:solidFill>
                  <a:srgbClr val="FF0000"/>
                </a:solidFill>
              </a:rPr>
            </a:br>
            <a:r>
              <a:rPr lang="fr-FR" sz="2800" dirty="0" smtClean="0">
                <a:solidFill>
                  <a:srgbClr val="FF0000"/>
                </a:solidFill>
              </a:rPr>
              <a:t>sur [0 ;+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[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707904" y="3212976"/>
            <a:ext cx="5436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strictement décroissante </a:t>
            </a:r>
            <a:br>
              <a:rPr lang="fr-FR" sz="2800" dirty="0" smtClean="0">
                <a:solidFill>
                  <a:srgbClr val="FF0000"/>
                </a:solidFill>
              </a:rPr>
            </a:br>
            <a:r>
              <a:rPr lang="fr-FR" sz="2800" dirty="0" smtClean="0">
                <a:solidFill>
                  <a:srgbClr val="FF0000"/>
                </a:solidFill>
              </a:rPr>
              <a:t>sur ]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 ; 0 [ et sur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>
                <a:solidFill>
                  <a:srgbClr val="FF0000"/>
                </a:solidFill>
              </a:rPr>
              <a:t>]0 ; +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[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44416" y="4275093"/>
            <a:ext cx="5436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strictement croissante sur ]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; 0] et décroissante sur</a:t>
            </a:r>
            <a:r>
              <a:rPr lang="fr-FR" sz="2800" dirty="0" smtClean="0">
                <a:solidFill>
                  <a:srgbClr val="FF0000"/>
                </a:solidFill>
              </a:rPr>
              <a:t> [0 </a:t>
            </a:r>
            <a:r>
              <a:rPr lang="fr-FR" sz="2800" dirty="0" smtClean="0">
                <a:solidFill>
                  <a:srgbClr val="FF0000"/>
                </a:solidFill>
              </a:rPr>
              <a:t>; +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[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427984" y="5301208"/>
            <a:ext cx="42159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strictement croissante sur ]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 ;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0] et décroissante sur</a:t>
            </a:r>
            <a:r>
              <a:rPr lang="fr-FR" sz="2800" dirty="0" smtClean="0">
                <a:solidFill>
                  <a:srgbClr val="FF0000"/>
                </a:solidFill>
              </a:rPr>
              <a:t> [0 </a:t>
            </a:r>
            <a:r>
              <a:rPr lang="fr-FR" sz="2800" dirty="0" smtClean="0">
                <a:solidFill>
                  <a:srgbClr val="FF0000"/>
                </a:solidFill>
              </a:rPr>
              <a:t>; +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[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/>
      <p:bldP spid="10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7008" y="5229200"/>
            <a:ext cx="1066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861048"/>
            <a:ext cx="1095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27584" y="1000125"/>
            <a:ext cx="7859216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91680" y="2564904"/>
          <a:ext cx="6672064" cy="4039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54"/>
                <a:gridCol w="5520010"/>
              </a:tblGrid>
              <a:tr h="857254">
                <a:tc>
                  <a:txBody>
                    <a:bodyPr/>
                    <a:lstStyle/>
                    <a:p>
                      <a:pPr algn="l"/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4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 flipV="1">
            <a:off x="3419872" y="3717032"/>
            <a:ext cx="4536504" cy="10801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908720"/>
            <a:ext cx="6381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2852936"/>
            <a:ext cx="3714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cteur droit avec flèche 9"/>
          <p:cNvCxnSpPr/>
          <p:nvPr/>
        </p:nvCxnSpPr>
        <p:spPr>
          <a:xfrm>
            <a:off x="3275856" y="5157192"/>
            <a:ext cx="1872208" cy="12241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6012160" y="5301208"/>
            <a:ext cx="1872208" cy="12241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rot="5400000">
            <a:off x="4716016" y="5805264"/>
            <a:ext cx="1584176" cy="0"/>
          </a:xfrm>
          <a:prstGeom prst="line">
            <a:avLst/>
          </a:prstGeom>
          <a:ln w="123825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869160"/>
            <a:ext cx="536451" cy="68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861048"/>
            <a:ext cx="981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4941168"/>
            <a:ext cx="11144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1043608" y="1000125"/>
            <a:ext cx="7643192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5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91680" y="2564904"/>
          <a:ext cx="6672064" cy="36828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54"/>
                <a:gridCol w="5520010"/>
              </a:tblGrid>
              <a:tr h="781614">
                <a:tc>
                  <a:txBody>
                    <a:bodyPr/>
                    <a:lstStyle/>
                    <a:p>
                      <a:pPr algn="l"/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0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450634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3</a:t>
                      </a:r>
                      <a:endParaRPr lang="fr-FR" sz="3600" dirty="0">
                        <a:sym typeface="Symbol"/>
                      </a:endParaRPr>
                    </a:p>
                  </a:txBody>
                  <a:tcPr anchor="ctr"/>
                </a:tc>
              </a:tr>
              <a:tr h="1450634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 </a:t>
                      </a:r>
                      <a:endParaRPr lang="fr-FR" sz="3600" dirty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980728"/>
            <a:ext cx="6381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>
            <a:off x="3491880" y="3645024"/>
            <a:ext cx="1728192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6012160" y="3645024"/>
            <a:ext cx="1800200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2780928"/>
            <a:ext cx="4000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 flipV="1">
            <a:off x="3563888" y="5085184"/>
            <a:ext cx="1512168" cy="7920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5940152" y="5085184"/>
            <a:ext cx="1800200" cy="8640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933056"/>
            <a:ext cx="10191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373216"/>
            <a:ext cx="13811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971600" y="1000125"/>
            <a:ext cx="77152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6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475657" y="2564904"/>
          <a:ext cx="6888088" cy="4039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078"/>
                <a:gridCol w="5520010"/>
              </a:tblGrid>
              <a:tr h="857254">
                <a:tc>
                  <a:txBody>
                    <a:bodyPr/>
                    <a:lstStyle/>
                    <a:p>
                      <a:pPr algn="l"/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4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  <a:p>
                      <a:pPr algn="l"/>
                      <a:r>
                        <a:rPr lang="fr-FR" sz="2400" dirty="0" smtClean="0">
                          <a:sym typeface="Symbol"/>
                        </a:rPr>
                        <a:t>                                    </a:t>
                      </a:r>
                      <a:r>
                        <a:rPr lang="fr-FR" sz="2400" baseline="0" dirty="0" smtClean="0">
                          <a:sym typeface="Symbol"/>
                        </a:rPr>
                        <a:t>  </a:t>
                      </a:r>
                      <a:r>
                        <a:rPr lang="fr-FR" sz="3600" dirty="0" smtClean="0">
                          <a:sym typeface="Symbol"/>
                        </a:rPr>
                        <a:t>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 flipV="1">
            <a:off x="3419872" y="3717032"/>
            <a:ext cx="4536504" cy="10801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2852936"/>
            <a:ext cx="4286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cteur droit avec flèche 9"/>
          <p:cNvCxnSpPr/>
          <p:nvPr/>
        </p:nvCxnSpPr>
        <p:spPr>
          <a:xfrm flipV="1">
            <a:off x="5796136" y="5517232"/>
            <a:ext cx="2376264" cy="64807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843808" y="5013176"/>
            <a:ext cx="266429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5157192"/>
            <a:ext cx="13811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755576" y="1000125"/>
            <a:ext cx="7931224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7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403649" y="2564904"/>
          <a:ext cx="6960096" cy="36828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86"/>
                <a:gridCol w="5520010"/>
              </a:tblGrid>
              <a:tr h="781614">
                <a:tc>
                  <a:txBody>
                    <a:bodyPr/>
                    <a:lstStyle/>
                    <a:p>
                      <a:pPr algn="l"/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 0          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450634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3</a:t>
                      </a:r>
                      <a:endParaRPr lang="fr-FR" sz="3600" dirty="0">
                        <a:sym typeface="Symbol"/>
                      </a:endParaRPr>
                    </a:p>
                  </a:txBody>
                  <a:tcPr anchor="ctr"/>
                </a:tc>
              </a:tr>
              <a:tr h="1450634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3600" dirty="0">
                        <a:sym typeface="Symbo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>
            <a:off x="3491880" y="3645024"/>
            <a:ext cx="1728192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6012160" y="3645024"/>
            <a:ext cx="1800200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2852936"/>
            <a:ext cx="4286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789040"/>
            <a:ext cx="10096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>
            <a:off x="3419872" y="5229200"/>
            <a:ext cx="1584176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6084168" y="5085184"/>
            <a:ext cx="1800200" cy="8640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5589240"/>
            <a:ext cx="7620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45224"/>
            <a:ext cx="14287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611560" y="1000125"/>
            <a:ext cx="807524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8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259632" y="2564904"/>
          <a:ext cx="7104112" cy="4039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/>
                <a:gridCol w="5519936"/>
              </a:tblGrid>
              <a:tr h="857254">
                <a:tc>
                  <a:txBody>
                    <a:bodyPr/>
                    <a:lstStyle/>
                    <a:p>
                      <a:pPr algn="l"/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       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2                     + 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  <a:p>
                      <a:pPr algn="l"/>
                      <a:r>
                        <a:rPr lang="fr-FR" sz="2400" dirty="0" smtClean="0">
                          <a:sym typeface="Symbol"/>
                        </a:rPr>
                        <a:t>                                   </a:t>
                      </a:r>
                      <a:r>
                        <a:rPr lang="fr-FR" sz="3600" dirty="0" smtClean="0">
                          <a:sym typeface="Symbol"/>
                        </a:rPr>
                        <a:t>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>
            <a:off x="3419872" y="3717032"/>
            <a:ext cx="4536504" cy="12241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2924944"/>
            <a:ext cx="4286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933056"/>
            <a:ext cx="9715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>
            <a:off x="3347864" y="5589240"/>
            <a:ext cx="1800200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580112" y="5013176"/>
            <a:ext cx="280831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373216"/>
            <a:ext cx="14001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539552" y="1000125"/>
            <a:ext cx="814724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9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683568" y="2564904"/>
          <a:ext cx="7680176" cy="4039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/>
                <a:gridCol w="6168008"/>
              </a:tblGrid>
              <a:tr h="857254">
                <a:tc>
                  <a:txBody>
                    <a:bodyPr/>
                    <a:lstStyle/>
                    <a:p>
                      <a:pPr algn="l"/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3            4               11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25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0                            0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400" dirty="0" smtClean="0">
                          <a:sym typeface="Symbol"/>
                        </a:rPr>
                        <a:t>                                        </a:t>
                      </a:r>
                      <a:r>
                        <a:rPr lang="fr-FR" sz="3600" dirty="0" smtClean="0">
                          <a:sym typeface="Symbol"/>
                        </a:rPr>
                        <a:t>5</a:t>
                      </a: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  <a:p>
                      <a:pPr algn="l"/>
                      <a:r>
                        <a:rPr lang="fr-FR" sz="2400" dirty="0" smtClean="0">
                          <a:sym typeface="Symbol"/>
                        </a:rPr>
                        <a:t>                  </a:t>
                      </a:r>
                      <a:r>
                        <a:rPr lang="fr-FR" sz="3600" dirty="0" smtClean="0">
                          <a:sym typeface="Symbol"/>
                        </a:rPr>
                        <a:t>0 </a:t>
                      </a:r>
                      <a:r>
                        <a:rPr lang="fr-FR" sz="2400" dirty="0" smtClean="0">
                          <a:sym typeface="Symbol"/>
                        </a:rPr>
                        <a:t>                                       </a:t>
                      </a:r>
                      <a:r>
                        <a:rPr lang="fr-FR" sz="3600" dirty="0" smtClean="0">
                          <a:sym typeface="Symbol"/>
                        </a:rPr>
                        <a:t>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 flipV="1">
            <a:off x="2483768" y="3861048"/>
            <a:ext cx="2088232" cy="9361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>
            <a:off x="5364088" y="3861048"/>
            <a:ext cx="2448272" cy="8640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2852936"/>
            <a:ext cx="4095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3933056"/>
            <a:ext cx="9715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cteur droit avec flèche 10"/>
          <p:cNvCxnSpPr/>
          <p:nvPr/>
        </p:nvCxnSpPr>
        <p:spPr>
          <a:xfrm flipV="1">
            <a:off x="3707904" y="5373216"/>
            <a:ext cx="1152128" cy="64807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5292080" y="5445224"/>
            <a:ext cx="1152128" cy="5760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195736" y="5013176"/>
            <a:ext cx="1296144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6804248" y="5013176"/>
            <a:ext cx="158417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67544" y="1000125"/>
            <a:ext cx="8219256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10"/>
            </a:pPr>
            <a:r>
              <a:rPr lang="fr-FR" dirty="0" smtClean="0">
                <a:cs typeface="Cambria Math" pitchFamily="18" charset="0"/>
              </a:rPr>
              <a:t>Tableau de variation de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395536" y="2564904"/>
          <a:ext cx="7968208" cy="4185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8192"/>
                <a:gridCol w="6240016"/>
              </a:tblGrid>
              <a:tr h="857254">
                <a:tc>
                  <a:txBody>
                    <a:bodyPr/>
                    <a:lstStyle/>
                    <a:p>
                      <a:pPr algn="l"/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 </a:t>
                      </a:r>
                      <a:r>
                        <a:rPr lang="fr-FR" sz="3200" dirty="0" smtClean="0"/>
                        <a:t>  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3          4            11            +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</a:t>
                      </a:r>
                      <a:endParaRPr lang="fr-FR" sz="3200" dirty="0"/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            </a:t>
                      </a:r>
                    </a:p>
                    <a:p>
                      <a:pPr algn="l"/>
                      <a:r>
                        <a:rPr lang="fr-FR" sz="3600" dirty="0" smtClean="0">
                          <a:sym typeface="Symbol"/>
                        </a:rPr>
                        <a:t>             0                        0</a:t>
                      </a:r>
                      <a:endParaRPr lang="fr-FR" sz="3600" dirty="0">
                        <a:sym typeface="Symbol"/>
                      </a:endParaRPr>
                    </a:p>
                    <a:p>
                      <a:pPr algn="l"/>
                      <a:r>
                        <a:rPr lang="fr-FR" sz="2400" dirty="0" smtClean="0">
                          <a:sym typeface="Symbol"/>
                        </a:rPr>
                        <a:t>                                    </a:t>
                      </a:r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2400" dirty="0" smtClean="0">
                          <a:sym typeface="Symbol"/>
                        </a:rPr>
                        <a:t> </a:t>
                      </a:r>
                      <a:r>
                        <a:rPr lang="fr-FR" sz="3600" dirty="0" smtClean="0">
                          <a:sym typeface="Symbol"/>
                        </a:rPr>
                        <a:t>8</a:t>
                      </a:r>
                    </a:p>
                  </a:txBody>
                  <a:tcPr anchor="ctr"/>
                </a:tc>
              </a:tr>
              <a:tr h="1591018">
                <a:tc>
                  <a:txBody>
                    <a:bodyPr/>
                    <a:lstStyle/>
                    <a:p>
                      <a:pPr algn="l"/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  <a:p>
                      <a:pPr algn="l"/>
                      <a:endParaRPr lang="fr-FR" sz="2400" dirty="0" smtClean="0">
                        <a:sym typeface="Symbol"/>
                      </a:endParaRPr>
                    </a:p>
                    <a:p>
                      <a:pPr algn="l"/>
                      <a:r>
                        <a:rPr lang="fr-FR" sz="2400" dirty="0" smtClean="0">
                          <a:sym typeface="Symbol"/>
                        </a:rPr>
                        <a:t>                   </a:t>
                      </a:r>
                      <a:r>
                        <a:rPr lang="fr-FR" sz="3600" dirty="0" smtClean="0">
                          <a:sym typeface="Symbol"/>
                        </a:rPr>
                        <a:t>0                           0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>
            <a:off x="2483768" y="3717032"/>
            <a:ext cx="2160240" cy="10801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052736"/>
            <a:ext cx="9021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 flipV="1">
            <a:off x="5292080" y="3789040"/>
            <a:ext cx="2448272" cy="1008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780928"/>
            <a:ext cx="4095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933056"/>
            <a:ext cx="9715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5445224"/>
            <a:ext cx="13716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>
            <a:off x="2483768" y="5589240"/>
            <a:ext cx="1008112" cy="5760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6732240" y="5517232"/>
            <a:ext cx="1296144" cy="64807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779912" y="5085184"/>
            <a:ext cx="2736304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</TotalTime>
  <Words>431</Words>
  <Application>Microsoft Office PowerPoint</Application>
  <PresentationFormat>Affichage à l'écran (4:3)</PresentationFormat>
  <Paragraphs>138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Sens de variation</vt:lpstr>
      <vt:lpstr>Donner le sens de variation de f</vt:lpstr>
      <vt:lpstr>Donner le sens de variation de f en fonction de celui de u sur l’intervalle I</vt:lpstr>
      <vt:lpstr>Diapositive 4</vt:lpstr>
      <vt:lpstr>Tableau de variation de </vt:lpstr>
      <vt:lpstr>Tableau de variation de </vt:lpstr>
      <vt:lpstr>Tableau de variation de </vt:lpstr>
      <vt:lpstr>Tableau de variation de </vt:lpstr>
      <vt:lpstr>Tableau de variation de </vt:lpstr>
      <vt:lpstr>Tableau de variation de </vt:lpstr>
      <vt:lpstr>Tableau de variation de </vt:lpstr>
      <vt:lpstr>Diapositive 12</vt:lpstr>
      <vt:lpstr>Donner le sens de variation de f</vt:lpstr>
      <vt:lpstr>Donner le sens de variation de f en fonction de celui de u sur l’intervalle I</vt:lpstr>
      <vt:lpstr>Diapositive 15</vt:lpstr>
      <vt:lpstr>Tableau de variation de </vt:lpstr>
      <vt:lpstr>Tableau de variation de </vt:lpstr>
      <vt:lpstr>Tableau de variation de </vt:lpstr>
      <vt:lpstr>Tableau de variation de </vt:lpstr>
      <vt:lpstr>Tableau de variation de </vt:lpstr>
      <vt:lpstr>Tableau de variation de </vt:lpstr>
      <vt:lpstr>Tableau de variation de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MAGINA</cp:lastModifiedBy>
  <cp:revision>167</cp:revision>
  <dcterms:created xsi:type="dcterms:W3CDTF">2010-05-07T13:51:37Z</dcterms:created>
  <dcterms:modified xsi:type="dcterms:W3CDTF">2011-06-29T10:40:05Z</dcterms:modified>
</cp:coreProperties>
</file>