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63" r:id="rId4"/>
    <p:sldId id="281" r:id="rId5"/>
    <p:sldId id="257" r:id="rId6"/>
    <p:sldId id="262" r:id="rId7"/>
    <p:sldId id="282" r:id="rId8"/>
    <p:sldId id="260" r:id="rId9"/>
    <p:sldId id="295" r:id="rId10"/>
    <p:sldId id="278" r:id="rId11"/>
    <p:sldId id="296" r:id="rId12"/>
    <p:sldId id="268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6" autoAdjust="0"/>
    <p:restoredTop sz="94660"/>
  </p:normalViewPr>
  <p:slideViewPr>
    <p:cSldViewPr>
      <p:cViewPr varScale="1">
        <p:scale>
          <a:sx n="76" d="100"/>
          <a:sy n="76" d="100"/>
        </p:scale>
        <p:origin x="-1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EB45C5F-156C-4DFC-A077-DCBC6C4D62C0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B012115-87FB-4E5E-8A51-86A8E54564F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30B5F-1CF4-461C-AA0E-A1C34FF5D28B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6AE5A-8FDD-42CB-A023-37A1948C8A8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8F83C-0966-4BCA-8B50-E942801EFFF4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73B0B-BFAB-4D73-BDE1-EA40D6F58E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BF398-6420-456C-9C68-3A2226420327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2C5B6-717B-4993-9EC7-2FBC3F6DA1B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1F928-6349-4F7C-93B3-1B0AD58E8BFA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140ED-1EB2-445A-80B0-D1D4359E9F0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AB12B-2D01-47E2-BFD6-FE55468B80F6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97451-5128-4437-9673-BE86AF60A3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B286B-5392-46F7-8248-5DB27EC3492B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53D24-1687-488B-9603-952B6E75E7F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39291-936F-441B-8155-0CD999C991AB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0F052-C87A-46CF-9DDB-A12C2AF59E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1B86C-1E8F-4926-A6D6-200156C0D014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40F59-6F11-49BC-AF86-9EC68829186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B195D-9B6E-402E-BEB0-F18E6A5B38C4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24E03-1808-4A77-AA8C-CD832A2C2B1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CCAD8-9639-4A07-9A4C-E398C1A4B263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D61B6-015B-44BA-A456-301761D57C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B1C93-AA69-45C8-A83B-D03F5D94F0D5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E3D74-D0AF-44E1-836C-88EEBB6A66F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EE7A6-2361-4B23-895C-AA7F0957BB03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65424-E9E5-4690-B1DF-C6A5FBA0986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29800-7E21-4C58-BCCA-E8DB887B5E7D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C790E-E3B4-42AD-908E-B86E0591DA4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F362E-3ADA-4AD3-AACC-4B5D596B7384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4F17F-7693-4FFB-88D9-E3FC9ABDC19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A2482-6EA9-44BF-9CB6-DAA2C09F4753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62515-953C-4401-9610-0AD358D7B2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343FC-95CB-4998-8123-8E3D62668BF9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2AD0A-2DBD-4918-85F0-B6745FFAA53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58C3D-1331-47A7-9517-AE2C9DA4BEE9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F5594-52A1-4E0F-BF70-49BC5EFA235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0AAB3-26E7-4053-AA80-A90A37F728BE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25172-90F7-4322-A0F6-63C9E3416F8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C7405-98C4-452A-AB11-84B48D591BCD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4862F-1680-447A-8506-943E8512D00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FDFCD-E266-4B70-99DD-AF30F0F8AB05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94ECE-DEB8-445B-981C-4855435B8A3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C13CC-E457-4A6C-8595-DD4AAB7309CC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76DB5-76ED-4CBA-9F36-6FC4EAEB069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CD6FC-A81A-472C-B963-A2ED93CE4841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1B4FD-0C93-401B-9037-7BB395C399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D5B5A2-B72D-4EBA-93BE-92EB3412E21B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F6D9876-F8EC-4EBD-867B-696028D749D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7" descr="bandeau_ppt_matix_1ere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587B860-6F29-464A-A801-0A59BB32B8A7}" type="datetimeFigureOut">
              <a:rPr lang="fr-FR"/>
              <a:pPr>
                <a:defRPr/>
              </a:pPr>
              <a:t>29/06/2011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7503F4-187A-4644-BABC-070E3CFF7BD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pPr eaLnBrk="1" hangingPunct="1"/>
            <a:r>
              <a:rPr lang="fr-FR" dirty="0" smtClean="0"/>
              <a:t>Positions relatives de courbes</a:t>
            </a:r>
            <a:br>
              <a:rPr lang="fr-FR" dirty="0" smtClean="0"/>
            </a:br>
            <a:r>
              <a:rPr lang="fr-FR" dirty="0" smtClean="0"/>
              <a:t>Comparaisons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/>
            <a:r>
              <a:rPr lang="fr-FR" dirty="0" smtClean="0">
                <a:cs typeface="Times New Roman" pitchFamily="18" charset="0"/>
              </a:rPr>
              <a:t>Compléter par &lt; ,  &gt; ou =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96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</a:t>
            </a:r>
            <a:r>
              <a:rPr lang="fr-FR" sz="3600" i="1" dirty="0" smtClean="0">
                <a:latin typeface="+mj-lt"/>
              </a:rPr>
              <a:t>f</a:t>
            </a:r>
            <a:r>
              <a:rPr lang="fr-FR" sz="3600" dirty="0" smtClean="0">
                <a:latin typeface="+mj-lt"/>
              </a:rPr>
              <a:t>(1) … </a:t>
            </a:r>
            <a:r>
              <a:rPr lang="fr-FR" sz="3600" i="1" dirty="0" smtClean="0">
                <a:latin typeface="+mj-lt"/>
              </a:rPr>
              <a:t>g</a:t>
            </a:r>
            <a:r>
              <a:rPr lang="fr-FR" sz="3600" dirty="0" smtClean="0">
                <a:latin typeface="+mj-lt"/>
              </a:rPr>
              <a:t>(1)       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600" i="1" dirty="0" smtClean="0">
                <a:latin typeface="+mj-lt"/>
              </a:rPr>
              <a:t>f</a:t>
            </a:r>
            <a:r>
              <a:rPr lang="fr-FR" sz="3600" dirty="0" smtClean="0">
                <a:latin typeface="+mj-lt"/>
              </a:rPr>
              <a:t>(</a:t>
            </a:r>
            <a:r>
              <a:rPr lang="fr-FR" sz="3600" dirty="0">
                <a:sym typeface="Symbol"/>
              </a:rPr>
              <a:t> </a:t>
            </a:r>
            <a:r>
              <a:rPr lang="fr-FR" sz="3600" dirty="0" smtClean="0">
                <a:latin typeface="+mj-lt"/>
              </a:rPr>
              <a:t>1) … </a:t>
            </a:r>
            <a:r>
              <a:rPr lang="fr-FR" sz="3600" i="1" dirty="0" smtClean="0">
                <a:latin typeface="+mj-lt"/>
              </a:rPr>
              <a:t>g</a:t>
            </a:r>
            <a:r>
              <a:rPr lang="fr-FR" sz="3600" dirty="0" smtClean="0">
                <a:latin typeface="+mj-lt"/>
              </a:rPr>
              <a:t>(</a:t>
            </a:r>
            <a:r>
              <a:rPr lang="fr-FR" sz="3600" dirty="0">
                <a:sym typeface="Symbol"/>
              </a:rPr>
              <a:t> </a:t>
            </a:r>
            <a:r>
              <a:rPr lang="fr-FR" sz="3600" dirty="0" smtClean="0">
                <a:latin typeface="+mj-lt"/>
              </a:rPr>
              <a:t>1)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  <a:r>
              <a:rPr lang="fr-FR" sz="3600" i="1" dirty="0" smtClean="0">
                <a:latin typeface="+mj-lt"/>
              </a:rPr>
              <a:t>g</a:t>
            </a:r>
            <a:r>
              <a:rPr lang="fr-FR" sz="3600" dirty="0" smtClean="0">
                <a:latin typeface="+mj-lt"/>
              </a:rPr>
              <a:t>(</a:t>
            </a:r>
            <a:r>
              <a:rPr lang="fr-FR" sz="3600" dirty="0" smtClean="0">
                <a:latin typeface="+mj-lt"/>
                <a:sym typeface="Symbol"/>
              </a:rPr>
              <a:t></a:t>
            </a:r>
            <a:r>
              <a:rPr lang="fr-FR" sz="3600" dirty="0" smtClean="0">
                <a:latin typeface="+mj-lt"/>
              </a:rPr>
              <a:t> 0,4) … </a:t>
            </a:r>
            <a:r>
              <a:rPr lang="fr-FR" sz="3600" i="1" dirty="0" smtClean="0">
                <a:latin typeface="+mj-lt"/>
              </a:rPr>
              <a:t>f</a:t>
            </a:r>
            <a:r>
              <a:rPr lang="fr-FR" sz="3600" dirty="0" smtClean="0">
                <a:latin typeface="+mj-lt"/>
              </a:rPr>
              <a:t>(</a:t>
            </a:r>
            <a:r>
              <a:rPr lang="fr-FR" sz="3600" dirty="0">
                <a:sym typeface="Symbol"/>
              </a:rPr>
              <a:t></a:t>
            </a:r>
            <a:r>
              <a:rPr lang="fr-FR" sz="3600" dirty="0" smtClean="0">
                <a:latin typeface="+mj-lt"/>
              </a:rPr>
              <a:t> 0,4)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 smtClean="0">
                <a:latin typeface="+mj-lt"/>
              </a:rPr>
              <a:t> </a:t>
            </a:r>
            <a:r>
              <a:rPr lang="fr-FR" sz="3600" i="1" dirty="0" smtClean="0">
                <a:latin typeface="+mj-lt"/>
              </a:rPr>
              <a:t>g</a:t>
            </a:r>
            <a:r>
              <a:rPr lang="fr-FR" sz="3600" dirty="0" smtClean="0">
                <a:latin typeface="+mj-lt"/>
              </a:rPr>
              <a:t>(</a:t>
            </a:r>
            <a:r>
              <a:rPr lang="fr-FR" sz="3600" dirty="0">
                <a:sym typeface="Symbol"/>
              </a:rPr>
              <a:t> </a:t>
            </a:r>
            <a:r>
              <a:rPr lang="fr-FR" sz="3600" dirty="0" smtClean="0">
                <a:latin typeface="+mj-lt"/>
              </a:rPr>
              <a:t>1,5) … </a:t>
            </a:r>
            <a:r>
              <a:rPr lang="fr-FR" sz="3600" i="1" dirty="0" smtClean="0">
                <a:latin typeface="+mj-lt"/>
              </a:rPr>
              <a:t>f</a:t>
            </a:r>
            <a:r>
              <a:rPr lang="fr-FR" sz="3600" dirty="0" smtClean="0">
                <a:latin typeface="+mj-lt"/>
              </a:rPr>
              <a:t>(</a:t>
            </a:r>
            <a:r>
              <a:rPr lang="fr-FR" sz="3600" dirty="0">
                <a:sym typeface="Symbol"/>
              </a:rPr>
              <a:t> </a:t>
            </a:r>
            <a:r>
              <a:rPr lang="fr-FR" sz="3600" dirty="0" smtClean="0">
                <a:latin typeface="+mj-lt"/>
              </a:rPr>
              <a:t>1,5)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2" cstate="print"/>
          <a:srcRect t="1571"/>
          <a:stretch>
            <a:fillRect/>
          </a:stretch>
        </p:blipFill>
        <p:spPr bwMode="auto">
          <a:xfrm>
            <a:off x="5580112" y="2132856"/>
            <a:ext cx="3400425" cy="4509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2"/>
            </a:pPr>
            <a:r>
              <a:rPr lang="fr-FR" sz="4000" dirty="0" smtClean="0"/>
              <a:t>Compléter par &lt; ou &gt;  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133600"/>
            <a:ext cx="3384550" cy="47705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  </a:t>
            </a:r>
            <a:r>
              <a:rPr lang="fr-FR" sz="3600" dirty="0" smtClean="0">
                <a:latin typeface="+mj-lt"/>
              </a:rPr>
              <a:t>2,3² … 2,3   </a:t>
            </a:r>
            <a:endParaRPr lang="fr-FR" sz="36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 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</a:t>
            </a:r>
            <a:r>
              <a:rPr lang="fr-FR" sz="3600" dirty="0">
                <a:latin typeface="+mj-lt"/>
              </a:rPr>
              <a:t>.  </a:t>
            </a:r>
            <a:r>
              <a:rPr lang="fr-FR" sz="3600" dirty="0" smtClean="0">
                <a:latin typeface="+mj-lt"/>
              </a:rPr>
              <a:t>  0,85 … 0,85²</a:t>
            </a:r>
            <a:endParaRPr lang="fr-FR" sz="36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dirty="0" smtClean="0">
                <a:latin typeface="+mj-lt"/>
              </a:rPr>
              <a:t>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525763"/>
            <a:ext cx="22288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5589240"/>
            <a:ext cx="231457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27088" y="2349500"/>
            <a:ext cx="3384550" cy="4276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    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5123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3"/>
            </a:pPr>
            <a:r>
              <a:rPr lang="fr-FR" sz="4000" dirty="0" smtClean="0">
                <a:latin typeface="+mj-lt"/>
              </a:rPr>
              <a:t>Compléter</a:t>
            </a:r>
            <a:r>
              <a:rPr lang="fr-FR" sz="4000" dirty="0" smtClean="0"/>
              <a:t> par &lt; ou &gt;  </a:t>
            </a:r>
            <a:endParaRPr lang="fr-FR" sz="4000" i="1" dirty="0">
              <a:latin typeface="Times" pitchFamily="18" charset="0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068960"/>
            <a:ext cx="1676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2204864"/>
            <a:ext cx="24669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4365104"/>
            <a:ext cx="220027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5301208"/>
            <a:ext cx="294322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4"/>
            </a:pPr>
            <a:r>
              <a:rPr lang="fr-FR" dirty="0" smtClean="0">
                <a:cs typeface="Cambria Math" pitchFamily="18" charset="0"/>
              </a:rPr>
              <a:t>Compléter par &lt; ou &gt;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536" y="2492896"/>
            <a:ext cx="5040312" cy="37240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+mn-lt"/>
              </a:rPr>
              <a:t>a. </a:t>
            </a:r>
            <a:r>
              <a:rPr lang="fr-FR" sz="3200" dirty="0" smtClean="0">
                <a:latin typeface="+mn-lt"/>
              </a:rPr>
              <a:t> </a:t>
            </a:r>
            <a:r>
              <a:rPr lang="fr-FR" sz="3600" dirty="0" smtClean="0">
                <a:latin typeface="+mn-lt"/>
              </a:rPr>
              <a:t>0,2</a:t>
            </a:r>
            <a:r>
              <a:rPr lang="fr-FR" sz="3600" baseline="30000" dirty="0" smtClean="0">
                <a:latin typeface="+mn-lt"/>
              </a:rPr>
              <a:t>4 </a:t>
            </a:r>
            <a:r>
              <a:rPr lang="fr-FR" sz="3600" dirty="0" smtClean="0">
                <a:latin typeface="+mn-lt"/>
              </a:rPr>
              <a:t>… 0,2² </a:t>
            </a:r>
            <a:endParaRPr lang="fr-FR" sz="3600" dirty="0">
              <a:latin typeface="+mn-lt"/>
            </a:endParaRP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</a:t>
            </a:r>
            <a:r>
              <a:rPr lang="fr-FR" sz="3600" dirty="0" smtClean="0">
                <a:latin typeface="+mn-lt"/>
                <a:sym typeface="Symbol"/>
              </a:rPr>
              <a:t>(</a:t>
            </a:r>
            <a:r>
              <a:rPr lang="fr-FR" sz="3600" dirty="0">
                <a:sym typeface="Symbol"/>
              </a:rPr>
              <a:t></a:t>
            </a:r>
            <a:r>
              <a:rPr lang="fr-FR" sz="3600" dirty="0" smtClean="0">
                <a:sym typeface="Symbol"/>
              </a:rPr>
              <a:t>1,5)</a:t>
            </a:r>
            <a:r>
              <a:rPr lang="fr-FR" sz="3600" baseline="30000" dirty="0" smtClean="0">
                <a:sym typeface="Symbol"/>
              </a:rPr>
              <a:t>4</a:t>
            </a:r>
            <a:r>
              <a:rPr lang="fr-FR" sz="3600" dirty="0">
                <a:latin typeface="+mn-lt"/>
                <a:sym typeface="Symbol"/>
              </a:rPr>
              <a:t>… </a:t>
            </a:r>
            <a:r>
              <a:rPr lang="fr-FR" sz="3600" dirty="0" smtClean="0">
                <a:latin typeface="+mn-lt"/>
              </a:rPr>
              <a:t>(</a:t>
            </a:r>
            <a:r>
              <a:rPr lang="fr-FR" sz="3600" dirty="0">
                <a:latin typeface="+mn-lt"/>
                <a:sym typeface="Symbol"/>
              </a:rPr>
              <a:t>1,5)²</a:t>
            </a:r>
            <a:endParaRPr lang="fr-FR" sz="3600" baseline="30000" dirty="0">
              <a:latin typeface="+mn-lt"/>
            </a:endParaRP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c</a:t>
            </a:r>
            <a:r>
              <a:rPr lang="fr-FR" sz="3200" dirty="0" smtClean="0">
                <a:latin typeface="+mn-lt"/>
              </a:rPr>
              <a:t>.   </a:t>
            </a:r>
            <a:r>
              <a:rPr lang="fr-FR" sz="3600" dirty="0" smtClean="0">
                <a:latin typeface="+mn-lt"/>
              </a:rPr>
              <a:t>1,1² … 1,1</a:t>
            </a:r>
            <a:r>
              <a:rPr lang="fr-FR" sz="3600" baseline="30000" dirty="0" smtClean="0">
                <a:latin typeface="+mn-lt"/>
              </a:rPr>
              <a:t>4</a:t>
            </a:r>
            <a:r>
              <a:rPr lang="fr-FR" sz="3600" dirty="0" smtClean="0">
                <a:latin typeface="+mn-lt"/>
              </a:rPr>
              <a:t> </a:t>
            </a:r>
            <a:endParaRPr lang="fr-FR" sz="3600" dirty="0">
              <a:latin typeface="+mn-lt"/>
            </a:endParaRP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d.  </a:t>
            </a:r>
            <a:r>
              <a:rPr lang="fr-FR" sz="3200" dirty="0" smtClean="0">
                <a:latin typeface="+mn-lt"/>
              </a:rPr>
              <a:t>(</a:t>
            </a:r>
            <a:r>
              <a:rPr lang="fr-FR" sz="3200" dirty="0" smtClean="0">
                <a:latin typeface="+mn-lt"/>
                <a:sym typeface="Symbol"/>
              </a:rPr>
              <a:t>0,2)</a:t>
            </a:r>
            <a:r>
              <a:rPr lang="fr-FR" sz="3200" baseline="30000" dirty="0" smtClean="0">
                <a:latin typeface="+mn-lt"/>
                <a:sym typeface="Symbol"/>
              </a:rPr>
              <a:t>4</a:t>
            </a:r>
            <a:r>
              <a:rPr lang="fr-FR" sz="3200" dirty="0" smtClean="0">
                <a:latin typeface="+mn-lt"/>
                <a:sym typeface="Symbol"/>
              </a:rPr>
              <a:t> …</a:t>
            </a:r>
            <a:r>
              <a:rPr lang="fr-FR" sz="3200" dirty="0"/>
              <a:t> (</a:t>
            </a:r>
            <a:r>
              <a:rPr lang="fr-FR" sz="3200" dirty="0">
                <a:sym typeface="Symbol"/>
              </a:rPr>
              <a:t></a:t>
            </a:r>
            <a:r>
              <a:rPr lang="fr-FR" sz="3200" dirty="0" smtClean="0">
                <a:sym typeface="Symbol"/>
              </a:rPr>
              <a:t>0,2)²</a:t>
            </a:r>
            <a:r>
              <a:rPr lang="fr-FR" sz="3200" dirty="0" smtClean="0">
                <a:latin typeface="+mn-lt"/>
                <a:sym typeface="Symbol"/>
              </a:rPr>
              <a:t> </a:t>
            </a:r>
            <a:endParaRPr lang="fr-FR" sz="3200" dirty="0">
              <a:latin typeface="+mn-lt"/>
            </a:endParaRPr>
          </a:p>
        </p:txBody>
      </p:sp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636912"/>
            <a:ext cx="45720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5"/>
            </a:pPr>
            <a:r>
              <a:rPr lang="fr-FR" sz="4000" dirty="0" smtClean="0">
                <a:latin typeface="+mj-lt"/>
              </a:rPr>
              <a:t>Donner</a:t>
            </a:r>
            <a:r>
              <a:rPr lang="fr-FR" sz="4000" dirty="0" smtClean="0"/>
              <a:t> </a:t>
            </a:r>
            <a:r>
              <a:rPr lang="fr-FR" sz="4000" dirty="0" smtClean="0">
                <a:latin typeface="+mj-lt"/>
              </a:rPr>
              <a:t>la position relative des courbes </a:t>
            </a:r>
            <a:r>
              <a:rPr lang="fr-FR" sz="4000" i="1" dirty="0" err="1" smtClean="0">
                <a:latin typeface="+mj-lt"/>
              </a:rPr>
              <a:t>C</a:t>
            </a:r>
            <a:r>
              <a:rPr lang="fr-FR" sz="4000" i="1" baseline="-25000" dirty="0" err="1" smtClean="0">
                <a:latin typeface="+mj-lt"/>
              </a:rPr>
              <a:t>f</a:t>
            </a:r>
            <a:r>
              <a:rPr lang="fr-FR" sz="4000" dirty="0" smtClean="0">
                <a:latin typeface="+mj-lt"/>
              </a:rPr>
              <a:t> et </a:t>
            </a:r>
            <a:r>
              <a:rPr lang="fr-FR" sz="4000" i="1" dirty="0" smtClean="0">
                <a:latin typeface="+mj-lt"/>
              </a:rPr>
              <a:t>C</a:t>
            </a:r>
            <a:r>
              <a:rPr lang="fr-FR" sz="4000" i="1" baseline="-25000" dirty="0" smtClean="0">
                <a:latin typeface="+mj-lt"/>
              </a:rPr>
              <a:t>g </a:t>
            </a:r>
            <a:r>
              <a:rPr lang="fr-FR" sz="4000" dirty="0">
                <a:latin typeface="+mj-lt"/>
              </a:rPr>
              <a:t>sur l’intervalle I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27584" y="2636912"/>
            <a:ext cx="7344816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a</a:t>
            </a:r>
            <a:r>
              <a:rPr lang="fr-FR" sz="3200" dirty="0" smtClean="0">
                <a:latin typeface="+mn-lt"/>
              </a:rPr>
              <a:t>.   </a:t>
            </a:r>
            <a:r>
              <a:rPr lang="fr-FR" sz="3600" dirty="0" smtClean="0">
                <a:latin typeface="+mn-lt"/>
              </a:rPr>
              <a:t>Pour tout </a:t>
            </a:r>
            <a:r>
              <a:rPr lang="fr-FR" sz="3600" i="1" dirty="0" smtClean="0">
                <a:latin typeface="+mn-lt"/>
              </a:rPr>
              <a:t>x</a:t>
            </a:r>
            <a:r>
              <a:rPr lang="fr-FR" sz="3600" dirty="0" smtClean="0">
                <a:latin typeface="+mn-lt"/>
              </a:rPr>
              <a:t> de I, </a:t>
            </a:r>
            <a:r>
              <a:rPr lang="fr-FR" sz="3600" i="1" dirty="0" smtClean="0">
                <a:latin typeface="+mn-lt"/>
              </a:rPr>
              <a:t>f</a:t>
            </a:r>
            <a:r>
              <a:rPr lang="fr-FR" sz="3600" dirty="0" smtClean="0">
                <a:latin typeface="+mn-lt"/>
              </a:rPr>
              <a:t>(</a:t>
            </a:r>
            <a:r>
              <a:rPr lang="fr-FR" sz="3600" i="1" dirty="0" smtClean="0">
                <a:latin typeface="+mn-lt"/>
              </a:rPr>
              <a:t>x</a:t>
            </a:r>
            <a:r>
              <a:rPr lang="fr-FR" sz="3600" dirty="0" smtClean="0">
                <a:latin typeface="+mn-lt"/>
              </a:rPr>
              <a:t>) – </a:t>
            </a:r>
            <a:r>
              <a:rPr lang="fr-FR" sz="3600" i="1" dirty="0" smtClean="0">
                <a:latin typeface="+mn-lt"/>
              </a:rPr>
              <a:t>g</a:t>
            </a:r>
            <a:r>
              <a:rPr lang="fr-FR" sz="3600" dirty="0" smtClean="0">
                <a:latin typeface="+mn-lt"/>
              </a:rPr>
              <a:t>(</a:t>
            </a:r>
            <a:r>
              <a:rPr lang="fr-FR" sz="3600" i="1" dirty="0" smtClean="0">
                <a:latin typeface="+mn-lt"/>
              </a:rPr>
              <a:t>x</a:t>
            </a:r>
            <a:r>
              <a:rPr lang="fr-FR" sz="3600" dirty="0" smtClean="0">
                <a:latin typeface="+mn-lt"/>
              </a:rPr>
              <a:t>) &gt; 0       </a:t>
            </a:r>
            <a:endParaRPr lang="fr-FR" sz="3600" dirty="0">
              <a:latin typeface="+mn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600" dirty="0">
                <a:latin typeface="+mn-lt"/>
              </a:rPr>
              <a:t>b. </a:t>
            </a:r>
            <a:r>
              <a:rPr lang="fr-FR" sz="3600" dirty="0" smtClean="0">
                <a:latin typeface="+mn-lt"/>
              </a:rPr>
              <a:t> Pour </a:t>
            </a:r>
            <a:r>
              <a:rPr lang="fr-FR" sz="3600" dirty="0">
                <a:latin typeface="+mn-lt"/>
              </a:rPr>
              <a:t>tout </a:t>
            </a:r>
            <a:r>
              <a:rPr lang="fr-FR" sz="3600" i="1" dirty="0">
                <a:latin typeface="+mn-lt"/>
              </a:rPr>
              <a:t>x</a:t>
            </a:r>
            <a:r>
              <a:rPr lang="fr-FR" sz="3600" dirty="0">
                <a:latin typeface="+mn-lt"/>
              </a:rPr>
              <a:t> de I, </a:t>
            </a:r>
            <a:r>
              <a:rPr lang="fr-FR" sz="3600" dirty="0" smtClean="0">
                <a:latin typeface="+mn-lt"/>
              </a:rPr>
              <a:t>0 &gt; </a:t>
            </a:r>
            <a:r>
              <a:rPr lang="fr-FR" sz="3600" i="1" dirty="0">
                <a:latin typeface="+mn-lt"/>
              </a:rPr>
              <a:t>g</a:t>
            </a:r>
            <a:r>
              <a:rPr lang="fr-FR" sz="3600" dirty="0" smtClean="0">
                <a:latin typeface="+mn-lt"/>
              </a:rPr>
              <a:t>(</a:t>
            </a:r>
            <a:r>
              <a:rPr lang="fr-FR" sz="3600" i="1" dirty="0" smtClean="0">
                <a:latin typeface="+mn-lt"/>
              </a:rPr>
              <a:t>x</a:t>
            </a:r>
            <a:r>
              <a:rPr lang="fr-FR" sz="3600" dirty="0">
                <a:latin typeface="+mn-lt"/>
              </a:rPr>
              <a:t>) – </a:t>
            </a:r>
            <a:r>
              <a:rPr lang="fr-FR" sz="3600" i="1" dirty="0">
                <a:latin typeface="+mn-lt"/>
              </a:rPr>
              <a:t>f</a:t>
            </a:r>
            <a:r>
              <a:rPr lang="fr-FR" sz="3600" dirty="0" smtClean="0">
                <a:latin typeface="+mn-lt"/>
              </a:rPr>
              <a:t>(</a:t>
            </a:r>
            <a:r>
              <a:rPr lang="fr-FR" sz="3600" i="1" dirty="0" smtClean="0">
                <a:latin typeface="+mn-lt"/>
              </a:rPr>
              <a:t>x</a:t>
            </a:r>
            <a:r>
              <a:rPr lang="fr-FR" sz="3600" dirty="0" smtClean="0">
                <a:latin typeface="+mn-lt"/>
              </a:rPr>
              <a:t>)</a:t>
            </a:r>
            <a:endParaRPr lang="fr-FR" sz="3600" dirty="0">
              <a:latin typeface="+mn-lt"/>
            </a:endParaRPr>
          </a:p>
          <a:p>
            <a:pPr marL="514350" indent="-514350">
              <a:lnSpc>
                <a:spcPct val="200000"/>
              </a:lnSpc>
              <a:buAutoNum type="alphaLcPeriod" startAt="3"/>
              <a:defRPr/>
            </a:pPr>
            <a:r>
              <a:rPr lang="fr-FR" sz="3600" dirty="0" smtClean="0">
                <a:latin typeface="+mn-lt"/>
              </a:rPr>
              <a:t> Pour </a:t>
            </a:r>
            <a:r>
              <a:rPr lang="fr-FR" sz="3600" dirty="0">
                <a:latin typeface="+mn-lt"/>
              </a:rPr>
              <a:t>tout </a:t>
            </a:r>
            <a:r>
              <a:rPr lang="fr-FR" sz="3600" i="1" dirty="0">
                <a:latin typeface="+mn-lt"/>
              </a:rPr>
              <a:t>x</a:t>
            </a:r>
            <a:r>
              <a:rPr lang="fr-FR" sz="3600" dirty="0">
                <a:latin typeface="+mn-lt"/>
              </a:rPr>
              <a:t> de I, </a:t>
            </a:r>
            <a:r>
              <a:rPr lang="fr-FR" sz="3600" i="1" dirty="0" smtClean="0">
                <a:latin typeface="+mn-lt"/>
              </a:rPr>
              <a:t>g</a:t>
            </a:r>
            <a:r>
              <a:rPr lang="fr-FR" sz="3600" dirty="0" smtClean="0">
                <a:latin typeface="+mn-lt"/>
              </a:rPr>
              <a:t>(</a:t>
            </a:r>
            <a:r>
              <a:rPr lang="fr-FR" sz="3600" i="1" dirty="0" smtClean="0">
                <a:latin typeface="+mn-lt"/>
              </a:rPr>
              <a:t>x</a:t>
            </a:r>
            <a:r>
              <a:rPr lang="fr-FR" sz="3600" dirty="0">
                <a:latin typeface="+mn-lt"/>
              </a:rPr>
              <a:t>) – </a:t>
            </a:r>
            <a:r>
              <a:rPr lang="fr-FR" sz="3600" i="1" dirty="0">
                <a:latin typeface="+mn-lt"/>
              </a:rPr>
              <a:t>f</a:t>
            </a:r>
            <a:r>
              <a:rPr lang="fr-FR" sz="3600" dirty="0">
                <a:latin typeface="+mn-lt"/>
              </a:rPr>
              <a:t>(</a:t>
            </a:r>
            <a:r>
              <a:rPr lang="fr-FR" sz="3600" i="1" dirty="0">
                <a:latin typeface="+mn-lt"/>
              </a:rPr>
              <a:t>x</a:t>
            </a:r>
            <a:r>
              <a:rPr lang="fr-FR" sz="3600" dirty="0" smtClean="0">
                <a:latin typeface="+mn-lt"/>
              </a:rPr>
              <a:t>) &gt; 0</a:t>
            </a:r>
            <a:endParaRPr lang="fr-FR" sz="3600" dirty="0">
              <a:latin typeface="+mn-lt"/>
            </a:endParaRPr>
          </a:p>
          <a:p>
            <a:pPr marL="514350" indent="-514350"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908720"/>
            <a:ext cx="8964612" cy="1420764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6"/>
              <a:defRPr/>
            </a:pPr>
            <a:r>
              <a:rPr lang="fr-FR" sz="4000" dirty="0" smtClean="0"/>
              <a:t>Donner la position relative des courbes </a:t>
            </a:r>
            <a:r>
              <a:rPr lang="fr-FR" sz="4000" i="1" dirty="0" err="1" smtClean="0"/>
              <a:t>C</a:t>
            </a:r>
            <a:r>
              <a:rPr lang="fr-FR" sz="4000" i="1" baseline="-25000" dirty="0" err="1" smtClean="0"/>
              <a:t>f</a:t>
            </a:r>
            <a:r>
              <a:rPr lang="fr-FR" sz="4000" dirty="0" smtClean="0"/>
              <a:t>  et </a:t>
            </a:r>
            <a:r>
              <a:rPr lang="fr-FR" sz="4000" i="1" dirty="0" smtClean="0"/>
              <a:t>C</a:t>
            </a:r>
            <a:r>
              <a:rPr lang="fr-FR" sz="4000" i="1" baseline="-25000" dirty="0" smtClean="0"/>
              <a:t>g </a:t>
            </a:r>
            <a:r>
              <a:rPr lang="fr-FR" sz="4000" dirty="0" smtClean="0">
                <a:ea typeface="+mn-ea"/>
                <a:cs typeface="+mn-cs"/>
              </a:rPr>
              <a:t>  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755576" y="2996952"/>
          <a:ext cx="6672064" cy="20029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7942"/>
                <a:gridCol w="4544122"/>
              </a:tblGrid>
              <a:tr h="936104">
                <a:tc>
                  <a:txBody>
                    <a:bodyPr/>
                    <a:lstStyle/>
                    <a:p>
                      <a:pPr algn="l"/>
                      <a:r>
                        <a:rPr lang="fr-FR" sz="3200" i="1" dirty="0" smtClean="0"/>
                        <a:t>x</a:t>
                      </a:r>
                      <a:endParaRPr lang="fr-FR" sz="3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>
                          <a:sym typeface="Symbol"/>
                        </a:rPr>
                        <a:t></a:t>
                      </a:r>
                      <a:r>
                        <a:rPr lang="fr-FR" sz="3200" dirty="0" smtClean="0"/>
                        <a:t>10                5                12</a:t>
                      </a:r>
                      <a:endParaRPr lang="fr-FR" sz="3200" dirty="0"/>
                    </a:p>
                  </a:txBody>
                  <a:tcPr anchor="ctr"/>
                </a:tc>
              </a:tr>
              <a:tr h="936104">
                <a:tc>
                  <a:txBody>
                    <a:bodyPr/>
                    <a:lstStyle/>
                    <a:p>
                      <a:pPr algn="l"/>
                      <a:r>
                        <a:rPr lang="fr-FR" sz="3200" i="0" dirty="0" smtClean="0"/>
                        <a:t>Signe de </a:t>
                      </a:r>
                      <a:r>
                        <a:rPr lang="fr-FR" sz="3200" i="1" dirty="0" smtClean="0"/>
                        <a:t>g</a:t>
                      </a:r>
                      <a:r>
                        <a:rPr lang="fr-FR" sz="3200" i="0" dirty="0" smtClean="0"/>
                        <a:t>(</a:t>
                      </a:r>
                      <a:r>
                        <a:rPr lang="fr-FR" sz="3200" i="1" dirty="0" smtClean="0"/>
                        <a:t>x</a:t>
                      </a:r>
                      <a:r>
                        <a:rPr lang="fr-FR" sz="3200" i="0" dirty="0" smtClean="0"/>
                        <a:t>) – </a:t>
                      </a:r>
                      <a:r>
                        <a:rPr lang="fr-FR" sz="3200" i="1" dirty="0" smtClean="0"/>
                        <a:t>f</a:t>
                      </a:r>
                      <a:r>
                        <a:rPr lang="fr-FR" sz="3200" i="0" dirty="0" smtClean="0"/>
                        <a:t>(</a:t>
                      </a:r>
                      <a:r>
                        <a:rPr lang="fr-FR" sz="3200" i="1" dirty="0" smtClean="0"/>
                        <a:t>x</a:t>
                      </a:r>
                      <a:r>
                        <a:rPr lang="fr-FR" sz="3200" i="0" dirty="0" smtClean="0"/>
                        <a:t>)</a:t>
                      </a:r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dirty="0" smtClean="0"/>
                        <a:t>          </a:t>
                      </a:r>
                      <a:r>
                        <a:rPr lang="fr-FR" sz="3600" dirty="0" smtClean="0">
                          <a:sym typeface="Symbol"/>
                        </a:rPr>
                        <a:t>       0             </a:t>
                      </a:r>
                      <a:r>
                        <a:rPr lang="fr-FR" sz="3600" baseline="0" dirty="0" smtClean="0"/>
                        <a:t> </a:t>
                      </a:r>
                      <a:endParaRPr lang="fr-FR" sz="36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908720"/>
            <a:ext cx="8964612" cy="1420764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7"/>
              <a:defRPr/>
            </a:pPr>
            <a:r>
              <a:rPr lang="fr-FR" sz="4000" dirty="0" smtClean="0"/>
              <a:t>Donner la position relative des courbes </a:t>
            </a:r>
            <a:r>
              <a:rPr lang="fr-FR" sz="4000" i="1" dirty="0" err="1" smtClean="0"/>
              <a:t>C</a:t>
            </a:r>
            <a:r>
              <a:rPr lang="fr-FR" sz="4000" i="1" baseline="-25000" dirty="0" err="1" smtClean="0"/>
              <a:t>f</a:t>
            </a:r>
            <a:r>
              <a:rPr lang="fr-FR" sz="4000" dirty="0" smtClean="0"/>
              <a:t>  et </a:t>
            </a:r>
            <a:r>
              <a:rPr lang="fr-FR" sz="4000" i="1" dirty="0" smtClean="0"/>
              <a:t>C</a:t>
            </a:r>
            <a:r>
              <a:rPr lang="fr-FR" sz="4000" i="1" baseline="-25000" dirty="0" smtClean="0"/>
              <a:t>g </a:t>
            </a:r>
            <a:r>
              <a:rPr lang="fr-FR" sz="4000" dirty="0" smtClean="0">
                <a:ea typeface="+mn-ea"/>
                <a:cs typeface="+mn-cs"/>
              </a:rPr>
              <a:t>  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755576" y="2996952"/>
          <a:ext cx="6672064" cy="20029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7942"/>
                <a:gridCol w="4544122"/>
              </a:tblGrid>
              <a:tr h="936104">
                <a:tc>
                  <a:txBody>
                    <a:bodyPr/>
                    <a:lstStyle/>
                    <a:p>
                      <a:pPr algn="l"/>
                      <a:r>
                        <a:rPr lang="fr-FR" sz="3200" i="1" dirty="0" smtClean="0"/>
                        <a:t>x</a:t>
                      </a:r>
                      <a:endParaRPr lang="fr-FR" sz="3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/>
                        <a:t>0                   4                  8</a:t>
                      </a:r>
                      <a:endParaRPr lang="fr-FR" sz="3200" dirty="0"/>
                    </a:p>
                  </a:txBody>
                  <a:tcPr anchor="ctr"/>
                </a:tc>
              </a:tr>
              <a:tr h="936104">
                <a:tc>
                  <a:txBody>
                    <a:bodyPr/>
                    <a:lstStyle/>
                    <a:p>
                      <a:pPr algn="l"/>
                      <a:r>
                        <a:rPr lang="fr-FR" sz="3200" i="0" dirty="0" smtClean="0"/>
                        <a:t>Signe de </a:t>
                      </a:r>
                      <a:r>
                        <a:rPr lang="fr-FR" sz="3200" i="1" dirty="0" smtClean="0"/>
                        <a:t>f</a:t>
                      </a:r>
                      <a:r>
                        <a:rPr lang="fr-FR" sz="3200" i="0" dirty="0" smtClean="0"/>
                        <a:t>(</a:t>
                      </a:r>
                      <a:r>
                        <a:rPr lang="fr-FR" sz="3200" i="1" dirty="0" smtClean="0"/>
                        <a:t>x</a:t>
                      </a:r>
                      <a:r>
                        <a:rPr lang="fr-FR" sz="3200" i="0" dirty="0" smtClean="0"/>
                        <a:t>) – </a:t>
                      </a:r>
                      <a:r>
                        <a:rPr lang="fr-FR" sz="3200" i="1" dirty="0" smtClean="0"/>
                        <a:t>g</a:t>
                      </a:r>
                      <a:r>
                        <a:rPr lang="fr-FR" sz="3200" i="0" dirty="0" smtClean="0"/>
                        <a:t>(</a:t>
                      </a:r>
                      <a:r>
                        <a:rPr lang="fr-FR" sz="3200" i="1" dirty="0" smtClean="0"/>
                        <a:t>x</a:t>
                      </a:r>
                      <a:r>
                        <a:rPr lang="fr-FR" sz="3200" i="0" dirty="0" smtClean="0"/>
                        <a:t>)</a:t>
                      </a:r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dirty="0" smtClean="0"/>
                        <a:t>          </a:t>
                      </a:r>
                      <a:r>
                        <a:rPr lang="fr-FR" sz="3600" dirty="0" smtClean="0">
                          <a:sym typeface="Symbol"/>
                        </a:rPr>
                        <a:t>       0             </a:t>
                      </a:r>
                      <a:r>
                        <a:rPr lang="fr-FR" sz="3600" baseline="0" dirty="0" smtClean="0"/>
                        <a:t> </a:t>
                      </a:r>
                      <a:endParaRPr lang="fr-FR" sz="36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 noGrp="1"/>
          </p:cNvSpPr>
          <p:nvPr>
            <p:ph type="title"/>
          </p:nvPr>
        </p:nvSpPr>
        <p:spPr>
          <a:xfrm>
            <a:off x="457200" y="1000124"/>
            <a:ext cx="8229600" cy="1420764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8"/>
            </a:pPr>
            <a:r>
              <a:rPr lang="fr-FR" sz="4000" dirty="0" smtClean="0">
                <a:cs typeface="Cambria Math" pitchFamily="18" charset="0"/>
              </a:rPr>
              <a:t>Donner le tableau de signes de </a:t>
            </a:r>
            <a:br>
              <a:rPr lang="fr-FR" sz="4000" dirty="0" smtClean="0">
                <a:cs typeface="Cambria Math" pitchFamily="18" charset="0"/>
              </a:rPr>
            </a:br>
            <a:r>
              <a:rPr lang="fr-FR" sz="4000" i="1" dirty="0" smtClean="0"/>
              <a:t>f</a:t>
            </a:r>
            <a:r>
              <a:rPr lang="fr-FR" sz="4000" dirty="0" smtClean="0"/>
              <a:t>(</a:t>
            </a:r>
            <a:r>
              <a:rPr lang="fr-FR" sz="4000" i="1" dirty="0" smtClean="0"/>
              <a:t>x</a:t>
            </a:r>
            <a:r>
              <a:rPr lang="fr-FR" sz="4000" dirty="0" smtClean="0"/>
              <a:t>) </a:t>
            </a:r>
            <a:r>
              <a:rPr lang="fr-FR" sz="4000" dirty="0" smtClean="0">
                <a:sym typeface="Symbol"/>
              </a:rPr>
              <a:t></a:t>
            </a:r>
            <a:r>
              <a:rPr lang="fr-FR" sz="4000" dirty="0" smtClean="0"/>
              <a:t> </a:t>
            </a:r>
            <a:r>
              <a:rPr lang="fr-FR" sz="4000" i="1" dirty="0" smtClean="0"/>
              <a:t>g</a:t>
            </a:r>
            <a:r>
              <a:rPr lang="fr-FR" sz="4000" dirty="0" smtClean="0"/>
              <a:t>(</a:t>
            </a:r>
            <a:r>
              <a:rPr lang="fr-FR" sz="4000" i="1" dirty="0" smtClean="0"/>
              <a:t>x</a:t>
            </a:r>
            <a:r>
              <a:rPr lang="fr-FR" sz="4000" dirty="0" smtClean="0"/>
              <a:t>)</a:t>
            </a:r>
            <a:br>
              <a:rPr lang="fr-FR" sz="4000" dirty="0" smtClean="0"/>
            </a:br>
            <a:endParaRPr lang="fr-FR" sz="4000" dirty="0" smtClean="0">
              <a:cs typeface="Cambria Math" pitchFamily="18" charset="0"/>
            </a:endParaRPr>
          </a:p>
        </p:txBody>
      </p:sp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2" cstate="print"/>
          <a:srcRect t="6458"/>
          <a:stretch>
            <a:fillRect/>
          </a:stretch>
        </p:blipFill>
        <p:spPr bwMode="auto">
          <a:xfrm>
            <a:off x="2339752" y="2420888"/>
            <a:ext cx="4714875" cy="44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 noGrp="1"/>
          </p:cNvSpPr>
          <p:nvPr>
            <p:ph type="title"/>
          </p:nvPr>
        </p:nvSpPr>
        <p:spPr>
          <a:xfrm>
            <a:off x="457200" y="1000124"/>
            <a:ext cx="8229600" cy="1420764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9"/>
            </a:pPr>
            <a:r>
              <a:rPr lang="fr-FR" sz="4000" dirty="0" smtClean="0">
                <a:cs typeface="Cambria Math" pitchFamily="18" charset="0"/>
              </a:rPr>
              <a:t>Donner le tableau de signes de </a:t>
            </a:r>
            <a:br>
              <a:rPr lang="fr-FR" sz="4000" dirty="0" smtClean="0">
                <a:cs typeface="Cambria Math" pitchFamily="18" charset="0"/>
              </a:rPr>
            </a:br>
            <a:r>
              <a:rPr lang="fr-FR" sz="4000" i="1" dirty="0" smtClean="0"/>
              <a:t>g</a:t>
            </a:r>
            <a:r>
              <a:rPr lang="fr-FR" sz="4000" dirty="0" smtClean="0"/>
              <a:t>(</a:t>
            </a:r>
            <a:r>
              <a:rPr lang="fr-FR" sz="4000" i="1" dirty="0" smtClean="0"/>
              <a:t>x</a:t>
            </a:r>
            <a:r>
              <a:rPr lang="fr-FR" sz="4000" dirty="0" smtClean="0"/>
              <a:t>) </a:t>
            </a:r>
            <a:r>
              <a:rPr lang="fr-FR" sz="4000" dirty="0" smtClean="0">
                <a:sym typeface="Symbol"/>
              </a:rPr>
              <a:t></a:t>
            </a:r>
            <a:r>
              <a:rPr lang="fr-FR" sz="4000" dirty="0" smtClean="0"/>
              <a:t> </a:t>
            </a:r>
            <a:r>
              <a:rPr lang="fr-FR" sz="4000" i="1" dirty="0" smtClean="0"/>
              <a:t>f</a:t>
            </a:r>
            <a:r>
              <a:rPr lang="fr-FR" sz="4000" dirty="0" smtClean="0"/>
              <a:t>(</a:t>
            </a:r>
            <a:r>
              <a:rPr lang="fr-FR" sz="4000" i="1" dirty="0" smtClean="0"/>
              <a:t>x</a:t>
            </a:r>
            <a:r>
              <a:rPr lang="fr-FR" sz="4000" dirty="0" smtClean="0"/>
              <a:t>)</a:t>
            </a:r>
            <a:br>
              <a:rPr lang="fr-FR" sz="4000" dirty="0" smtClean="0"/>
            </a:br>
            <a:endParaRPr lang="fr-FR" sz="4000" dirty="0" smtClean="0">
              <a:cs typeface="Cambria Math" pitchFamily="18" charset="0"/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492896"/>
            <a:ext cx="507310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/>
            <a:r>
              <a:rPr lang="fr-FR" dirty="0" smtClean="0">
                <a:cs typeface="Times New Roman" pitchFamily="18" charset="0"/>
              </a:rPr>
              <a:t>Compléter par &lt; ,  &gt; ou =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417696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</a:t>
            </a:r>
            <a:r>
              <a:rPr lang="fr-FR" sz="3600" i="1" dirty="0" smtClean="0">
                <a:latin typeface="+mj-lt"/>
              </a:rPr>
              <a:t>f</a:t>
            </a:r>
            <a:r>
              <a:rPr lang="fr-FR" sz="3600" dirty="0" smtClean="0">
                <a:latin typeface="+mj-lt"/>
              </a:rPr>
              <a:t>(1) </a:t>
            </a:r>
            <a:r>
              <a:rPr lang="fr-FR" sz="3600" dirty="0" smtClean="0">
                <a:solidFill>
                  <a:srgbClr val="FF0000"/>
                </a:solidFill>
                <a:latin typeface="+mj-lt"/>
              </a:rPr>
              <a:t>&lt;</a:t>
            </a:r>
            <a:r>
              <a:rPr lang="fr-FR" sz="3600" dirty="0" smtClean="0">
                <a:latin typeface="+mj-lt"/>
              </a:rPr>
              <a:t> </a:t>
            </a:r>
            <a:r>
              <a:rPr lang="fr-FR" sz="3600" i="1" dirty="0" smtClean="0">
                <a:latin typeface="+mj-lt"/>
              </a:rPr>
              <a:t>g</a:t>
            </a:r>
            <a:r>
              <a:rPr lang="fr-FR" sz="3600" dirty="0" smtClean="0">
                <a:latin typeface="+mj-lt"/>
              </a:rPr>
              <a:t>(1)       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dirty="0" smtClean="0">
                <a:latin typeface="+mj-lt"/>
              </a:rPr>
              <a:t> </a:t>
            </a:r>
            <a:r>
              <a:rPr lang="fr-FR" sz="3600" i="1" dirty="0" smtClean="0">
                <a:latin typeface="+mj-lt"/>
              </a:rPr>
              <a:t>f</a:t>
            </a:r>
            <a:r>
              <a:rPr lang="fr-FR" sz="3600" dirty="0" smtClean="0">
                <a:latin typeface="+mj-lt"/>
              </a:rPr>
              <a:t>(</a:t>
            </a:r>
            <a:r>
              <a:rPr lang="fr-FR" sz="3600" dirty="0">
                <a:sym typeface="Symbol"/>
              </a:rPr>
              <a:t> </a:t>
            </a:r>
            <a:r>
              <a:rPr lang="fr-FR" sz="3600" dirty="0" smtClean="0">
                <a:latin typeface="+mj-lt"/>
              </a:rPr>
              <a:t>1) </a:t>
            </a:r>
            <a:r>
              <a:rPr lang="fr-FR" sz="3600" dirty="0" smtClean="0">
                <a:solidFill>
                  <a:srgbClr val="FF0000"/>
                </a:solidFill>
                <a:latin typeface="+mj-lt"/>
              </a:rPr>
              <a:t>=</a:t>
            </a:r>
            <a:r>
              <a:rPr lang="fr-FR" sz="3600" dirty="0" smtClean="0">
                <a:latin typeface="+mj-lt"/>
              </a:rPr>
              <a:t> </a:t>
            </a:r>
            <a:r>
              <a:rPr lang="fr-FR" sz="3600" i="1" dirty="0" smtClean="0">
                <a:latin typeface="+mj-lt"/>
              </a:rPr>
              <a:t>g</a:t>
            </a:r>
            <a:r>
              <a:rPr lang="fr-FR" sz="3600" dirty="0" smtClean="0">
                <a:latin typeface="+mj-lt"/>
              </a:rPr>
              <a:t>(</a:t>
            </a:r>
            <a:r>
              <a:rPr lang="fr-FR" sz="3600" dirty="0">
                <a:sym typeface="Symbol"/>
              </a:rPr>
              <a:t> </a:t>
            </a:r>
            <a:r>
              <a:rPr lang="fr-FR" sz="3600" dirty="0" smtClean="0">
                <a:latin typeface="+mj-lt"/>
              </a:rPr>
              <a:t>1)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  <a:r>
              <a:rPr lang="fr-FR" sz="3600" i="1" dirty="0" smtClean="0">
                <a:latin typeface="+mj-lt"/>
              </a:rPr>
              <a:t>g</a:t>
            </a:r>
            <a:r>
              <a:rPr lang="fr-FR" sz="3600" dirty="0" smtClean="0">
                <a:latin typeface="+mj-lt"/>
              </a:rPr>
              <a:t>(</a:t>
            </a:r>
            <a:r>
              <a:rPr lang="fr-FR" sz="3600" dirty="0" smtClean="0">
                <a:latin typeface="+mj-lt"/>
                <a:sym typeface="Symbol"/>
              </a:rPr>
              <a:t></a:t>
            </a:r>
            <a:r>
              <a:rPr lang="fr-FR" sz="3600" dirty="0" smtClean="0">
                <a:latin typeface="+mj-lt"/>
              </a:rPr>
              <a:t> 0,4) </a:t>
            </a:r>
            <a:r>
              <a:rPr lang="fr-FR" sz="3600" dirty="0" smtClean="0">
                <a:solidFill>
                  <a:srgbClr val="FF0000"/>
                </a:solidFill>
                <a:latin typeface="+mj-lt"/>
              </a:rPr>
              <a:t>&lt;</a:t>
            </a:r>
            <a:r>
              <a:rPr lang="fr-FR" sz="3600" dirty="0" smtClean="0">
                <a:latin typeface="+mj-lt"/>
              </a:rPr>
              <a:t> </a:t>
            </a:r>
            <a:r>
              <a:rPr lang="fr-FR" sz="3600" i="1" dirty="0" smtClean="0">
                <a:latin typeface="+mj-lt"/>
              </a:rPr>
              <a:t>f</a:t>
            </a:r>
            <a:r>
              <a:rPr lang="fr-FR" sz="3600" dirty="0" smtClean="0">
                <a:latin typeface="+mj-lt"/>
              </a:rPr>
              <a:t>(</a:t>
            </a:r>
            <a:r>
              <a:rPr lang="fr-FR" sz="3600" dirty="0">
                <a:sym typeface="Symbol"/>
              </a:rPr>
              <a:t></a:t>
            </a:r>
            <a:r>
              <a:rPr lang="fr-FR" sz="3600" dirty="0" smtClean="0">
                <a:latin typeface="+mj-lt"/>
              </a:rPr>
              <a:t> 0,4)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 smtClean="0">
                <a:latin typeface="+mj-lt"/>
              </a:rPr>
              <a:t> </a:t>
            </a:r>
            <a:r>
              <a:rPr lang="fr-FR" sz="3600" i="1" dirty="0" smtClean="0">
                <a:latin typeface="+mj-lt"/>
              </a:rPr>
              <a:t>g</a:t>
            </a:r>
            <a:r>
              <a:rPr lang="fr-FR" sz="3600" dirty="0" smtClean="0">
                <a:latin typeface="+mj-lt"/>
              </a:rPr>
              <a:t>(</a:t>
            </a:r>
            <a:r>
              <a:rPr lang="fr-FR" sz="3600" dirty="0">
                <a:sym typeface="Symbol"/>
              </a:rPr>
              <a:t> </a:t>
            </a:r>
            <a:r>
              <a:rPr lang="fr-FR" sz="3600" dirty="0" smtClean="0">
                <a:latin typeface="+mj-lt"/>
              </a:rPr>
              <a:t>1,5) </a:t>
            </a:r>
            <a:r>
              <a:rPr lang="fr-FR" sz="3600" dirty="0" smtClean="0">
                <a:solidFill>
                  <a:srgbClr val="FF0000"/>
                </a:solidFill>
                <a:latin typeface="+mj-lt"/>
              </a:rPr>
              <a:t>&gt;</a:t>
            </a:r>
            <a:r>
              <a:rPr lang="fr-FR" sz="3600" dirty="0" smtClean="0">
                <a:latin typeface="+mj-lt"/>
              </a:rPr>
              <a:t> </a:t>
            </a:r>
            <a:r>
              <a:rPr lang="fr-FR" sz="3600" i="1" dirty="0" smtClean="0">
                <a:latin typeface="+mj-lt"/>
              </a:rPr>
              <a:t>f</a:t>
            </a:r>
            <a:r>
              <a:rPr lang="fr-FR" sz="3600" dirty="0" smtClean="0">
                <a:latin typeface="+mj-lt"/>
              </a:rPr>
              <a:t>(</a:t>
            </a:r>
            <a:r>
              <a:rPr lang="fr-FR" sz="3600" dirty="0">
                <a:sym typeface="Symbol"/>
              </a:rPr>
              <a:t> </a:t>
            </a:r>
            <a:r>
              <a:rPr lang="fr-FR" sz="3600" dirty="0" smtClean="0">
                <a:latin typeface="+mj-lt"/>
              </a:rPr>
              <a:t>1,5)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060848"/>
            <a:ext cx="3400425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2"/>
            </a:pPr>
            <a:r>
              <a:rPr lang="fr-FR" sz="4000" dirty="0" smtClean="0"/>
              <a:t>Compléter par &lt; ou &gt;  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133600"/>
            <a:ext cx="3384550" cy="47705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  </a:t>
            </a:r>
            <a:r>
              <a:rPr lang="fr-FR" sz="3600" dirty="0" smtClean="0">
                <a:latin typeface="+mj-lt"/>
              </a:rPr>
              <a:t>2,3² </a:t>
            </a:r>
            <a:r>
              <a:rPr lang="fr-FR" sz="3600" dirty="0" smtClean="0">
                <a:solidFill>
                  <a:srgbClr val="FF0000"/>
                </a:solidFill>
                <a:latin typeface="+mj-lt"/>
              </a:rPr>
              <a:t>&gt;</a:t>
            </a:r>
            <a:r>
              <a:rPr lang="fr-FR" sz="3600" dirty="0" smtClean="0">
                <a:latin typeface="+mj-lt"/>
              </a:rPr>
              <a:t> 2,3   </a:t>
            </a:r>
            <a:endParaRPr lang="fr-FR" sz="36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 smtClean="0">
                <a:latin typeface="+mj-lt"/>
              </a:rPr>
              <a:t>.  </a:t>
            </a:r>
            <a:endParaRPr lang="fr-FR" sz="32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</a:t>
            </a:r>
            <a:r>
              <a:rPr lang="fr-FR" sz="3600" dirty="0">
                <a:latin typeface="+mj-lt"/>
              </a:rPr>
              <a:t>.  </a:t>
            </a:r>
            <a:r>
              <a:rPr lang="fr-FR" sz="3600" dirty="0" smtClean="0">
                <a:latin typeface="+mj-lt"/>
              </a:rPr>
              <a:t>  0,85 </a:t>
            </a:r>
            <a:r>
              <a:rPr lang="fr-FR" sz="3600" dirty="0" smtClean="0">
                <a:solidFill>
                  <a:srgbClr val="FF0000"/>
                </a:solidFill>
                <a:latin typeface="+mj-lt"/>
              </a:rPr>
              <a:t>&gt;</a:t>
            </a:r>
            <a:r>
              <a:rPr lang="fr-FR" sz="3600" dirty="0" smtClean="0">
                <a:latin typeface="+mj-lt"/>
              </a:rPr>
              <a:t> 0,85²</a:t>
            </a:r>
            <a:endParaRPr lang="fr-FR" sz="3600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dirty="0" smtClean="0">
                <a:latin typeface="+mj-lt"/>
              </a:rPr>
              <a:t>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2105" y="3573016"/>
            <a:ext cx="20097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17712" y="5589240"/>
            <a:ext cx="23622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27088" y="2349500"/>
            <a:ext cx="3384550" cy="4276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      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lnSpc>
                <a:spcPct val="200000"/>
              </a:lnSpc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5123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3"/>
            </a:pPr>
            <a:r>
              <a:rPr lang="fr-FR" sz="4000" dirty="0" smtClean="0">
                <a:latin typeface="+mj-lt"/>
              </a:rPr>
              <a:t>Compléter</a:t>
            </a:r>
            <a:r>
              <a:rPr lang="fr-FR" sz="4000" dirty="0" smtClean="0"/>
              <a:t> par &lt; ou &gt;  </a:t>
            </a:r>
            <a:endParaRPr lang="fr-FR" sz="4000" i="1" dirty="0">
              <a:latin typeface="Times" pitchFamily="18" charset="0"/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276872"/>
            <a:ext cx="24765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068960"/>
            <a:ext cx="17145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4365104"/>
            <a:ext cx="23050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5301208"/>
            <a:ext cx="288607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4"/>
            </a:pPr>
            <a:r>
              <a:rPr lang="fr-FR" dirty="0" smtClean="0">
                <a:cs typeface="Cambria Math" pitchFamily="18" charset="0"/>
              </a:rPr>
              <a:t>Compléter par &lt; ou &gt;</a:t>
            </a:r>
            <a:endParaRPr lang="fr-FR" i="1" dirty="0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536" y="2492896"/>
            <a:ext cx="5040312" cy="37240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+mn-lt"/>
              </a:rPr>
              <a:t>a. </a:t>
            </a:r>
            <a:r>
              <a:rPr lang="fr-FR" sz="3200" dirty="0" smtClean="0">
                <a:latin typeface="+mn-lt"/>
              </a:rPr>
              <a:t> </a:t>
            </a:r>
            <a:r>
              <a:rPr lang="fr-FR" sz="3600" dirty="0" smtClean="0">
                <a:latin typeface="+mn-lt"/>
              </a:rPr>
              <a:t>0,2</a:t>
            </a:r>
            <a:r>
              <a:rPr lang="fr-FR" sz="3600" baseline="30000" dirty="0" smtClean="0">
                <a:latin typeface="+mn-lt"/>
              </a:rPr>
              <a:t>4 </a:t>
            </a:r>
            <a:r>
              <a:rPr lang="fr-FR" sz="3600" dirty="0" smtClean="0">
                <a:solidFill>
                  <a:srgbClr val="FF0000"/>
                </a:solidFill>
                <a:latin typeface="+mn-lt"/>
              </a:rPr>
              <a:t>&lt;</a:t>
            </a:r>
            <a:r>
              <a:rPr lang="fr-FR" sz="3600" dirty="0" smtClean="0">
                <a:latin typeface="+mn-lt"/>
              </a:rPr>
              <a:t> 0,2² </a:t>
            </a:r>
            <a:endParaRPr lang="fr-FR" sz="3600" dirty="0">
              <a:latin typeface="+mn-lt"/>
            </a:endParaRP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</a:t>
            </a:r>
            <a:r>
              <a:rPr lang="fr-FR" sz="3200" dirty="0">
                <a:latin typeface="+mn-lt"/>
                <a:sym typeface="Symbol"/>
              </a:rPr>
              <a:t>(</a:t>
            </a:r>
            <a:r>
              <a:rPr lang="fr-FR" sz="3200" dirty="0">
                <a:sym typeface="Symbol"/>
              </a:rPr>
              <a:t></a:t>
            </a:r>
            <a:r>
              <a:rPr lang="fr-FR" sz="3200" dirty="0" smtClean="0">
                <a:sym typeface="Symbol"/>
              </a:rPr>
              <a:t>1,5)</a:t>
            </a:r>
            <a:r>
              <a:rPr lang="fr-FR" sz="3200" baseline="30000" dirty="0" smtClean="0">
                <a:sym typeface="Symbol"/>
              </a:rPr>
              <a:t>4  </a:t>
            </a:r>
            <a:r>
              <a:rPr lang="fr-FR" sz="3600" dirty="0" smtClean="0">
                <a:solidFill>
                  <a:srgbClr val="FF0000"/>
                </a:solidFill>
                <a:latin typeface="+mn-lt"/>
                <a:sym typeface="Symbol"/>
              </a:rPr>
              <a:t>&gt;</a:t>
            </a:r>
            <a:r>
              <a:rPr lang="fr-FR" sz="3600" dirty="0" smtClean="0">
                <a:latin typeface="+mn-lt"/>
                <a:sym typeface="Symbol"/>
              </a:rPr>
              <a:t> (1,5)²</a:t>
            </a:r>
            <a:endParaRPr lang="fr-FR" sz="3600" baseline="30000" dirty="0">
              <a:latin typeface="+mn-lt"/>
            </a:endParaRP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c</a:t>
            </a:r>
            <a:r>
              <a:rPr lang="fr-FR" sz="3200" dirty="0" smtClean="0">
                <a:latin typeface="+mn-lt"/>
              </a:rPr>
              <a:t>.   </a:t>
            </a:r>
            <a:r>
              <a:rPr lang="fr-FR" sz="3600" dirty="0" smtClean="0">
                <a:latin typeface="+mn-lt"/>
              </a:rPr>
              <a:t>1,1² </a:t>
            </a:r>
            <a:r>
              <a:rPr lang="fr-FR" sz="3600" dirty="0" smtClean="0">
                <a:solidFill>
                  <a:srgbClr val="FF0000"/>
                </a:solidFill>
                <a:latin typeface="+mn-lt"/>
              </a:rPr>
              <a:t>&lt;</a:t>
            </a:r>
            <a:r>
              <a:rPr lang="fr-FR" sz="3600" dirty="0" smtClean="0">
                <a:latin typeface="+mn-lt"/>
              </a:rPr>
              <a:t> 1,1</a:t>
            </a:r>
            <a:r>
              <a:rPr lang="fr-FR" sz="3600" baseline="30000" dirty="0" smtClean="0">
                <a:latin typeface="+mn-lt"/>
              </a:rPr>
              <a:t>4</a:t>
            </a:r>
            <a:r>
              <a:rPr lang="fr-FR" sz="3600" dirty="0" smtClean="0">
                <a:latin typeface="+mn-lt"/>
              </a:rPr>
              <a:t> </a:t>
            </a:r>
            <a:endParaRPr lang="fr-FR" sz="3600" dirty="0">
              <a:latin typeface="+mn-lt"/>
            </a:endParaRP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d.  </a:t>
            </a:r>
            <a:r>
              <a:rPr lang="fr-FR" sz="3200" dirty="0" smtClean="0">
                <a:latin typeface="+mn-lt"/>
              </a:rPr>
              <a:t>(</a:t>
            </a:r>
            <a:r>
              <a:rPr lang="fr-FR" sz="3200" dirty="0" smtClean="0">
                <a:latin typeface="+mn-lt"/>
                <a:sym typeface="Symbol"/>
              </a:rPr>
              <a:t>0,2)</a:t>
            </a:r>
            <a:r>
              <a:rPr lang="fr-FR" sz="3200" baseline="30000" dirty="0" smtClean="0">
                <a:latin typeface="+mn-lt"/>
                <a:sym typeface="Symbol"/>
              </a:rPr>
              <a:t>4</a:t>
            </a:r>
            <a:r>
              <a:rPr lang="fr-FR" sz="3200" dirty="0" smtClean="0">
                <a:latin typeface="+mn-lt"/>
                <a:sym typeface="Symbol"/>
              </a:rPr>
              <a:t> </a:t>
            </a:r>
            <a:r>
              <a:rPr lang="fr-FR" sz="3200" dirty="0" smtClean="0">
                <a:solidFill>
                  <a:srgbClr val="FF0000"/>
                </a:solidFill>
                <a:latin typeface="+mn-lt"/>
                <a:sym typeface="Symbol"/>
              </a:rPr>
              <a:t>&lt;</a:t>
            </a:r>
            <a:r>
              <a:rPr lang="fr-FR" sz="3200" dirty="0" smtClean="0"/>
              <a:t> </a:t>
            </a:r>
            <a:r>
              <a:rPr lang="fr-FR" sz="3200" dirty="0"/>
              <a:t>(</a:t>
            </a:r>
            <a:r>
              <a:rPr lang="fr-FR" sz="3200" dirty="0">
                <a:sym typeface="Symbol"/>
              </a:rPr>
              <a:t></a:t>
            </a:r>
            <a:r>
              <a:rPr lang="fr-FR" sz="3200" dirty="0" smtClean="0">
                <a:sym typeface="Symbol"/>
              </a:rPr>
              <a:t>0,2)²</a:t>
            </a:r>
            <a:r>
              <a:rPr lang="fr-FR" sz="3200" dirty="0" smtClean="0">
                <a:latin typeface="+mn-lt"/>
                <a:sym typeface="Symbol"/>
              </a:rPr>
              <a:t> </a:t>
            </a:r>
            <a:endParaRPr lang="fr-FR" sz="3200" dirty="0">
              <a:latin typeface="+mn-lt"/>
            </a:endParaRPr>
          </a:p>
        </p:txBody>
      </p:sp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636912"/>
            <a:ext cx="45720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5"/>
            </a:pPr>
            <a:r>
              <a:rPr lang="fr-FR" sz="4000" dirty="0" smtClean="0">
                <a:latin typeface="+mj-lt"/>
              </a:rPr>
              <a:t>Donner</a:t>
            </a:r>
            <a:r>
              <a:rPr lang="fr-FR" sz="4000" dirty="0" smtClean="0"/>
              <a:t> </a:t>
            </a:r>
            <a:r>
              <a:rPr lang="fr-FR" sz="4000" dirty="0" smtClean="0">
                <a:latin typeface="+mj-lt"/>
              </a:rPr>
              <a:t>la position relative des courbes </a:t>
            </a:r>
            <a:r>
              <a:rPr lang="fr-FR" sz="4000" i="1" dirty="0" err="1" smtClean="0">
                <a:latin typeface="+mj-lt"/>
              </a:rPr>
              <a:t>C</a:t>
            </a:r>
            <a:r>
              <a:rPr lang="fr-FR" sz="4000" i="1" baseline="-25000" dirty="0" err="1" smtClean="0">
                <a:latin typeface="+mj-lt"/>
              </a:rPr>
              <a:t>f</a:t>
            </a:r>
            <a:r>
              <a:rPr lang="fr-FR" sz="4000" dirty="0" smtClean="0">
                <a:latin typeface="+mj-lt"/>
              </a:rPr>
              <a:t> et </a:t>
            </a:r>
            <a:r>
              <a:rPr lang="fr-FR" sz="4000" i="1" dirty="0" smtClean="0">
                <a:latin typeface="+mj-lt"/>
              </a:rPr>
              <a:t>C</a:t>
            </a:r>
            <a:r>
              <a:rPr lang="fr-FR" sz="4000" i="1" baseline="-25000" dirty="0" smtClean="0">
                <a:latin typeface="+mj-lt"/>
              </a:rPr>
              <a:t>g </a:t>
            </a:r>
            <a:r>
              <a:rPr lang="fr-FR" sz="4000" dirty="0">
                <a:latin typeface="+mj-lt"/>
              </a:rPr>
              <a:t>sur l’intervalle I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27584" y="2420888"/>
            <a:ext cx="7344816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buAutoNum type="alphaLcPeriod"/>
              <a:defRPr/>
            </a:pPr>
            <a:r>
              <a:rPr lang="fr-FR" sz="3200" dirty="0" smtClean="0">
                <a:latin typeface="+mj-lt"/>
              </a:rPr>
              <a:t>Pour tout </a:t>
            </a:r>
            <a:r>
              <a:rPr lang="fr-FR" sz="3200" i="1" dirty="0" smtClean="0">
                <a:latin typeface="+mj-lt"/>
              </a:rPr>
              <a:t>x</a:t>
            </a:r>
            <a:r>
              <a:rPr lang="fr-FR" sz="3200" dirty="0" smtClean="0">
                <a:latin typeface="+mj-lt"/>
              </a:rPr>
              <a:t> de I, </a:t>
            </a:r>
            <a:r>
              <a:rPr lang="fr-FR" sz="3200" i="1" dirty="0" smtClean="0">
                <a:latin typeface="+mj-lt"/>
              </a:rPr>
              <a:t>f</a:t>
            </a:r>
            <a:r>
              <a:rPr lang="fr-FR" sz="3200" dirty="0" smtClean="0">
                <a:latin typeface="+mj-lt"/>
              </a:rPr>
              <a:t>(</a:t>
            </a:r>
            <a:r>
              <a:rPr lang="fr-FR" sz="3200" i="1" dirty="0" smtClean="0">
                <a:latin typeface="+mj-lt"/>
              </a:rPr>
              <a:t>x</a:t>
            </a:r>
            <a:r>
              <a:rPr lang="fr-FR" sz="3200" dirty="0" smtClean="0">
                <a:latin typeface="+mj-lt"/>
              </a:rPr>
              <a:t>) – </a:t>
            </a:r>
            <a:r>
              <a:rPr lang="fr-FR" sz="3200" i="1" dirty="0" smtClean="0">
                <a:latin typeface="+mj-lt"/>
              </a:rPr>
              <a:t>g</a:t>
            </a:r>
            <a:r>
              <a:rPr lang="fr-FR" sz="3200" dirty="0" smtClean="0">
                <a:latin typeface="+mj-lt"/>
              </a:rPr>
              <a:t>(</a:t>
            </a:r>
            <a:r>
              <a:rPr lang="fr-FR" sz="3200" i="1" dirty="0" smtClean="0">
                <a:latin typeface="+mj-lt"/>
              </a:rPr>
              <a:t>x</a:t>
            </a:r>
            <a:r>
              <a:rPr lang="fr-FR" sz="3200" dirty="0" smtClean="0">
                <a:latin typeface="+mj-lt"/>
              </a:rPr>
              <a:t>) &gt; 0</a:t>
            </a:r>
          </a:p>
          <a:p>
            <a:pPr marL="742950" indent="-742950">
              <a:defRPr/>
            </a:pPr>
            <a:r>
              <a:rPr lang="fr-FR" sz="3200" dirty="0" smtClean="0">
                <a:latin typeface="+mj-lt"/>
              </a:rPr>
              <a:t>       </a:t>
            </a:r>
            <a:r>
              <a:rPr lang="fr-FR" sz="3200" i="1" dirty="0" err="1" smtClean="0">
                <a:solidFill>
                  <a:srgbClr val="FF0000"/>
                </a:solidFill>
              </a:rPr>
              <a:t>C</a:t>
            </a:r>
            <a:r>
              <a:rPr lang="fr-FR" sz="3200" i="1" baseline="-25000" dirty="0" err="1" smtClean="0">
                <a:solidFill>
                  <a:srgbClr val="FF0000"/>
                </a:solidFill>
              </a:rPr>
              <a:t>f</a:t>
            </a:r>
            <a:r>
              <a:rPr lang="fr-FR" sz="3200" dirty="0" smtClean="0">
                <a:solidFill>
                  <a:srgbClr val="FF0000"/>
                </a:solidFill>
              </a:rPr>
              <a:t> </a:t>
            </a:r>
            <a:r>
              <a:rPr lang="fr-FR" sz="3200" dirty="0">
                <a:solidFill>
                  <a:srgbClr val="FF0000"/>
                </a:solidFill>
                <a:latin typeface="+mj-lt"/>
              </a:rPr>
              <a:t>est au-dessus de </a:t>
            </a:r>
            <a:r>
              <a:rPr lang="fr-FR" sz="3200" i="1" dirty="0" smtClean="0">
                <a:solidFill>
                  <a:srgbClr val="FF0000"/>
                </a:solidFill>
              </a:rPr>
              <a:t>C</a:t>
            </a:r>
            <a:r>
              <a:rPr lang="fr-FR" sz="2600" i="1" baseline="-25000" dirty="0">
                <a:solidFill>
                  <a:srgbClr val="FF0000"/>
                </a:solidFill>
              </a:rPr>
              <a:t>g</a:t>
            </a:r>
            <a:r>
              <a:rPr lang="fr-FR" sz="3200" i="1" baseline="-25000" dirty="0">
                <a:solidFill>
                  <a:srgbClr val="FF0000"/>
                </a:solidFill>
              </a:rPr>
              <a:t> </a:t>
            </a:r>
            <a:r>
              <a:rPr lang="fr-FR" sz="3200" dirty="0">
                <a:solidFill>
                  <a:srgbClr val="FF0000"/>
                </a:solidFill>
                <a:latin typeface="+mj-lt"/>
              </a:rPr>
              <a:t>sur 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I</a:t>
            </a:r>
            <a:br>
              <a:rPr lang="fr-FR" sz="3200" dirty="0" smtClean="0">
                <a:solidFill>
                  <a:srgbClr val="FF0000"/>
                </a:solidFill>
                <a:latin typeface="+mj-lt"/>
              </a:rPr>
            </a:b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 marL="742950" indent="-742950">
              <a:buAutoNum type="alphaLcPeriod" startAt="2"/>
              <a:defRPr/>
            </a:pPr>
            <a:r>
              <a:rPr lang="fr-FR" sz="3200" dirty="0" smtClean="0">
                <a:latin typeface="+mn-lt"/>
              </a:rPr>
              <a:t>Pour </a:t>
            </a:r>
            <a:r>
              <a:rPr lang="fr-FR" sz="3200" dirty="0">
                <a:latin typeface="+mn-lt"/>
              </a:rPr>
              <a:t>tout </a:t>
            </a:r>
            <a:r>
              <a:rPr lang="fr-FR" sz="3200" i="1" dirty="0">
                <a:latin typeface="+mn-lt"/>
              </a:rPr>
              <a:t>x</a:t>
            </a:r>
            <a:r>
              <a:rPr lang="fr-FR" sz="3200" dirty="0">
                <a:latin typeface="+mn-lt"/>
              </a:rPr>
              <a:t> de I, </a:t>
            </a:r>
            <a:r>
              <a:rPr lang="fr-FR" sz="3200" dirty="0" smtClean="0">
                <a:latin typeface="+mn-lt"/>
              </a:rPr>
              <a:t>0 &gt; </a:t>
            </a:r>
            <a:r>
              <a:rPr lang="fr-FR" sz="3200" i="1" dirty="0">
                <a:latin typeface="+mn-lt"/>
              </a:rPr>
              <a:t>g</a:t>
            </a:r>
            <a:r>
              <a:rPr lang="fr-FR" sz="3200" dirty="0" smtClean="0">
                <a:latin typeface="+mn-lt"/>
              </a:rPr>
              <a:t>(</a:t>
            </a:r>
            <a:r>
              <a:rPr lang="fr-FR" sz="3200" i="1" dirty="0" smtClean="0">
                <a:latin typeface="+mn-lt"/>
              </a:rPr>
              <a:t>x</a:t>
            </a:r>
            <a:r>
              <a:rPr lang="fr-FR" sz="3200" dirty="0">
                <a:latin typeface="+mn-lt"/>
              </a:rPr>
              <a:t>) – </a:t>
            </a:r>
            <a:r>
              <a:rPr lang="fr-FR" sz="3200" i="1" dirty="0" smtClean="0">
                <a:latin typeface="+mn-lt"/>
              </a:rPr>
              <a:t>f</a:t>
            </a:r>
            <a:r>
              <a:rPr lang="fr-FR" sz="3200" dirty="0" smtClean="0">
                <a:latin typeface="+mn-lt"/>
              </a:rPr>
              <a:t>(</a:t>
            </a:r>
            <a:r>
              <a:rPr lang="fr-FR" sz="3200" i="1" dirty="0" smtClean="0">
                <a:latin typeface="+mn-lt"/>
              </a:rPr>
              <a:t>x</a:t>
            </a:r>
            <a:r>
              <a:rPr lang="fr-FR" sz="3200" dirty="0" smtClean="0">
                <a:latin typeface="+mn-lt"/>
              </a:rPr>
              <a:t>) </a:t>
            </a:r>
          </a:p>
          <a:p>
            <a:pPr marL="742950" indent="-742950">
              <a:defRPr/>
            </a:pPr>
            <a:r>
              <a:rPr lang="fr-FR" sz="3200" i="1" dirty="0">
                <a:solidFill>
                  <a:srgbClr val="FF0000"/>
                </a:solidFill>
                <a:latin typeface="+mn-lt"/>
              </a:rPr>
              <a:t>	</a:t>
            </a:r>
            <a:r>
              <a:rPr lang="fr-FR" sz="3200" i="1" dirty="0" err="1" smtClean="0">
                <a:solidFill>
                  <a:srgbClr val="FF0000"/>
                </a:solidFill>
                <a:latin typeface="+mn-lt"/>
              </a:rPr>
              <a:t>C</a:t>
            </a:r>
            <a:r>
              <a:rPr lang="fr-FR" sz="3200" i="1" baseline="-25000" dirty="0" err="1" smtClean="0">
                <a:solidFill>
                  <a:srgbClr val="FF0000"/>
                </a:solidFill>
                <a:latin typeface="+mn-lt"/>
              </a:rPr>
              <a:t>f</a:t>
            </a:r>
            <a:r>
              <a:rPr lang="fr-FR" sz="32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3200">
                <a:solidFill>
                  <a:srgbClr val="FF0000"/>
                </a:solidFill>
                <a:latin typeface="+mn-lt"/>
              </a:rPr>
              <a:t>est </a:t>
            </a:r>
            <a:r>
              <a:rPr lang="fr-FR" sz="3200" smtClean="0">
                <a:solidFill>
                  <a:srgbClr val="FF0000"/>
                </a:solidFill>
                <a:latin typeface="+mn-lt"/>
              </a:rPr>
              <a:t>au-dessus </a:t>
            </a:r>
            <a:r>
              <a:rPr lang="fr-FR" sz="3200" dirty="0">
                <a:solidFill>
                  <a:srgbClr val="FF0000"/>
                </a:solidFill>
                <a:latin typeface="+mn-lt"/>
              </a:rPr>
              <a:t>de </a:t>
            </a:r>
            <a:r>
              <a:rPr lang="fr-FR" sz="3200" i="1" dirty="0">
                <a:solidFill>
                  <a:srgbClr val="FF0000"/>
                </a:solidFill>
                <a:latin typeface="+mn-lt"/>
              </a:rPr>
              <a:t>C</a:t>
            </a:r>
            <a:r>
              <a:rPr lang="fr-FR" sz="2600" i="1" baseline="-25000" dirty="0">
                <a:solidFill>
                  <a:srgbClr val="FF0000"/>
                </a:solidFill>
              </a:rPr>
              <a:t>g</a:t>
            </a:r>
            <a:r>
              <a:rPr lang="fr-FR" sz="3200" i="1" baseline="-25000" dirty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3200" dirty="0">
                <a:solidFill>
                  <a:srgbClr val="FF0000"/>
                </a:solidFill>
                <a:latin typeface="+mn-lt"/>
              </a:rPr>
              <a:t>sur I </a:t>
            </a:r>
            <a:r>
              <a:rPr lang="fr-FR" sz="32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fr-FR" sz="3200" dirty="0" smtClean="0">
                <a:solidFill>
                  <a:srgbClr val="FF0000"/>
                </a:solidFill>
                <a:latin typeface="+mn-lt"/>
              </a:rPr>
            </a:br>
            <a:endParaRPr lang="fr-FR" sz="3200" dirty="0">
              <a:latin typeface="+mn-lt"/>
            </a:endParaRPr>
          </a:p>
          <a:p>
            <a:pPr marL="514350" indent="-514350">
              <a:buAutoNum type="alphaLcPeriod" startAt="3"/>
              <a:defRPr/>
            </a:pPr>
            <a:r>
              <a:rPr lang="fr-FR" sz="3200" dirty="0" smtClean="0">
                <a:latin typeface="+mn-lt"/>
              </a:rPr>
              <a:t> Pour </a:t>
            </a:r>
            <a:r>
              <a:rPr lang="fr-FR" sz="3200" dirty="0">
                <a:latin typeface="+mn-lt"/>
              </a:rPr>
              <a:t>tout </a:t>
            </a:r>
            <a:r>
              <a:rPr lang="fr-FR" sz="3200" i="1" dirty="0">
                <a:latin typeface="+mn-lt"/>
              </a:rPr>
              <a:t>x</a:t>
            </a:r>
            <a:r>
              <a:rPr lang="fr-FR" sz="3200" dirty="0">
                <a:latin typeface="+mn-lt"/>
              </a:rPr>
              <a:t> de I, </a:t>
            </a:r>
            <a:r>
              <a:rPr lang="fr-FR" sz="3200" i="1" dirty="0" smtClean="0">
                <a:latin typeface="+mn-lt"/>
              </a:rPr>
              <a:t>g</a:t>
            </a:r>
            <a:r>
              <a:rPr lang="fr-FR" sz="3200" dirty="0" smtClean="0">
                <a:latin typeface="+mn-lt"/>
              </a:rPr>
              <a:t>(</a:t>
            </a:r>
            <a:r>
              <a:rPr lang="fr-FR" sz="3200" i="1" dirty="0" smtClean="0">
                <a:latin typeface="+mn-lt"/>
              </a:rPr>
              <a:t>x</a:t>
            </a:r>
            <a:r>
              <a:rPr lang="fr-FR" sz="3200" dirty="0">
                <a:latin typeface="+mn-lt"/>
              </a:rPr>
              <a:t>) – </a:t>
            </a:r>
            <a:r>
              <a:rPr lang="fr-FR" sz="3200" i="1" dirty="0">
                <a:latin typeface="+mn-lt"/>
              </a:rPr>
              <a:t>f</a:t>
            </a:r>
            <a:r>
              <a:rPr lang="fr-FR" sz="3200" dirty="0">
                <a:latin typeface="+mn-lt"/>
              </a:rPr>
              <a:t>(</a:t>
            </a:r>
            <a:r>
              <a:rPr lang="fr-FR" sz="3200" i="1" dirty="0">
                <a:latin typeface="+mn-lt"/>
              </a:rPr>
              <a:t>x</a:t>
            </a:r>
            <a:r>
              <a:rPr lang="fr-FR" sz="3200" dirty="0" smtClean="0">
                <a:latin typeface="+mn-lt"/>
              </a:rPr>
              <a:t>) &gt; 0</a:t>
            </a:r>
          </a:p>
          <a:p>
            <a:pPr marL="514350" indent="-514350">
              <a:defRPr/>
            </a:pPr>
            <a:r>
              <a:rPr lang="fr-FR" sz="3200" i="1" dirty="0">
                <a:solidFill>
                  <a:srgbClr val="FF0000"/>
                </a:solidFill>
                <a:latin typeface="+mn-lt"/>
              </a:rPr>
              <a:t>	</a:t>
            </a:r>
            <a:r>
              <a:rPr lang="fr-FR" sz="3200" i="1" dirty="0" smtClean="0">
                <a:solidFill>
                  <a:srgbClr val="FF0000"/>
                </a:solidFill>
                <a:latin typeface="+mn-lt"/>
              </a:rPr>
              <a:t>  </a:t>
            </a:r>
            <a:r>
              <a:rPr lang="fr-FR" sz="3200" i="1" dirty="0" err="1" smtClean="0">
                <a:solidFill>
                  <a:srgbClr val="FF0000"/>
                </a:solidFill>
                <a:latin typeface="+mn-lt"/>
              </a:rPr>
              <a:t>C</a:t>
            </a:r>
            <a:r>
              <a:rPr lang="fr-FR" sz="3200" i="1" baseline="-25000" dirty="0" err="1" smtClean="0">
                <a:solidFill>
                  <a:srgbClr val="FF0000"/>
                </a:solidFill>
                <a:latin typeface="+mn-lt"/>
              </a:rPr>
              <a:t>f</a:t>
            </a:r>
            <a:r>
              <a:rPr lang="fr-FR" sz="32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3200" dirty="0">
                <a:solidFill>
                  <a:srgbClr val="FF0000"/>
                </a:solidFill>
                <a:latin typeface="+mn-lt"/>
              </a:rPr>
              <a:t>est </a:t>
            </a:r>
            <a:r>
              <a:rPr lang="fr-FR" sz="3200" dirty="0" smtClean="0">
                <a:solidFill>
                  <a:srgbClr val="FF0000"/>
                </a:solidFill>
                <a:latin typeface="+mn-lt"/>
              </a:rPr>
              <a:t>au-dessous </a:t>
            </a:r>
            <a:r>
              <a:rPr lang="fr-FR" sz="3200" dirty="0">
                <a:solidFill>
                  <a:srgbClr val="FF0000"/>
                </a:solidFill>
                <a:latin typeface="+mn-lt"/>
              </a:rPr>
              <a:t>de </a:t>
            </a:r>
            <a:r>
              <a:rPr lang="fr-FR" sz="3200" i="1" dirty="0">
                <a:solidFill>
                  <a:srgbClr val="FF0000"/>
                </a:solidFill>
                <a:latin typeface="+mn-lt"/>
              </a:rPr>
              <a:t>C</a:t>
            </a:r>
            <a:r>
              <a:rPr lang="fr-FR" sz="2600" i="1" baseline="-25000" dirty="0">
                <a:solidFill>
                  <a:srgbClr val="FF0000"/>
                </a:solidFill>
                <a:latin typeface="+mn-lt"/>
              </a:rPr>
              <a:t>g</a:t>
            </a:r>
            <a:r>
              <a:rPr lang="fr-FR" sz="3200" i="1" baseline="-25000" dirty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3200" dirty="0">
                <a:solidFill>
                  <a:srgbClr val="FF0000"/>
                </a:solidFill>
                <a:latin typeface="+mn-lt"/>
              </a:rPr>
              <a:t>sur I</a:t>
            </a: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endParaRPr lang="fr-FR" sz="3200" dirty="0">
              <a:latin typeface="+mj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908720"/>
            <a:ext cx="8964612" cy="1420764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6"/>
              <a:defRPr/>
            </a:pPr>
            <a:r>
              <a:rPr lang="fr-FR" sz="4000" dirty="0" smtClean="0"/>
              <a:t>Donner la position relative des courbes </a:t>
            </a:r>
            <a:r>
              <a:rPr lang="fr-FR" sz="4000" i="1" dirty="0" err="1" smtClean="0"/>
              <a:t>C</a:t>
            </a:r>
            <a:r>
              <a:rPr lang="fr-FR" sz="4000" i="1" baseline="-25000" dirty="0" err="1" smtClean="0"/>
              <a:t>f</a:t>
            </a:r>
            <a:r>
              <a:rPr lang="fr-FR" sz="4000" dirty="0" smtClean="0"/>
              <a:t>  et </a:t>
            </a:r>
            <a:r>
              <a:rPr lang="fr-FR" sz="4000" i="1" dirty="0" smtClean="0"/>
              <a:t>C</a:t>
            </a:r>
            <a:r>
              <a:rPr lang="fr-FR" sz="4000" i="1" baseline="-25000" dirty="0" smtClean="0"/>
              <a:t>g </a:t>
            </a:r>
            <a:r>
              <a:rPr lang="fr-FR" sz="4000" dirty="0" smtClean="0">
                <a:ea typeface="+mn-ea"/>
                <a:cs typeface="+mn-cs"/>
              </a:rPr>
              <a:t>  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971600" y="2420888"/>
          <a:ext cx="6672064" cy="20029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7942"/>
                <a:gridCol w="4544122"/>
              </a:tblGrid>
              <a:tr h="936104">
                <a:tc>
                  <a:txBody>
                    <a:bodyPr/>
                    <a:lstStyle/>
                    <a:p>
                      <a:pPr algn="l"/>
                      <a:r>
                        <a:rPr lang="fr-FR" sz="3200" i="1" dirty="0" smtClean="0"/>
                        <a:t>x</a:t>
                      </a:r>
                      <a:endParaRPr lang="fr-FR" sz="3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>
                          <a:sym typeface="Symbol"/>
                        </a:rPr>
                        <a:t></a:t>
                      </a:r>
                      <a:r>
                        <a:rPr lang="fr-FR" sz="3200" dirty="0" smtClean="0"/>
                        <a:t>10                </a:t>
                      </a:r>
                      <a:r>
                        <a:rPr lang="fr-FR" sz="3200" dirty="0" smtClean="0"/>
                        <a:t>5                12</a:t>
                      </a:r>
                      <a:endParaRPr lang="fr-FR" sz="3200" dirty="0"/>
                    </a:p>
                  </a:txBody>
                  <a:tcPr anchor="ctr"/>
                </a:tc>
              </a:tr>
              <a:tr h="936104">
                <a:tc>
                  <a:txBody>
                    <a:bodyPr/>
                    <a:lstStyle/>
                    <a:p>
                      <a:pPr algn="l"/>
                      <a:r>
                        <a:rPr lang="fr-FR" sz="3200" i="0" dirty="0" smtClean="0"/>
                        <a:t>Signe de </a:t>
                      </a:r>
                      <a:r>
                        <a:rPr lang="fr-FR" sz="3200" i="1" dirty="0" smtClean="0"/>
                        <a:t>g</a:t>
                      </a:r>
                      <a:r>
                        <a:rPr lang="fr-FR" sz="3200" i="0" dirty="0" smtClean="0"/>
                        <a:t>(</a:t>
                      </a:r>
                      <a:r>
                        <a:rPr lang="fr-FR" sz="3200" i="1" dirty="0" smtClean="0"/>
                        <a:t>x</a:t>
                      </a:r>
                      <a:r>
                        <a:rPr lang="fr-FR" sz="3200" i="0" dirty="0" smtClean="0"/>
                        <a:t>) – </a:t>
                      </a:r>
                      <a:r>
                        <a:rPr lang="fr-FR" sz="3200" i="1" dirty="0" smtClean="0"/>
                        <a:t>f</a:t>
                      </a:r>
                      <a:r>
                        <a:rPr lang="fr-FR" sz="3200" i="0" dirty="0" smtClean="0"/>
                        <a:t>(</a:t>
                      </a:r>
                      <a:r>
                        <a:rPr lang="fr-FR" sz="3200" i="1" dirty="0" smtClean="0"/>
                        <a:t>x</a:t>
                      </a:r>
                      <a:r>
                        <a:rPr lang="fr-FR" sz="3200" i="0" dirty="0" smtClean="0"/>
                        <a:t>)</a:t>
                      </a:r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dirty="0" smtClean="0"/>
                        <a:t>          </a:t>
                      </a:r>
                      <a:r>
                        <a:rPr lang="fr-FR" sz="3600" dirty="0" smtClean="0">
                          <a:sym typeface="Symbol"/>
                        </a:rPr>
                        <a:t>       0             </a:t>
                      </a:r>
                      <a:r>
                        <a:rPr lang="fr-FR" sz="3600" baseline="0" dirty="0" smtClean="0"/>
                        <a:t> </a:t>
                      </a:r>
                      <a:endParaRPr lang="fr-FR" sz="3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1043608" y="4581128"/>
            <a:ext cx="71287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i="1" dirty="0" err="1" smtClean="0">
                <a:solidFill>
                  <a:srgbClr val="FF0000"/>
                </a:solidFill>
                <a:latin typeface="+mn-lt"/>
              </a:rPr>
              <a:t>C</a:t>
            </a:r>
            <a:r>
              <a:rPr lang="fr-FR" sz="3200" i="1" baseline="-25000" dirty="0" err="1" smtClean="0">
                <a:solidFill>
                  <a:srgbClr val="FF0000"/>
                </a:solidFill>
                <a:latin typeface="+mn-lt"/>
              </a:rPr>
              <a:t>f</a:t>
            </a:r>
            <a:r>
              <a:rPr lang="fr-FR" sz="3200" dirty="0" smtClean="0">
                <a:solidFill>
                  <a:srgbClr val="FF0000"/>
                </a:solidFill>
                <a:latin typeface="+mn-lt"/>
              </a:rPr>
              <a:t> est au-dessus de </a:t>
            </a:r>
            <a:r>
              <a:rPr lang="fr-FR" sz="3200" i="1" dirty="0" smtClean="0">
                <a:solidFill>
                  <a:srgbClr val="FF0000"/>
                </a:solidFill>
                <a:latin typeface="+mn-lt"/>
              </a:rPr>
              <a:t>C</a:t>
            </a:r>
            <a:r>
              <a:rPr lang="fr-FR" sz="3200" i="1" baseline="-25000" dirty="0" smtClean="0">
                <a:solidFill>
                  <a:srgbClr val="FF0000"/>
                </a:solidFill>
                <a:latin typeface="+mn-lt"/>
              </a:rPr>
              <a:t>g</a:t>
            </a:r>
            <a:r>
              <a:rPr lang="fr-FR" sz="3200" dirty="0" smtClean="0">
                <a:solidFill>
                  <a:srgbClr val="FF0000"/>
                </a:solidFill>
                <a:latin typeface="+mn-lt"/>
              </a:rPr>
              <a:t> sur [-10 ; 5[ </a:t>
            </a:r>
            <a:br>
              <a:rPr lang="fr-FR" sz="3200" dirty="0" smtClean="0">
                <a:solidFill>
                  <a:srgbClr val="FF0000"/>
                </a:solidFill>
                <a:latin typeface="+mn-lt"/>
              </a:rPr>
            </a:br>
            <a:r>
              <a:rPr lang="fr-FR" sz="3200" dirty="0" smtClean="0">
                <a:solidFill>
                  <a:srgbClr val="FF0000"/>
                </a:solidFill>
                <a:latin typeface="+mn-lt"/>
              </a:rPr>
              <a:t>      et au-dessous de </a:t>
            </a:r>
            <a:r>
              <a:rPr lang="fr-FR" sz="3200" i="1" dirty="0" smtClean="0">
                <a:solidFill>
                  <a:srgbClr val="FF0000"/>
                </a:solidFill>
                <a:latin typeface="+mn-lt"/>
              </a:rPr>
              <a:t>C</a:t>
            </a:r>
            <a:r>
              <a:rPr lang="fr-FR" sz="3200" i="1" baseline="-25000" dirty="0" smtClean="0">
                <a:solidFill>
                  <a:srgbClr val="FF0000"/>
                </a:solidFill>
                <a:latin typeface="+mn-lt"/>
              </a:rPr>
              <a:t>g</a:t>
            </a:r>
            <a:r>
              <a:rPr lang="fr-FR" sz="3200" dirty="0" smtClean="0">
                <a:solidFill>
                  <a:srgbClr val="FF0000"/>
                </a:solidFill>
                <a:latin typeface="+mn-lt"/>
              </a:rPr>
              <a:t> sur ]5 ; 12].</a:t>
            </a:r>
          </a:p>
          <a:p>
            <a:r>
              <a:rPr lang="fr-FR" sz="3200" dirty="0" smtClean="0">
                <a:solidFill>
                  <a:srgbClr val="FF0000"/>
                </a:solidFill>
                <a:latin typeface="+mn-lt"/>
              </a:rPr>
              <a:t>Les deux courbes sont sécantes au </a:t>
            </a:r>
            <a:br>
              <a:rPr lang="fr-FR" sz="3200" dirty="0" smtClean="0">
                <a:solidFill>
                  <a:srgbClr val="FF0000"/>
                </a:solidFill>
                <a:latin typeface="+mn-lt"/>
              </a:rPr>
            </a:br>
            <a:r>
              <a:rPr lang="fr-FR" sz="3200" dirty="0" smtClean="0">
                <a:solidFill>
                  <a:srgbClr val="FF0000"/>
                </a:solidFill>
                <a:latin typeface="+mn-lt"/>
              </a:rPr>
              <a:t>point d’abscisse 5.</a:t>
            </a:r>
            <a:endParaRPr lang="fr-FR" sz="32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908720"/>
            <a:ext cx="8964612" cy="1420764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7"/>
              <a:defRPr/>
            </a:pPr>
            <a:r>
              <a:rPr lang="fr-FR" sz="4000" dirty="0" smtClean="0"/>
              <a:t>Donner la position relative des courbes </a:t>
            </a:r>
            <a:r>
              <a:rPr lang="fr-FR" sz="4000" i="1" dirty="0" err="1" smtClean="0"/>
              <a:t>C</a:t>
            </a:r>
            <a:r>
              <a:rPr lang="fr-FR" sz="4000" i="1" baseline="-25000" dirty="0" err="1" smtClean="0"/>
              <a:t>f</a:t>
            </a:r>
            <a:r>
              <a:rPr lang="fr-FR" sz="4000" dirty="0" smtClean="0"/>
              <a:t>  et </a:t>
            </a:r>
            <a:r>
              <a:rPr lang="fr-FR" sz="4000" i="1" dirty="0" smtClean="0"/>
              <a:t>C</a:t>
            </a:r>
            <a:r>
              <a:rPr lang="fr-FR" sz="4000" i="1" baseline="-25000" dirty="0" smtClean="0"/>
              <a:t>g </a:t>
            </a:r>
            <a:r>
              <a:rPr lang="fr-FR" sz="4000" dirty="0" smtClean="0">
                <a:ea typeface="+mn-ea"/>
                <a:cs typeface="+mn-cs"/>
              </a:rPr>
              <a:t>  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899592" y="2492896"/>
          <a:ext cx="6672064" cy="20029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7942"/>
                <a:gridCol w="4544122"/>
              </a:tblGrid>
              <a:tr h="936104">
                <a:tc>
                  <a:txBody>
                    <a:bodyPr/>
                    <a:lstStyle/>
                    <a:p>
                      <a:pPr algn="l"/>
                      <a:r>
                        <a:rPr lang="fr-FR" sz="3200" i="1" dirty="0" smtClean="0"/>
                        <a:t>x</a:t>
                      </a:r>
                      <a:endParaRPr lang="fr-FR" sz="3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/>
                        <a:t>0                   4                  8</a:t>
                      </a:r>
                      <a:endParaRPr lang="fr-FR" sz="3200" dirty="0"/>
                    </a:p>
                  </a:txBody>
                  <a:tcPr anchor="ctr"/>
                </a:tc>
              </a:tr>
              <a:tr h="936104">
                <a:tc>
                  <a:txBody>
                    <a:bodyPr/>
                    <a:lstStyle/>
                    <a:p>
                      <a:pPr algn="l"/>
                      <a:r>
                        <a:rPr lang="fr-FR" sz="3200" i="0" dirty="0" smtClean="0"/>
                        <a:t>Signe de </a:t>
                      </a:r>
                      <a:r>
                        <a:rPr lang="fr-FR" sz="3200" i="1" dirty="0" smtClean="0"/>
                        <a:t>f</a:t>
                      </a:r>
                      <a:r>
                        <a:rPr lang="fr-FR" sz="3200" i="0" dirty="0" smtClean="0"/>
                        <a:t>(</a:t>
                      </a:r>
                      <a:r>
                        <a:rPr lang="fr-FR" sz="3200" i="1" dirty="0" smtClean="0"/>
                        <a:t>x</a:t>
                      </a:r>
                      <a:r>
                        <a:rPr lang="fr-FR" sz="3200" i="0" dirty="0" smtClean="0"/>
                        <a:t>) – </a:t>
                      </a:r>
                      <a:r>
                        <a:rPr lang="fr-FR" sz="3200" i="1" dirty="0" smtClean="0"/>
                        <a:t>g</a:t>
                      </a:r>
                      <a:r>
                        <a:rPr lang="fr-FR" sz="3200" i="0" dirty="0" smtClean="0"/>
                        <a:t>(</a:t>
                      </a:r>
                      <a:r>
                        <a:rPr lang="fr-FR" sz="3200" i="1" dirty="0" smtClean="0"/>
                        <a:t>x</a:t>
                      </a:r>
                      <a:r>
                        <a:rPr lang="fr-FR" sz="3200" i="0" dirty="0" smtClean="0"/>
                        <a:t>)</a:t>
                      </a:r>
                      <a:endParaRPr lang="fr-FR" sz="3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600" dirty="0" smtClean="0"/>
                        <a:t>          </a:t>
                      </a:r>
                      <a:r>
                        <a:rPr lang="fr-FR" sz="3600" dirty="0" smtClean="0">
                          <a:sym typeface="Symbol"/>
                        </a:rPr>
                        <a:t>       0             </a:t>
                      </a:r>
                      <a:r>
                        <a:rPr lang="fr-FR" sz="3600" baseline="0" dirty="0" smtClean="0"/>
                        <a:t> </a:t>
                      </a:r>
                      <a:endParaRPr lang="fr-FR" sz="3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827584" y="4653136"/>
            <a:ext cx="71287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i="1" dirty="0" err="1" smtClean="0">
                <a:solidFill>
                  <a:srgbClr val="FF0000"/>
                </a:solidFill>
                <a:latin typeface="+mn-lt"/>
              </a:rPr>
              <a:t>C</a:t>
            </a:r>
            <a:r>
              <a:rPr lang="fr-FR" sz="3200" i="1" baseline="-25000" dirty="0" err="1" smtClean="0">
                <a:solidFill>
                  <a:srgbClr val="FF0000"/>
                </a:solidFill>
                <a:latin typeface="+mn-lt"/>
              </a:rPr>
              <a:t>f</a:t>
            </a:r>
            <a:r>
              <a:rPr lang="fr-FR" sz="3200" dirty="0" smtClean="0">
                <a:solidFill>
                  <a:srgbClr val="FF0000"/>
                </a:solidFill>
                <a:latin typeface="+mn-lt"/>
              </a:rPr>
              <a:t> est au-dessous de </a:t>
            </a:r>
            <a:r>
              <a:rPr lang="fr-FR" sz="3200" i="1" dirty="0" smtClean="0">
                <a:solidFill>
                  <a:srgbClr val="FF0000"/>
                </a:solidFill>
                <a:latin typeface="+mn-lt"/>
              </a:rPr>
              <a:t>C</a:t>
            </a:r>
            <a:r>
              <a:rPr lang="fr-FR" sz="3200" i="1" baseline="-25000" dirty="0" smtClean="0">
                <a:solidFill>
                  <a:srgbClr val="FF0000"/>
                </a:solidFill>
                <a:latin typeface="+mn-lt"/>
              </a:rPr>
              <a:t>g</a:t>
            </a:r>
            <a:r>
              <a:rPr lang="fr-FR" sz="3200" dirty="0" smtClean="0">
                <a:solidFill>
                  <a:srgbClr val="FF0000"/>
                </a:solidFill>
                <a:latin typeface="+mn-lt"/>
              </a:rPr>
              <a:t> sur [0 ; 4[ </a:t>
            </a:r>
            <a:br>
              <a:rPr lang="fr-FR" sz="3200" dirty="0" smtClean="0">
                <a:solidFill>
                  <a:srgbClr val="FF0000"/>
                </a:solidFill>
                <a:latin typeface="+mn-lt"/>
              </a:rPr>
            </a:br>
            <a:r>
              <a:rPr lang="fr-FR" sz="3200" dirty="0" smtClean="0">
                <a:solidFill>
                  <a:srgbClr val="FF0000"/>
                </a:solidFill>
                <a:latin typeface="+mn-lt"/>
              </a:rPr>
              <a:t>      et au-dessus de </a:t>
            </a:r>
            <a:r>
              <a:rPr lang="fr-FR" sz="3200" i="1" dirty="0" smtClean="0">
                <a:solidFill>
                  <a:srgbClr val="FF0000"/>
                </a:solidFill>
                <a:latin typeface="+mn-lt"/>
              </a:rPr>
              <a:t>C</a:t>
            </a:r>
            <a:r>
              <a:rPr lang="fr-FR" sz="3200" i="1" baseline="-25000" dirty="0" smtClean="0">
                <a:solidFill>
                  <a:srgbClr val="FF0000"/>
                </a:solidFill>
                <a:latin typeface="+mn-lt"/>
              </a:rPr>
              <a:t>g</a:t>
            </a:r>
            <a:r>
              <a:rPr lang="fr-FR" sz="3200" dirty="0" smtClean="0">
                <a:solidFill>
                  <a:srgbClr val="FF0000"/>
                </a:solidFill>
                <a:latin typeface="+mn-lt"/>
              </a:rPr>
              <a:t> sur ]4 ; 8].</a:t>
            </a:r>
          </a:p>
          <a:p>
            <a:r>
              <a:rPr lang="fr-FR" sz="3200" dirty="0" smtClean="0">
                <a:solidFill>
                  <a:srgbClr val="FF0000"/>
                </a:solidFill>
                <a:latin typeface="+mn-lt"/>
              </a:rPr>
              <a:t>Les deux courbes sont sécantes au </a:t>
            </a:r>
            <a:br>
              <a:rPr lang="fr-FR" sz="3200" dirty="0" smtClean="0">
                <a:solidFill>
                  <a:srgbClr val="FF0000"/>
                </a:solidFill>
                <a:latin typeface="+mn-lt"/>
              </a:rPr>
            </a:br>
            <a:r>
              <a:rPr lang="fr-FR" sz="3200" dirty="0" smtClean="0">
                <a:solidFill>
                  <a:srgbClr val="FF0000"/>
                </a:solidFill>
                <a:latin typeface="+mn-lt"/>
              </a:rPr>
              <a:t>point d’abscisse 4.</a:t>
            </a:r>
            <a:endParaRPr lang="fr-FR" sz="32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2" cstate="print"/>
          <a:srcRect t="6458"/>
          <a:stretch>
            <a:fillRect/>
          </a:stretch>
        </p:blipFill>
        <p:spPr bwMode="auto">
          <a:xfrm>
            <a:off x="5471246" y="3401616"/>
            <a:ext cx="367275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Titre 5"/>
          <p:cNvSpPr>
            <a:spLocks noGrp="1"/>
          </p:cNvSpPr>
          <p:nvPr>
            <p:ph type="title"/>
          </p:nvPr>
        </p:nvSpPr>
        <p:spPr>
          <a:xfrm>
            <a:off x="457200" y="1000124"/>
            <a:ext cx="8229600" cy="1420764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8"/>
            </a:pPr>
            <a:r>
              <a:rPr lang="fr-FR" sz="4000" dirty="0" smtClean="0">
                <a:cs typeface="Cambria Math" pitchFamily="18" charset="0"/>
              </a:rPr>
              <a:t>Donner le tableau de signes de </a:t>
            </a:r>
            <a:br>
              <a:rPr lang="fr-FR" sz="4000" dirty="0" smtClean="0">
                <a:cs typeface="Cambria Math" pitchFamily="18" charset="0"/>
              </a:rPr>
            </a:br>
            <a:r>
              <a:rPr lang="fr-FR" sz="4000" i="1" dirty="0" smtClean="0"/>
              <a:t>f</a:t>
            </a:r>
            <a:r>
              <a:rPr lang="fr-FR" sz="4000" dirty="0" smtClean="0"/>
              <a:t>(</a:t>
            </a:r>
            <a:r>
              <a:rPr lang="fr-FR" sz="4000" i="1" dirty="0" smtClean="0"/>
              <a:t>x</a:t>
            </a:r>
            <a:r>
              <a:rPr lang="fr-FR" sz="4000" dirty="0" smtClean="0"/>
              <a:t>) </a:t>
            </a:r>
            <a:r>
              <a:rPr lang="fr-FR" sz="4000" dirty="0" smtClean="0">
                <a:sym typeface="Symbol"/>
              </a:rPr>
              <a:t></a:t>
            </a:r>
            <a:r>
              <a:rPr lang="fr-FR" sz="4000" dirty="0" smtClean="0"/>
              <a:t> </a:t>
            </a:r>
            <a:r>
              <a:rPr lang="fr-FR" sz="4000" i="1" dirty="0" smtClean="0"/>
              <a:t>g</a:t>
            </a:r>
            <a:r>
              <a:rPr lang="fr-FR" sz="4000" dirty="0" smtClean="0"/>
              <a:t>(</a:t>
            </a:r>
            <a:r>
              <a:rPr lang="fr-FR" sz="4000" i="1" dirty="0" smtClean="0"/>
              <a:t>x</a:t>
            </a:r>
            <a:r>
              <a:rPr lang="fr-FR" sz="4000" dirty="0" smtClean="0"/>
              <a:t>)</a:t>
            </a:r>
            <a:br>
              <a:rPr lang="fr-FR" sz="4000" dirty="0" smtClean="0"/>
            </a:br>
            <a:endParaRPr lang="fr-FR" sz="4000" dirty="0" smtClean="0">
              <a:cs typeface="Cambria Math" pitchFamily="18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0" y="2132856"/>
          <a:ext cx="6156176" cy="18745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5696"/>
                <a:gridCol w="4320480"/>
              </a:tblGrid>
              <a:tr h="807711">
                <a:tc>
                  <a:txBody>
                    <a:bodyPr/>
                    <a:lstStyle/>
                    <a:p>
                      <a:pPr algn="l"/>
                      <a:r>
                        <a:rPr lang="fr-FR" sz="3200" i="1" dirty="0" smtClean="0"/>
                        <a:t>x</a:t>
                      </a:r>
                      <a:endParaRPr lang="fr-FR" sz="3200" i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>
                          <a:sym typeface="Symbol"/>
                        </a:rPr>
                        <a:t></a:t>
                      </a:r>
                      <a:r>
                        <a:rPr lang="fr-FR" sz="3200" dirty="0" smtClean="0"/>
                        <a:t> </a:t>
                      </a:r>
                      <a:r>
                        <a:rPr lang="fr-FR" sz="3200" dirty="0" smtClean="0">
                          <a:sym typeface="Symbol"/>
                        </a:rPr>
                        <a:t>         </a:t>
                      </a:r>
                      <a:r>
                        <a:rPr lang="fr-FR" sz="3200" dirty="0" smtClean="0">
                          <a:solidFill>
                            <a:srgbClr val="FF0000"/>
                          </a:solidFill>
                        </a:rPr>
                        <a:t>0          4        </a:t>
                      </a:r>
                      <a:r>
                        <a:rPr lang="fr-FR" sz="3200" dirty="0" smtClean="0"/>
                        <a:t>+ </a:t>
                      </a:r>
                      <a:r>
                        <a:rPr lang="fr-FR" sz="3200" dirty="0" smtClean="0">
                          <a:sym typeface="Symbol"/>
                        </a:rPr>
                        <a:t></a:t>
                      </a:r>
                      <a:r>
                        <a:rPr lang="fr-FR" sz="3200" dirty="0" smtClean="0"/>
                        <a:t>          </a:t>
                      </a:r>
                      <a:endParaRPr lang="fr-FR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920481">
                <a:tc>
                  <a:txBody>
                    <a:bodyPr/>
                    <a:lstStyle/>
                    <a:p>
                      <a:pPr algn="l"/>
                      <a:r>
                        <a:rPr lang="fr-FR" sz="3200" i="0" dirty="0" smtClean="0"/>
                        <a:t>Signe de </a:t>
                      </a:r>
                      <a:br>
                        <a:rPr lang="fr-FR" sz="3200" i="0" dirty="0" smtClean="0"/>
                      </a:br>
                      <a:r>
                        <a:rPr lang="fr-FR" sz="3200" i="1" dirty="0" smtClean="0"/>
                        <a:t>f</a:t>
                      </a:r>
                      <a:r>
                        <a:rPr lang="fr-FR" sz="3200" i="0" dirty="0" smtClean="0"/>
                        <a:t>(</a:t>
                      </a:r>
                      <a:r>
                        <a:rPr lang="fr-FR" sz="3200" i="1" dirty="0" smtClean="0"/>
                        <a:t>x</a:t>
                      </a:r>
                      <a:r>
                        <a:rPr lang="fr-FR" sz="3200" i="0" dirty="0" smtClean="0"/>
                        <a:t>) – </a:t>
                      </a:r>
                      <a:r>
                        <a:rPr lang="fr-FR" sz="3200" i="1" dirty="0" smtClean="0"/>
                        <a:t>g</a:t>
                      </a:r>
                      <a:r>
                        <a:rPr lang="fr-FR" sz="3200" i="0" dirty="0" smtClean="0"/>
                        <a:t>(</a:t>
                      </a:r>
                      <a:r>
                        <a:rPr lang="fr-FR" sz="3200" i="1" dirty="0" smtClean="0"/>
                        <a:t>x</a:t>
                      </a:r>
                      <a:r>
                        <a:rPr lang="fr-FR" sz="3200" i="0" dirty="0" smtClean="0"/>
                        <a:t>)</a:t>
                      </a:r>
                      <a:endParaRPr lang="fr-FR" sz="3200" i="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>
                          <a:solidFill>
                            <a:srgbClr val="FF0000"/>
                          </a:solidFill>
                        </a:rPr>
                        <a:t>      </a:t>
                      </a:r>
                      <a:r>
                        <a:rPr lang="fr-FR" sz="3200" dirty="0" smtClean="0">
                          <a:solidFill>
                            <a:srgbClr val="FF0000"/>
                          </a:solidFill>
                          <a:sym typeface="Symbol"/>
                        </a:rPr>
                        <a:t>      0</a:t>
                      </a:r>
                      <a:r>
                        <a:rPr lang="fr-FR" sz="3200" dirty="0" smtClean="0">
                          <a:solidFill>
                            <a:srgbClr val="FF0000"/>
                          </a:solidFill>
                        </a:rPr>
                        <a:t>    </a:t>
                      </a:r>
                      <a:r>
                        <a:rPr lang="fr-FR" sz="3200" dirty="0" smtClean="0">
                          <a:solidFill>
                            <a:srgbClr val="FF0000"/>
                          </a:solidFill>
                          <a:sym typeface="Symbol"/>
                        </a:rPr>
                        <a:t>    0         </a:t>
                      </a:r>
                      <a:r>
                        <a:rPr lang="fr-FR" sz="32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fr-FR" sz="32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 noGrp="1"/>
          </p:cNvSpPr>
          <p:nvPr>
            <p:ph type="title"/>
          </p:nvPr>
        </p:nvSpPr>
        <p:spPr>
          <a:xfrm>
            <a:off x="457200" y="1000124"/>
            <a:ext cx="8229600" cy="1420764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9"/>
            </a:pPr>
            <a:r>
              <a:rPr lang="fr-FR" sz="4000" dirty="0" smtClean="0">
                <a:cs typeface="Cambria Math" pitchFamily="18" charset="0"/>
              </a:rPr>
              <a:t>Donner le tableau de signes de </a:t>
            </a:r>
            <a:br>
              <a:rPr lang="fr-FR" sz="4000" dirty="0" smtClean="0">
                <a:cs typeface="Cambria Math" pitchFamily="18" charset="0"/>
              </a:rPr>
            </a:br>
            <a:r>
              <a:rPr lang="fr-FR" sz="4000" i="1" dirty="0" smtClean="0"/>
              <a:t>g</a:t>
            </a:r>
            <a:r>
              <a:rPr lang="fr-FR" sz="4000" dirty="0" smtClean="0"/>
              <a:t>(</a:t>
            </a:r>
            <a:r>
              <a:rPr lang="fr-FR" sz="4000" i="1" dirty="0" smtClean="0"/>
              <a:t>x</a:t>
            </a:r>
            <a:r>
              <a:rPr lang="fr-FR" sz="4000" dirty="0" smtClean="0"/>
              <a:t>) </a:t>
            </a:r>
            <a:r>
              <a:rPr lang="fr-FR" sz="4000" dirty="0" smtClean="0">
                <a:sym typeface="Symbol"/>
              </a:rPr>
              <a:t></a:t>
            </a:r>
            <a:r>
              <a:rPr lang="fr-FR" sz="4000" dirty="0" smtClean="0"/>
              <a:t> </a:t>
            </a:r>
            <a:r>
              <a:rPr lang="fr-FR" sz="4000" i="1" dirty="0" smtClean="0"/>
              <a:t>f</a:t>
            </a:r>
            <a:r>
              <a:rPr lang="fr-FR" sz="4000" dirty="0" smtClean="0"/>
              <a:t>(</a:t>
            </a:r>
            <a:r>
              <a:rPr lang="fr-FR" sz="4000" i="1" dirty="0" smtClean="0"/>
              <a:t>x</a:t>
            </a:r>
            <a:r>
              <a:rPr lang="fr-FR" sz="4000" dirty="0" smtClean="0"/>
              <a:t>)</a:t>
            </a:r>
            <a:br>
              <a:rPr lang="fr-FR" sz="4000" dirty="0" smtClean="0"/>
            </a:br>
            <a:endParaRPr lang="fr-FR" sz="4000" dirty="0" smtClean="0">
              <a:cs typeface="Cambria Math" pitchFamily="18" charset="0"/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8006" y="3501008"/>
            <a:ext cx="4077702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0" y="2132856"/>
          <a:ext cx="6156176" cy="18745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5696"/>
                <a:gridCol w="4320480"/>
              </a:tblGrid>
              <a:tr h="807711">
                <a:tc>
                  <a:txBody>
                    <a:bodyPr/>
                    <a:lstStyle/>
                    <a:p>
                      <a:pPr algn="l"/>
                      <a:r>
                        <a:rPr lang="fr-FR" sz="3200" i="1" dirty="0" smtClean="0"/>
                        <a:t>x</a:t>
                      </a:r>
                      <a:endParaRPr lang="fr-FR" sz="3200" i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>
                          <a:sym typeface="Symbol"/>
                        </a:rPr>
                        <a:t></a:t>
                      </a:r>
                      <a:r>
                        <a:rPr lang="fr-FR" sz="3200" dirty="0" smtClean="0"/>
                        <a:t> </a:t>
                      </a:r>
                      <a:r>
                        <a:rPr lang="fr-FR" sz="3200" dirty="0" smtClean="0">
                          <a:sym typeface="Symbol"/>
                        </a:rPr>
                        <a:t>       </a:t>
                      </a:r>
                      <a:r>
                        <a:rPr lang="fr-FR" sz="3200" dirty="0" smtClean="0">
                          <a:solidFill>
                            <a:srgbClr val="FF0000"/>
                          </a:solidFill>
                          <a:sym typeface="Symbol"/>
                        </a:rPr>
                        <a:t></a:t>
                      </a:r>
                      <a:r>
                        <a:rPr lang="fr-FR" sz="3200" dirty="0" smtClean="0">
                          <a:solidFill>
                            <a:srgbClr val="FF0000"/>
                          </a:solidFill>
                        </a:rPr>
                        <a:t>1          2        </a:t>
                      </a:r>
                      <a:r>
                        <a:rPr lang="fr-FR" sz="3200" dirty="0" smtClean="0"/>
                        <a:t>+ </a:t>
                      </a:r>
                      <a:r>
                        <a:rPr lang="fr-FR" sz="3200" dirty="0" smtClean="0">
                          <a:sym typeface="Symbol"/>
                        </a:rPr>
                        <a:t></a:t>
                      </a:r>
                      <a:r>
                        <a:rPr lang="fr-FR" sz="3200" dirty="0" smtClean="0"/>
                        <a:t>          </a:t>
                      </a:r>
                      <a:endParaRPr lang="fr-FR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920481">
                <a:tc>
                  <a:txBody>
                    <a:bodyPr/>
                    <a:lstStyle/>
                    <a:p>
                      <a:pPr algn="l"/>
                      <a:r>
                        <a:rPr lang="fr-FR" sz="3200" i="0" dirty="0" smtClean="0"/>
                        <a:t>Signe de </a:t>
                      </a:r>
                      <a:br>
                        <a:rPr lang="fr-FR" sz="3200" i="0" dirty="0" smtClean="0"/>
                      </a:br>
                      <a:r>
                        <a:rPr lang="fr-FR" sz="3200" i="1" dirty="0" smtClean="0"/>
                        <a:t>g</a:t>
                      </a:r>
                      <a:r>
                        <a:rPr lang="fr-FR" sz="3200" i="0" dirty="0" smtClean="0"/>
                        <a:t>(</a:t>
                      </a:r>
                      <a:r>
                        <a:rPr lang="fr-FR" sz="3200" i="1" dirty="0" smtClean="0"/>
                        <a:t>x</a:t>
                      </a:r>
                      <a:r>
                        <a:rPr lang="fr-FR" sz="3200" i="0" dirty="0" smtClean="0"/>
                        <a:t>) – </a:t>
                      </a:r>
                      <a:r>
                        <a:rPr lang="fr-FR" sz="3200" i="1" dirty="0" smtClean="0"/>
                        <a:t>f</a:t>
                      </a:r>
                      <a:r>
                        <a:rPr lang="fr-FR" sz="3200" i="0" dirty="0" smtClean="0"/>
                        <a:t>(</a:t>
                      </a:r>
                      <a:r>
                        <a:rPr lang="fr-FR" sz="3200" i="1" dirty="0" smtClean="0"/>
                        <a:t>x</a:t>
                      </a:r>
                      <a:r>
                        <a:rPr lang="fr-FR" sz="3200" i="0" dirty="0" smtClean="0"/>
                        <a:t>)</a:t>
                      </a:r>
                      <a:endParaRPr lang="fr-FR" sz="3200" i="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 smtClean="0">
                          <a:solidFill>
                            <a:srgbClr val="FF0000"/>
                          </a:solidFill>
                        </a:rPr>
                        <a:t>      </a:t>
                      </a:r>
                      <a:r>
                        <a:rPr lang="fr-FR" sz="3200" dirty="0" smtClean="0">
                          <a:solidFill>
                            <a:srgbClr val="FF0000"/>
                          </a:solidFill>
                          <a:sym typeface="Symbol"/>
                        </a:rPr>
                        <a:t>      0</a:t>
                      </a:r>
                      <a:r>
                        <a:rPr lang="fr-FR" sz="3200" dirty="0" smtClean="0">
                          <a:solidFill>
                            <a:srgbClr val="FF0000"/>
                          </a:solidFill>
                        </a:rPr>
                        <a:t>    </a:t>
                      </a:r>
                      <a:r>
                        <a:rPr lang="fr-FR" sz="3200" dirty="0" smtClean="0">
                          <a:solidFill>
                            <a:srgbClr val="FF0000"/>
                          </a:solidFill>
                          <a:sym typeface="Symbol"/>
                        </a:rPr>
                        <a:t>    0         </a:t>
                      </a:r>
                      <a:r>
                        <a:rPr lang="fr-FR" sz="32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fr-FR" sz="32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1078</TotalTime>
  <Words>505</Words>
  <Application>Microsoft Office PowerPoint</Application>
  <PresentationFormat>Affichage à l'écran (4:3)</PresentationFormat>
  <Paragraphs>104</Paragraphs>
  <Slides>20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20</vt:i4>
      </vt:variant>
    </vt:vector>
  </HeadingPairs>
  <TitlesOfParts>
    <vt:vector size="22" baseType="lpstr">
      <vt:lpstr>titre</vt:lpstr>
      <vt:lpstr>diaposcourantes</vt:lpstr>
      <vt:lpstr>Positions relatives de courbes Comparaisons</vt:lpstr>
      <vt:lpstr>Compléter par &lt; ,  &gt; ou =</vt:lpstr>
      <vt:lpstr>Compléter par &lt; ou &gt;  </vt:lpstr>
      <vt:lpstr>Diapositive 4</vt:lpstr>
      <vt:lpstr>Compléter par &lt; ou &gt;</vt:lpstr>
      <vt:lpstr>Diapositive 6</vt:lpstr>
      <vt:lpstr>Donner la position relative des courbes Cf  et Cg   </vt:lpstr>
      <vt:lpstr>Donner la position relative des courbes Cf  et Cg   </vt:lpstr>
      <vt:lpstr>Donner le tableau de signes de  f(x)  g(x) </vt:lpstr>
      <vt:lpstr>Donner le tableau de signes de  g(x)  f(x) </vt:lpstr>
      <vt:lpstr>Diapositive 11</vt:lpstr>
      <vt:lpstr>Compléter par &lt; ,  &gt; ou =</vt:lpstr>
      <vt:lpstr>Compléter par &lt; ou &gt;  </vt:lpstr>
      <vt:lpstr>Diapositive 14</vt:lpstr>
      <vt:lpstr>Compléter par &lt; ou &gt;</vt:lpstr>
      <vt:lpstr>Diapositive 16</vt:lpstr>
      <vt:lpstr>Donner la position relative des courbes Cf  et Cg   </vt:lpstr>
      <vt:lpstr>Donner la position relative des courbes Cf  et Cg   </vt:lpstr>
      <vt:lpstr>Donner le tableau de signes de  f(x)  g(x) </vt:lpstr>
      <vt:lpstr>Donner le tableau de signes de  g(x)  f(x)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MAGINA</cp:lastModifiedBy>
  <cp:revision>144</cp:revision>
  <dcterms:created xsi:type="dcterms:W3CDTF">2010-05-07T13:51:37Z</dcterms:created>
  <dcterms:modified xsi:type="dcterms:W3CDTF">2011-06-29T10:30:44Z</dcterms:modified>
</cp:coreProperties>
</file>