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63" r:id="rId4"/>
    <p:sldId id="281" r:id="rId5"/>
    <p:sldId id="257" r:id="rId6"/>
    <p:sldId id="312" r:id="rId7"/>
    <p:sldId id="308" r:id="rId8"/>
    <p:sldId id="306" r:id="rId9"/>
    <p:sldId id="309" r:id="rId10"/>
    <p:sldId id="307" r:id="rId11"/>
    <p:sldId id="310" r:id="rId12"/>
    <p:sldId id="311" r:id="rId13"/>
    <p:sldId id="268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6" autoAdjust="0"/>
    <p:restoredTop sz="94660"/>
  </p:normalViewPr>
  <p:slideViewPr>
    <p:cSldViewPr>
      <p:cViewPr varScale="1">
        <p:scale>
          <a:sx n="69" d="100"/>
          <a:sy n="69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EB45C5F-156C-4DFC-A077-DCBC6C4D62C0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B012115-87FB-4E5E-8A51-86A8E54564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012115-87FB-4E5E-8A51-86A8E54564F4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30B5F-1CF4-461C-AA0E-A1C34FF5D28B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6AE5A-8FDD-42CB-A023-37A1948C8A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F83C-0966-4BCA-8B50-E942801EFFF4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73B0B-BFAB-4D73-BDE1-EA40D6F58E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BF398-6420-456C-9C68-3A2226420327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2C5B6-717B-4993-9EC7-2FBC3F6DA1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1F928-6349-4F7C-93B3-1B0AD58E8BFA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140ED-1EB2-445A-80B0-D1D4359E9F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AB12B-2D01-47E2-BFD6-FE55468B80F6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97451-5128-4437-9673-BE86AF60A3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B286B-5392-46F7-8248-5DB27EC3492B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3D24-1687-488B-9603-952B6E75E7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39291-936F-441B-8155-0CD999C991AB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0F052-C87A-46CF-9DDB-A12C2AF59E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1B86C-1E8F-4926-A6D6-200156C0D014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40F59-6F11-49BC-AF86-9EC6882918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B195D-9B6E-402E-BEB0-F18E6A5B38C4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24E03-1808-4A77-AA8C-CD832A2C2B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CCAD8-9639-4A07-9A4C-E398C1A4B263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D61B6-015B-44BA-A456-301761D57C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B1C93-AA69-45C8-A83B-D03F5D94F0D5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E3D74-D0AF-44E1-836C-88EEBB6A66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EE7A6-2361-4B23-895C-AA7F0957BB03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65424-E9E5-4690-B1DF-C6A5FBA098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29800-7E21-4C58-BCCA-E8DB887B5E7D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C790E-E3B4-42AD-908E-B86E0591DA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F362E-3ADA-4AD3-AACC-4B5D596B7384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4F17F-7693-4FFB-88D9-E3FC9ABDC1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A2482-6EA9-44BF-9CB6-DAA2C09F4753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62515-953C-4401-9610-0AD358D7B2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343FC-95CB-4998-8123-8E3D62668BF9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2AD0A-2DBD-4918-85F0-B6745FFAA5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58C3D-1331-47A7-9517-AE2C9DA4BEE9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F5594-52A1-4E0F-BF70-49BC5EFA23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0AAB3-26E7-4053-AA80-A90A37F728BE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25172-90F7-4322-A0F6-63C9E3416F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C7405-98C4-452A-AB11-84B48D591BCD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4862F-1680-447A-8506-943E8512D0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FDFCD-E266-4B70-99DD-AF30F0F8AB05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94ECE-DEB8-445B-981C-4855435B8A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C13CC-E457-4A6C-8595-DD4AAB7309CC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76DB5-76ED-4CBA-9F36-6FC4EAEB06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CD6FC-A81A-472C-B963-A2ED93CE4841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1B4FD-0C93-401B-9037-7BB395C399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D5B5A2-B72D-4EBA-93BE-92EB3412E21B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6D9876-F8EC-4EBD-867B-696028D749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87B860-6F29-464A-A801-0A59BB32B8A7}" type="datetimeFigureOut">
              <a:rPr lang="fr-FR"/>
              <a:pPr>
                <a:defRPr/>
              </a:pPr>
              <a:t>26/04/2011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7503F4-187A-4644-BABC-070E3CFF7B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683568" y="2924944"/>
            <a:ext cx="7772400" cy="1470025"/>
          </a:xfrm>
        </p:spPr>
        <p:txBody>
          <a:bodyPr/>
          <a:lstStyle/>
          <a:p>
            <a:pPr eaLnBrk="1" hangingPunct="1"/>
            <a:r>
              <a:rPr lang="fr-FR" dirty="0" smtClean="0"/>
              <a:t>Produit scalaire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Calculer </a:t>
            </a:r>
            <a:endParaRPr lang="fr-FR" i="1" dirty="0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9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114450"/>
            <a:ext cx="1097277" cy="65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093218"/>
            <a:ext cx="36004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501008"/>
            <a:ext cx="3657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4827612"/>
            <a:ext cx="37909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251521" y="1000125"/>
            <a:ext cx="8892480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/>
              <a:t>Les vecteurs sont-ils orthogonaux, colinéaires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5650" y="2420888"/>
            <a:ext cx="338455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  </a:t>
            </a:r>
            <a:endParaRPr lang="fr-FR" sz="36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600" dirty="0">
                <a:latin typeface="+mj-lt"/>
              </a:rPr>
              <a:t>.  </a:t>
            </a:r>
            <a:r>
              <a:rPr lang="fr-FR" sz="3600" dirty="0" smtClean="0">
                <a:latin typeface="+mj-lt"/>
              </a:rPr>
              <a:t>  </a:t>
            </a:r>
            <a:r>
              <a:rPr lang="fr-FR" sz="3200" dirty="0" smtClean="0">
                <a:latin typeface="+mj-lt"/>
              </a:rPr>
              <a:t>    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3914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229200"/>
            <a:ext cx="36099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3849985"/>
            <a:ext cx="4105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3356992"/>
            <a:ext cx="482503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soient orthogonaux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       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soient colinéaires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Déterminer      pour que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6516" r="13033"/>
          <a:stretch>
            <a:fillRect/>
          </a:stretch>
        </p:blipFill>
        <p:spPr bwMode="auto">
          <a:xfrm>
            <a:off x="3839526" y="1324627"/>
            <a:ext cx="516450" cy="52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04864"/>
            <a:ext cx="35623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564904"/>
            <a:ext cx="74893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normal à la droite </a:t>
            </a:r>
            <a:r>
              <a:rPr lang="fr-FR" sz="3200" i="1" dirty="0" smtClean="0">
                <a:latin typeface="+mj-lt"/>
              </a:rPr>
              <a:t>d</a:t>
            </a:r>
            <a:r>
              <a:rPr lang="fr-FR" sz="3200" dirty="0" smtClean="0">
                <a:latin typeface="+mj-lt"/>
              </a:rPr>
              <a:t> : 2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 – 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+ 4 = 0</a:t>
            </a:r>
          </a:p>
          <a:p>
            <a:pPr>
              <a:defRPr/>
            </a:pPr>
            <a:r>
              <a:rPr lang="fr-FR" sz="3200" dirty="0" smtClean="0">
                <a:latin typeface="+mj-lt"/>
              </a:rPr>
              <a:t>        </a:t>
            </a: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directeur de la droite </a:t>
            </a:r>
            <a:r>
              <a:rPr lang="fr-FR" sz="3200" i="1" dirty="0" smtClean="0">
                <a:latin typeface="+mn-lt"/>
              </a:rPr>
              <a:t>d</a:t>
            </a:r>
            <a:r>
              <a:rPr lang="fr-FR" sz="3200" dirty="0" smtClean="0">
                <a:latin typeface="+mn-lt"/>
              </a:rPr>
              <a:t> : 2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 – </a:t>
            </a:r>
            <a:r>
              <a:rPr lang="fr-FR" sz="3200" i="1" dirty="0" smtClean="0">
                <a:latin typeface="+mn-lt"/>
              </a:rPr>
              <a:t>y</a:t>
            </a:r>
            <a:r>
              <a:rPr lang="fr-FR" sz="3200" dirty="0" smtClean="0">
                <a:latin typeface="+mn-lt"/>
              </a:rPr>
              <a:t> + 4 = 0</a:t>
            </a:r>
          </a:p>
          <a:p>
            <a:pPr>
              <a:defRPr/>
            </a:pPr>
            <a:endParaRPr lang="fr-FR" sz="3200" dirty="0" smtClean="0">
              <a:latin typeface="+mn-lt"/>
            </a:endParaRPr>
          </a:p>
          <a:p>
            <a:pPr>
              <a:defRPr/>
            </a:pPr>
            <a:r>
              <a:rPr lang="fr-FR" sz="3200" dirty="0" smtClean="0">
                <a:latin typeface="+mn-lt"/>
              </a:rPr>
              <a:t>c. normal à la droite </a:t>
            </a:r>
            <a:r>
              <a:rPr lang="fr-FR" sz="3200" i="1" dirty="0" smtClean="0">
                <a:latin typeface="+mn-lt"/>
              </a:rPr>
              <a:t>d</a:t>
            </a:r>
            <a:r>
              <a:rPr lang="fr-FR" sz="3200" dirty="0" smtClean="0">
                <a:latin typeface="+mn-lt"/>
              </a:rPr>
              <a:t>’ : </a:t>
            </a:r>
            <a:r>
              <a:rPr lang="fr-FR" sz="3200" i="1" dirty="0" smtClean="0">
                <a:latin typeface="+mn-lt"/>
              </a:rPr>
              <a:t>y</a:t>
            </a:r>
            <a:r>
              <a:rPr lang="fr-FR" sz="3200" dirty="0" smtClean="0">
                <a:latin typeface="+mn-lt"/>
              </a:rPr>
              <a:t> =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n-lt"/>
              </a:rPr>
              <a:t>5 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+ 3</a:t>
            </a:r>
          </a:p>
          <a:p>
            <a:pPr>
              <a:defRPr/>
            </a:pPr>
            <a:endParaRPr lang="fr-FR" sz="3200" dirty="0" smtClean="0">
              <a:latin typeface="+mn-lt"/>
            </a:endParaRPr>
          </a:p>
          <a:p>
            <a:pPr>
              <a:defRPr/>
            </a:pPr>
            <a:r>
              <a:rPr lang="fr-FR" sz="3200" dirty="0" smtClean="0">
                <a:latin typeface="+mn-lt"/>
              </a:rPr>
              <a:t>d. directeur de la droite </a:t>
            </a:r>
            <a:r>
              <a:rPr lang="fr-FR" sz="3200" i="1" dirty="0" smtClean="0">
                <a:latin typeface="+mn-lt"/>
              </a:rPr>
              <a:t>d</a:t>
            </a:r>
            <a:r>
              <a:rPr lang="fr-FR" sz="3200" dirty="0" smtClean="0">
                <a:latin typeface="+mn-lt"/>
              </a:rPr>
              <a:t>’ : </a:t>
            </a:r>
            <a:r>
              <a:rPr lang="fr-FR" sz="3200" i="1" dirty="0" smtClean="0">
                <a:latin typeface="+mn-lt"/>
              </a:rPr>
              <a:t>y</a:t>
            </a:r>
            <a:r>
              <a:rPr lang="fr-FR" sz="3200" dirty="0" smtClean="0">
                <a:latin typeface="+mn-lt"/>
              </a:rPr>
              <a:t> = – 5 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+ 3</a:t>
            </a:r>
          </a:p>
          <a:p>
            <a:pPr>
              <a:defRPr/>
            </a:pPr>
            <a:endParaRPr lang="fr-FR" sz="3200" dirty="0" smtClean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4"/>
            </a:pPr>
            <a:r>
              <a:rPr lang="fr-FR" sz="4000" dirty="0" smtClean="0">
                <a:latin typeface="+mj-lt"/>
              </a:rPr>
              <a:t>Déterminer un vecteur </a:t>
            </a:r>
            <a:endParaRPr lang="fr-FR" sz="4000" i="1" dirty="0">
              <a:latin typeface="Times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5"/>
            </a:pPr>
            <a:r>
              <a:rPr lang="fr-FR" dirty="0" smtClean="0">
                <a:cs typeface="Cambria Math" pitchFamily="18" charset="0"/>
              </a:rPr>
              <a:t>Donner le centre et le rayon du cercle d’équation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27088" y="2349500"/>
            <a:ext cx="5185072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(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j-lt"/>
              </a:rPr>
              <a:t>2)² + (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– 1)² = 25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(</a:t>
            </a:r>
            <a:r>
              <a:rPr lang="fr-FR" sz="3200" i="1" dirty="0" smtClean="0">
                <a:latin typeface="+mj-lt"/>
              </a:rPr>
              <a:t>x </a:t>
            </a:r>
            <a:r>
              <a:rPr lang="fr-FR" sz="3200" dirty="0" smtClean="0">
                <a:latin typeface="+mj-lt"/>
              </a:rPr>
              <a:t>+3)² + (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j-lt"/>
              </a:rPr>
              <a:t>4)² = 7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c.   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² + (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j-lt"/>
              </a:rPr>
              <a:t>1)² </a:t>
            </a:r>
            <a:r>
              <a:rPr lang="fr-FR" sz="3200" dirty="0" smtClean="0"/>
              <a:t>–</a:t>
            </a:r>
            <a:r>
              <a:rPr lang="fr-FR" sz="3200" dirty="0" smtClean="0">
                <a:latin typeface="+mj-lt"/>
              </a:rPr>
              <a:t> 9 = 0</a:t>
            </a:r>
          </a:p>
          <a:p>
            <a:pPr marL="514350" indent="-5143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d.   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² + 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² </a:t>
            </a:r>
            <a:r>
              <a:rPr lang="fr-FR" sz="3200" dirty="0" smtClean="0"/>
              <a:t>–</a:t>
            </a:r>
            <a:r>
              <a:rPr lang="fr-FR" sz="3200" dirty="0" smtClean="0">
                <a:latin typeface="+mj-lt"/>
              </a:rPr>
              <a:t> 2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  = 0</a:t>
            </a:r>
          </a:p>
          <a:p>
            <a:pPr marL="742950" indent="-7429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742950" indent="-742950">
              <a:buAutoNum type="alphaLcPeriod" startAt="3"/>
              <a:defRPr/>
            </a:pP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27584" y="1000125"/>
            <a:ext cx="7859216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6"/>
            </a:pPr>
            <a:r>
              <a:rPr lang="fr-FR" dirty="0" smtClean="0">
                <a:cs typeface="Cambria Math" pitchFamily="18" charset="0"/>
              </a:rPr>
              <a:t>Calculer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5185072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c.   </a:t>
            </a:r>
          </a:p>
          <a:p>
            <a:pPr marL="514350" indent="-5143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d.   </a:t>
            </a:r>
          </a:p>
          <a:p>
            <a:pPr marL="742950" indent="-7429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742950" indent="-742950">
              <a:buAutoNum type="alphaLcPeriod" startAt="3"/>
              <a:defRPr/>
            </a:pP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76872"/>
            <a:ext cx="9429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212976"/>
            <a:ext cx="1543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14908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060848"/>
            <a:ext cx="42862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5229200"/>
            <a:ext cx="15049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971600" y="1000125"/>
            <a:ext cx="77152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7"/>
            </a:pPr>
            <a:r>
              <a:rPr lang="fr-FR" dirty="0" smtClean="0">
                <a:latin typeface="Times" pitchFamily="18" charset="0"/>
                <a:cs typeface="Cambria Math" pitchFamily="18" charset="0"/>
              </a:rPr>
              <a:t>Calculer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573016"/>
            <a:ext cx="6056362" cy="291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827088" y="1916833"/>
            <a:ext cx="35288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716016" y="1931348"/>
            <a:ext cx="35288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c</a:t>
            </a:r>
            <a:r>
              <a:rPr lang="fr-FR" sz="3200" dirty="0" smtClean="0">
                <a:latin typeface="+mn-lt"/>
              </a:rPr>
              <a:t>.  </a:t>
            </a:r>
            <a:endParaRPr lang="fr-FR" sz="3600" dirty="0">
              <a:latin typeface="+mn-lt"/>
            </a:endParaRP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 smtClean="0">
                <a:latin typeface="+mn-lt"/>
              </a:rPr>
              <a:t>d.  </a:t>
            </a:r>
            <a:endParaRPr lang="fr-FR" sz="3200" dirty="0">
              <a:latin typeface="+mn-lt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844824"/>
            <a:ext cx="18383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9049" y="2852936"/>
            <a:ext cx="1628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844824"/>
            <a:ext cx="1600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2852936"/>
            <a:ext cx="15906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6324600"/>
            <a:ext cx="39814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1115616" y="1000125"/>
            <a:ext cx="7571184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8"/>
            </a:pPr>
            <a:r>
              <a:rPr lang="fr-FR" dirty="0" smtClean="0">
                <a:latin typeface="Times" pitchFamily="18" charset="0"/>
                <a:cs typeface="Cambria Math" pitchFamily="18" charset="0"/>
              </a:rPr>
              <a:t>Calculer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04864"/>
            <a:ext cx="691515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052736"/>
            <a:ext cx="1902183" cy="66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9"/>
            </a:pPr>
            <a:r>
              <a:rPr lang="fr-FR" dirty="0" smtClean="0">
                <a:cs typeface="Cambria Math" pitchFamily="18" charset="0"/>
              </a:rPr>
              <a:t>Calculer RI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2"/>
            <a:ext cx="73914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10"/>
            </a:pPr>
            <a:r>
              <a:rPr lang="fr-FR" dirty="0" smtClean="0">
                <a:cs typeface="Cambria Math" pitchFamily="18" charset="0"/>
              </a:rPr>
              <a:t>Vrai ou Faux ?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852936"/>
            <a:ext cx="69151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1547664" y="206084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latin typeface="+mn-lt"/>
              </a:rPr>
              <a:t>AG . AR = AD . AV </a:t>
            </a:r>
            <a:endParaRPr lang="fr-FR" sz="3600" dirty="0"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Calculer </a:t>
            </a:r>
            <a:endParaRPr lang="fr-FR" i="1" dirty="0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9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114450"/>
            <a:ext cx="1097277" cy="65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093218"/>
            <a:ext cx="36004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501008"/>
            <a:ext cx="3657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276872"/>
            <a:ext cx="16668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3712071"/>
            <a:ext cx="17049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4869160"/>
            <a:ext cx="37909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18187" y="5281389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251521" y="1000125"/>
            <a:ext cx="8892480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/>
              <a:t>Les vecteurs sont-ils orthogonaux, colinéaires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5650" y="2420888"/>
            <a:ext cx="338455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  </a:t>
            </a:r>
            <a:endParaRPr lang="fr-FR" sz="36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600" dirty="0">
                <a:latin typeface="+mj-lt"/>
              </a:rPr>
              <a:t>.  </a:t>
            </a:r>
            <a:r>
              <a:rPr lang="fr-FR" sz="3600" dirty="0" smtClean="0">
                <a:latin typeface="+mj-lt"/>
              </a:rPr>
              <a:t>  </a:t>
            </a:r>
            <a:r>
              <a:rPr lang="fr-FR" sz="3200" dirty="0" smtClean="0">
                <a:latin typeface="+mj-lt"/>
              </a:rPr>
              <a:t>    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3914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229200"/>
            <a:ext cx="36099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5868144" y="2492896"/>
            <a:ext cx="2592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orthogonaux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868144" y="4005064"/>
            <a:ext cx="2194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colinéaires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868144" y="5518973"/>
            <a:ext cx="3076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ni l’un ni l’autre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861048"/>
            <a:ext cx="4105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3356992"/>
            <a:ext cx="482503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soient orthogonaux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       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soient colinéaires</a:t>
            </a: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Déterminer      pour que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6516" r="13033"/>
          <a:stretch>
            <a:fillRect/>
          </a:stretch>
        </p:blipFill>
        <p:spPr bwMode="auto">
          <a:xfrm>
            <a:off x="3839526" y="1324627"/>
            <a:ext cx="516450" cy="52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04864"/>
            <a:ext cx="35623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573016"/>
            <a:ext cx="11811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36232" y="4869160"/>
            <a:ext cx="15240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564904"/>
            <a:ext cx="74893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normal à la droite </a:t>
            </a:r>
            <a:r>
              <a:rPr lang="fr-FR" sz="3200" i="1" dirty="0" smtClean="0">
                <a:latin typeface="+mj-lt"/>
              </a:rPr>
              <a:t>d</a:t>
            </a:r>
            <a:r>
              <a:rPr lang="fr-FR" sz="3200" dirty="0" smtClean="0">
                <a:latin typeface="+mj-lt"/>
              </a:rPr>
              <a:t> : 2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 – 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+ 4 = 0</a:t>
            </a:r>
          </a:p>
          <a:p>
            <a:pPr>
              <a:defRPr/>
            </a:pPr>
            <a:r>
              <a:rPr lang="fr-FR" sz="3200" dirty="0" smtClean="0">
                <a:latin typeface="+mj-lt"/>
              </a:rPr>
              <a:t>        </a:t>
            </a: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directeur de la droite </a:t>
            </a:r>
            <a:r>
              <a:rPr lang="fr-FR" sz="3200" i="1" dirty="0" smtClean="0">
                <a:latin typeface="+mn-lt"/>
              </a:rPr>
              <a:t>d</a:t>
            </a:r>
            <a:r>
              <a:rPr lang="fr-FR" sz="3200" dirty="0" smtClean="0">
                <a:latin typeface="+mn-lt"/>
              </a:rPr>
              <a:t> : 2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 – </a:t>
            </a:r>
            <a:r>
              <a:rPr lang="fr-FR" sz="3200" i="1" dirty="0" smtClean="0">
                <a:latin typeface="+mn-lt"/>
              </a:rPr>
              <a:t>y</a:t>
            </a:r>
            <a:r>
              <a:rPr lang="fr-FR" sz="3200" dirty="0" smtClean="0">
                <a:latin typeface="+mn-lt"/>
              </a:rPr>
              <a:t> + 4 = 0</a:t>
            </a:r>
          </a:p>
          <a:p>
            <a:pPr>
              <a:defRPr/>
            </a:pPr>
            <a:endParaRPr lang="fr-FR" sz="3200" dirty="0" smtClean="0">
              <a:latin typeface="+mn-lt"/>
            </a:endParaRPr>
          </a:p>
          <a:p>
            <a:pPr>
              <a:defRPr/>
            </a:pPr>
            <a:r>
              <a:rPr lang="fr-FR" sz="3200" dirty="0" smtClean="0">
                <a:latin typeface="+mn-lt"/>
              </a:rPr>
              <a:t>c. normal à la droite </a:t>
            </a:r>
            <a:r>
              <a:rPr lang="fr-FR" sz="3200" i="1" dirty="0" smtClean="0">
                <a:latin typeface="+mn-lt"/>
              </a:rPr>
              <a:t>d</a:t>
            </a:r>
            <a:r>
              <a:rPr lang="fr-FR" sz="3200" dirty="0" smtClean="0">
                <a:latin typeface="+mn-lt"/>
              </a:rPr>
              <a:t>’ : </a:t>
            </a:r>
            <a:r>
              <a:rPr lang="fr-FR" sz="3200" i="1" dirty="0" smtClean="0">
                <a:latin typeface="+mn-lt"/>
              </a:rPr>
              <a:t>y</a:t>
            </a:r>
            <a:r>
              <a:rPr lang="fr-FR" sz="3200" dirty="0" smtClean="0">
                <a:latin typeface="+mn-lt"/>
              </a:rPr>
              <a:t> =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n-lt"/>
              </a:rPr>
              <a:t>5 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+ 3</a:t>
            </a:r>
          </a:p>
          <a:p>
            <a:pPr>
              <a:defRPr/>
            </a:pPr>
            <a:endParaRPr lang="fr-FR" sz="3200" dirty="0" smtClean="0">
              <a:latin typeface="+mn-lt"/>
            </a:endParaRPr>
          </a:p>
          <a:p>
            <a:pPr>
              <a:defRPr/>
            </a:pPr>
            <a:r>
              <a:rPr lang="fr-FR" sz="3200" dirty="0" smtClean="0">
                <a:latin typeface="+mn-lt"/>
              </a:rPr>
              <a:t>d. directeur de la droite </a:t>
            </a:r>
            <a:r>
              <a:rPr lang="fr-FR" sz="3200" i="1" dirty="0" smtClean="0">
                <a:latin typeface="+mn-lt"/>
              </a:rPr>
              <a:t>d</a:t>
            </a:r>
            <a:r>
              <a:rPr lang="fr-FR" sz="3200" dirty="0" smtClean="0">
                <a:latin typeface="+mn-lt"/>
              </a:rPr>
              <a:t>’ : </a:t>
            </a:r>
            <a:r>
              <a:rPr lang="fr-FR" sz="3200" i="1" dirty="0" smtClean="0">
                <a:latin typeface="+mn-lt"/>
              </a:rPr>
              <a:t>y</a:t>
            </a:r>
            <a:r>
              <a:rPr lang="fr-FR" sz="3200" dirty="0" smtClean="0">
                <a:latin typeface="+mn-lt"/>
              </a:rPr>
              <a:t> = – 5 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+ 3</a:t>
            </a:r>
          </a:p>
          <a:p>
            <a:pPr>
              <a:defRPr/>
            </a:pPr>
            <a:endParaRPr lang="fr-FR" sz="3200" dirty="0" smtClean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4"/>
            </a:pPr>
            <a:r>
              <a:rPr lang="fr-FR" sz="4000" dirty="0" smtClean="0">
                <a:latin typeface="+mj-lt"/>
              </a:rPr>
              <a:t>Déterminer un vecteur 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097" y="2276872"/>
            <a:ext cx="10953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284984"/>
            <a:ext cx="895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9789" y="4293096"/>
            <a:ext cx="8286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5301208"/>
            <a:ext cx="10858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5"/>
            </a:pPr>
            <a:r>
              <a:rPr lang="fr-FR" dirty="0" smtClean="0">
                <a:cs typeface="Cambria Math" pitchFamily="18" charset="0"/>
              </a:rPr>
              <a:t>Donner le centre et le rayon du cercle d’équation 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27088" y="2349500"/>
            <a:ext cx="5185072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(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j-lt"/>
              </a:rPr>
              <a:t>2)² + (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– 1)² = 25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(</a:t>
            </a:r>
            <a:r>
              <a:rPr lang="fr-FR" sz="3200" i="1" dirty="0" smtClean="0">
                <a:latin typeface="+mj-lt"/>
              </a:rPr>
              <a:t>x </a:t>
            </a:r>
            <a:r>
              <a:rPr lang="fr-FR" sz="3200" dirty="0" smtClean="0">
                <a:latin typeface="+mj-lt"/>
              </a:rPr>
              <a:t>+3)² + (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j-lt"/>
              </a:rPr>
              <a:t>4)² = 7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c.   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² + (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/>
              <a:t>– </a:t>
            </a:r>
            <a:r>
              <a:rPr lang="fr-FR" sz="3200" dirty="0" smtClean="0">
                <a:latin typeface="+mj-lt"/>
              </a:rPr>
              <a:t>1)² </a:t>
            </a:r>
            <a:r>
              <a:rPr lang="fr-FR" sz="3200" dirty="0" smtClean="0"/>
              <a:t>–</a:t>
            </a:r>
            <a:r>
              <a:rPr lang="fr-FR" sz="3200" dirty="0" smtClean="0">
                <a:latin typeface="+mj-lt"/>
              </a:rPr>
              <a:t> 9 = 0</a:t>
            </a:r>
          </a:p>
          <a:p>
            <a:pPr marL="514350" indent="-5143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d.   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² + </a:t>
            </a:r>
            <a:r>
              <a:rPr lang="fr-FR" sz="3200" i="1" dirty="0" smtClean="0">
                <a:latin typeface="+mj-lt"/>
              </a:rPr>
              <a:t>y</a:t>
            </a:r>
            <a:r>
              <a:rPr lang="fr-FR" sz="3200" dirty="0" smtClean="0">
                <a:latin typeface="+mj-lt"/>
              </a:rPr>
              <a:t>² </a:t>
            </a:r>
            <a:r>
              <a:rPr lang="fr-FR" sz="3200" dirty="0" smtClean="0"/>
              <a:t>–</a:t>
            </a:r>
            <a:r>
              <a:rPr lang="fr-FR" sz="3200" dirty="0" smtClean="0">
                <a:latin typeface="+mj-lt"/>
              </a:rPr>
              <a:t> 2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  = 0</a:t>
            </a:r>
          </a:p>
          <a:p>
            <a:pPr marL="742950" indent="-7429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742950" indent="-742950">
              <a:buAutoNum type="alphaLcPeriod" startAt="3"/>
              <a:defRPr/>
            </a:pP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348880"/>
            <a:ext cx="30575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280023"/>
            <a:ext cx="3648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293096"/>
            <a:ext cx="3038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5229200"/>
            <a:ext cx="29908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27584" y="1000125"/>
            <a:ext cx="7859216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6"/>
            </a:pPr>
            <a:r>
              <a:rPr lang="fr-FR" dirty="0" smtClean="0">
                <a:cs typeface="Cambria Math" pitchFamily="18" charset="0"/>
              </a:rPr>
              <a:t>Calculer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5185072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c.   </a:t>
            </a:r>
          </a:p>
          <a:p>
            <a:pPr marL="514350" indent="-5143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514350" indent="-514350">
              <a:defRPr/>
            </a:pPr>
            <a:r>
              <a:rPr lang="fr-FR" sz="3200" dirty="0" smtClean="0">
                <a:latin typeface="+mj-lt"/>
              </a:rPr>
              <a:t>d.   </a:t>
            </a:r>
          </a:p>
          <a:p>
            <a:pPr marL="742950" indent="-742950">
              <a:buAutoNum type="alphaLcPeriod" startAt="3"/>
              <a:defRPr/>
            </a:pPr>
            <a:endParaRPr lang="fr-FR" sz="3200" dirty="0" smtClean="0">
              <a:latin typeface="+mj-lt"/>
            </a:endParaRPr>
          </a:p>
          <a:p>
            <a:pPr marL="742950" indent="-742950">
              <a:buAutoNum type="alphaLcPeriod" startAt="3"/>
              <a:defRPr/>
            </a:pP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76872"/>
            <a:ext cx="9429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275831"/>
            <a:ext cx="1543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14908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060848"/>
            <a:ext cx="42862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2267744" y="234888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16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771800" y="328672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0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771800" y="4222829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16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843808" y="522920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- 8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5229200"/>
            <a:ext cx="15049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42900" cy="6191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971600" y="1000125"/>
            <a:ext cx="77152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7"/>
            </a:pPr>
            <a:r>
              <a:rPr lang="fr-FR" dirty="0" smtClean="0">
                <a:latin typeface="Times" pitchFamily="18" charset="0"/>
                <a:cs typeface="Cambria Math" pitchFamily="18" charset="0"/>
              </a:rPr>
              <a:t>Calculer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573016"/>
            <a:ext cx="6056362" cy="291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827088" y="1916833"/>
            <a:ext cx="35288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716016" y="1931348"/>
            <a:ext cx="35288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c</a:t>
            </a:r>
            <a:r>
              <a:rPr lang="fr-FR" sz="3200" dirty="0" smtClean="0">
                <a:latin typeface="+mn-lt"/>
              </a:rPr>
              <a:t>.  </a:t>
            </a:r>
            <a:endParaRPr lang="fr-FR" sz="3600" dirty="0">
              <a:latin typeface="+mn-lt"/>
            </a:endParaRP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 smtClean="0">
                <a:latin typeface="+mn-lt"/>
              </a:rPr>
              <a:t>d.  </a:t>
            </a:r>
            <a:endParaRPr lang="fr-FR" sz="3200" dirty="0">
              <a:latin typeface="+mn-lt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844824"/>
            <a:ext cx="18383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9049" y="2852936"/>
            <a:ext cx="1628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1844824"/>
            <a:ext cx="1600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2852936"/>
            <a:ext cx="15906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6324600"/>
            <a:ext cx="39814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3059832" y="1918573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8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059832" y="285467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-6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804248" y="191683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-8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804248" y="285467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= -12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uiExpand="1" build="p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1115616" y="1000125"/>
            <a:ext cx="7571184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8"/>
            </a:pPr>
            <a:r>
              <a:rPr lang="fr-FR" dirty="0" smtClean="0">
                <a:latin typeface="Times" pitchFamily="18" charset="0"/>
                <a:cs typeface="Cambria Math" pitchFamily="18" charset="0"/>
              </a:rPr>
              <a:t>Calculer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04864"/>
            <a:ext cx="691515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052736"/>
            <a:ext cx="1902183" cy="66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132856"/>
            <a:ext cx="26384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9"/>
            </a:pPr>
            <a:r>
              <a:rPr lang="fr-FR" dirty="0" smtClean="0">
                <a:cs typeface="Cambria Math" pitchFamily="18" charset="0"/>
              </a:rPr>
              <a:t>Calculer RI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2"/>
            <a:ext cx="73914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484784"/>
            <a:ext cx="21050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899592" y="1000125"/>
            <a:ext cx="7787208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10"/>
            </a:pPr>
            <a:r>
              <a:rPr lang="fr-FR" dirty="0" smtClean="0">
                <a:cs typeface="Cambria Math" pitchFamily="18" charset="0"/>
              </a:rPr>
              <a:t>Vrai ou Faux ?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852936"/>
            <a:ext cx="69151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1547664" y="206084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latin typeface="+mn-lt"/>
              </a:rPr>
              <a:t>AG . AR = AD . AV </a:t>
            </a:r>
            <a:endParaRPr lang="fr-FR" sz="3600" dirty="0">
              <a:latin typeface="+mn-lt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996952"/>
            <a:ext cx="36861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</TotalTime>
  <Words>410</Words>
  <Application>Microsoft Office PowerPoint</Application>
  <PresentationFormat>Affichage à l'écran (4:3)</PresentationFormat>
  <Paragraphs>133</Paragraphs>
  <Slides>22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Produit scalaire</vt:lpstr>
      <vt:lpstr>Calculer </vt:lpstr>
      <vt:lpstr>Les vecteurs sont-ils orthogonaux, colinéaires ?</vt:lpstr>
      <vt:lpstr>Diapositive 4</vt:lpstr>
      <vt:lpstr>Diapositive 5</vt:lpstr>
      <vt:lpstr>Donner le centre et le rayon du cercle d’équation </vt:lpstr>
      <vt:lpstr>Calculer</vt:lpstr>
      <vt:lpstr>Calculer</vt:lpstr>
      <vt:lpstr>Calculer</vt:lpstr>
      <vt:lpstr>Calculer RI</vt:lpstr>
      <vt:lpstr>Vrai ou Faux ?</vt:lpstr>
      <vt:lpstr>Diapositive 12</vt:lpstr>
      <vt:lpstr>Calculer </vt:lpstr>
      <vt:lpstr>Les vecteurs sont-ils orthogonaux, colinéaires ?</vt:lpstr>
      <vt:lpstr>Diapositive 15</vt:lpstr>
      <vt:lpstr>Diapositive 16</vt:lpstr>
      <vt:lpstr>Donner le centre et le rayon du cercle d’équation </vt:lpstr>
      <vt:lpstr>Calculer</vt:lpstr>
      <vt:lpstr>Calculer</vt:lpstr>
      <vt:lpstr>Calculer</vt:lpstr>
      <vt:lpstr>Calculer RI</vt:lpstr>
      <vt:lpstr>Vrai ou Faux 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190</cp:revision>
  <dcterms:created xsi:type="dcterms:W3CDTF">2010-05-07T13:51:37Z</dcterms:created>
  <dcterms:modified xsi:type="dcterms:W3CDTF">2011-04-26T12:55:57Z</dcterms:modified>
</cp:coreProperties>
</file>