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5"/>
  </p:notesMasterIdLst>
  <p:sldIdLst>
    <p:sldId id="256" r:id="rId3"/>
    <p:sldId id="260" r:id="rId4"/>
    <p:sldId id="299" r:id="rId5"/>
    <p:sldId id="300" r:id="rId6"/>
    <p:sldId id="295" r:id="rId7"/>
    <p:sldId id="301" r:id="rId8"/>
    <p:sldId id="302" r:id="rId9"/>
    <p:sldId id="303" r:id="rId10"/>
    <p:sldId id="304" r:id="rId11"/>
    <p:sldId id="305" r:id="rId12"/>
    <p:sldId id="298" r:id="rId13"/>
    <p:sldId id="268" r:id="rId14"/>
    <p:sldId id="306" r:id="rId15"/>
    <p:sldId id="307" r:id="rId16"/>
    <p:sldId id="308" r:id="rId17"/>
    <p:sldId id="309" r:id="rId18"/>
    <p:sldId id="310" r:id="rId19"/>
    <p:sldId id="311" r:id="rId20"/>
    <p:sldId id="312" r:id="rId21"/>
    <p:sldId id="313" r:id="rId22"/>
    <p:sldId id="314" r:id="rId23"/>
    <p:sldId id="315" r:id="rId24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433" autoAdjust="0"/>
    <p:restoredTop sz="94660"/>
  </p:normalViewPr>
  <p:slideViewPr>
    <p:cSldViewPr>
      <p:cViewPr varScale="1">
        <p:scale>
          <a:sx n="69" d="100"/>
          <a:sy n="69" d="100"/>
        </p:scale>
        <p:origin x="-5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0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F7A5E69-1372-4697-86CA-65429150C605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10A576A-BC2D-49AA-93C3-7E034C0B82E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A2DCF0-BD5C-4C58-95D2-EEA2FF5138F9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7AA56-A07D-42DC-BD35-B0E82796AAE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CFE81D-ADD3-4C8A-B88E-C86598E2A0C0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8BCBBA-41A9-436F-A4B6-77BE416DD83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AFA6B-F341-4FBF-AE99-B60973938110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AC90D3-0C1E-4198-A96A-5170980C4B4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76368-DD14-4054-AA5B-8020EC0CD774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29C445-600E-4E70-AB6D-C5F7857E2CB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63B97C-80DB-4052-B8B9-C8BBBB9B3400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CA281E-C126-4145-B275-E7424B129B9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9AEB1-4ABC-4087-A620-2E5F67956227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E69D31-3ED7-4EEC-8B86-D6966B8E719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00C98C-1F77-4462-AD59-F985523A37BB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E9A41C-F071-40FC-B171-C236D4A7EC0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BF5EF-9313-417C-9FE3-5A3616FAE017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D2D648-D3CC-4235-AF8C-3712E8AA126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F0227-1FCD-40A4-9D3D-6C8038C4A3FC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AB3E4-CF82-46AA-90FC-624AC1DD654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279FBC-20FE-4BEE-8379-B7AFEC20DB18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C82741-2DDD-4F74-B415-A1F90C97DCE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38B184-52CA-46B2-B868-C704EAB013C7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90CC8F-D6A1-444F-AC11-73B7A9161A5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D3CBB0-0DD4-4819-A6C4-434532917CC8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F8B12-B485-4EC7-8418-3CF8A6F9B23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857256"/>
          </a:xfrm>
        </p:spPr>
        <p:txBody>
          <a:bodyPr/>
          <a:lstStyle>
            <a:lvl1pPr marL="742950" indent="-742950">
              <a:buClr>
                <a:srgbClr val="00B050"/>
              </a:buClr>
              <a:buFont typeface="+mj-lt"/>
              <a:buAutoNum type="arabicPeriod"/>
              <a:defRPr>
                <a:latin typeface="+mj-lt"/>
                <a:ea typeface="Cambria Math" pitchFamily="18" charset="0"/>
              </a:defRPr>
            </a:lvl1pPr>
          </a:lstStyle>
          <a:p>
            <a:r>
              <a:rPr lang="fr-FR" dirty="0" smtClean="0"/>
              <a:t>Cliquez pour modifier 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/>
          <a:lstStyle>
            <a:lvl1pPr>
              <a:defRPr>
                <a:latin typeface="+mn-lt"/>
                <a:ea typeface="Cambria Math" pitchFamily="18" charset="0"/>
              </a:defRPr>
            </a:lvl1pPr>
            <a:lvl2pPr>
              <a:defRPr>
                <a:latin typeface="+mn-lt"/>
                <a:ea typeface="Cambria Math" pitchFamily="18" charset="0"/>
              </a:defRPr>
            </a:lvl2pPr>
            <a:lvl3pPr>
              <a:defRPr>
                <a:latin typeface="+mn-lt"/>
                <a:ea typeface="Cambria Math" pitchFamily="18" charset="0"/>
              </a:defRPr>
            </a:lvl3pPr>
            <a:lvl4pPr>
              <a:defRPr>
                <a:latin typeface="+mn-lt"/>
                <a:ea typeface="Cambria Math" pitchFamily="18" charset="0"/>
              </a:defRPr>
            </a:lvl4pPr>
            <a:lvl5pPr>
              <a:defRPr>
                <a:latin typeface="+mn-lt"/>
                <a:ea typeface="Cambria Math" pitchFamily="18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766968-4102-41B8-8E9F-B553500EDBDD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26EAD8-5843-4E6B-9B2A-48E0F279540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AB32DC-7CB7-44F1-8647-DB4AD5B7F61A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EC92A-573D-4644-973D-3B87EF685DB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36A3D1-3336-4737-B592-5540D7DDD86C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63CAF-1306-4324-8FFF-98207B526E3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33113-203D-4D31-B15C-514DC76AD42B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BC4A29-5A99-4C01-ACC7-3174C2A250F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798C0-BEA7-47B7-81AA-A62B27FED430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2A9CF6-2496-46F6-8608-193C9F4CABD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2D934-FE36-4C4C-9EFB-4E3E5352A2B4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FCD06-CBAD-490A-AA88-94C7B2EC48B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F540F9-10D9-4AE3-A523-8762E9749F50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D5AA8-3069-4CE8-B77B-F28D5EB7402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FB96E-0A8D-4C11-9C13-FBA60E842BBC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CB03D-C088-4778-83BC-96A066C993B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5C061F-66A0-4CB7-BEAC-0BDE24A690A5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2E1C1A-1877-4F02-BC69-38E61CA8296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7AD7E1-037A-48B1-B162-B0267F01CC32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93A54F-133B-4E16-BD95-4494A66CA94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551739C-A915-41EB-AD49-7DCA49B43C8A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771B9C3-5D4A-494B-ACE2-198758454B9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1031" name="Image 7" descr="bandeau_ppt_matix_1ere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D4E6909-D9A3-4342-A5EA-D20851A45F28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7F610CB-E013-4D49-8E1E-010376F4888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2055" name="Image 6" descr="bandeau2_mathx_didier.jp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.png"/><Relationship Id="rId7" Type="http://schemas.openxmlformats.org/officeDocument/2006/relationships/image" Target="../media/image4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49.png"/><Relationship Id="rId4" Type="http://schemas.openxmlformats.org/officeDocument/2006/relationships/image" Target="../media/image5.png"/><Relationship Id="rId9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8.png"/><Relationship Id="rId7" Type="http://schemas.openxmlformats.org/officeDocument/2006/relationships/image" Target="../media/image5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53.png"/><Relationship Id="rId4" Type="http://schemas.openxmlformats.org/officeDocument/2006/relationships/image" Target="../media/image9.png"/><Relationship Id="rId9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12.png"/><Relationship Id="rId7" Type="http://schemas.openxmlformats.org/officeDocument/2006/relationships/image" Target="../media/image5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57.png"/><Relationship Id="rId4" Type="http://schemas.openxmlformats.org/officeDocument/2006/relationships/image" Target="../media/image13.png"/><Relationship Id="rId9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7.png"/><Relationship Id="rId7" Type="http://schemas.openxmlformats.org/officeDocument/2006/relationships/image" Target="../media/image5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8.png"/><Relationship Id="rId5" Type="http://schemas.openxmlformats.org/officeDocument/2006/relationships/image" Target="../media/image19.png"/><Relationship Id="rId10" Type="http://schemas.openxmlformats.org/officeDocument/2006/relationships/image" Target="../media/image61.png"/><Relationship Id="rId4" Type="http://schemas.openxmlformats.org/officeDocument/2006/relationships/image" Target="../media/image18.png"/><Relationship Id="rId9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21.png"/><Relationship Id="rId7" Type="http://schemas.openxmlformats.org/officeDocument/2006/relationships/image" Target="../media/image6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65.png"/><Relationship Id="rId4" Type="http://schemas.openxmlformats.org/officeDocument/2006/relationships/image" Target="../media/image22.png"/><Relationship Id="rId9" Type="http://schemas.openxmlformats.org/officeDocument/2006/relationships/image" Target="../media/image6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25.png"/><Relationship Id="rId7" Type="http://schemas.openxmlformats.org/officeDocument/2006/relationships/image" Target="../media/image6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69.png"/><Relationship Id="rId4" Type="http://schemas.openxmlformats.org/officeDocument/2006/relationships/image" Target="../media/image26.png"/><Relationship Id="rId9" Type="http://schemas.openxmlformats.org/officeDocument/2006/relationships/image" Target="../media/image6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7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png"/><Relationship Id="rId11" Type="http://schemas.openxmlformats.org/officeDocument/2006/relationships/image" Target="../media/image76.png"/><Relationship Id="rId5" Type="http://schemas.openxmlformats.org/officeDocument/2006/relationships/image" Target="../media/image37.png"/><Relationship Id="rId10" Type="http://schemas.openxmlformats.org/officeDocument/2006/relationships/image" Target="../media/image75.png"/><Relationship Id="rId4" Type="http://schemas.openxmlformats.org/officeDocument/2006/relationships/image" Target="../media/image36.png"/><Relationship Id="rId9" Type="http://schemas.openxmlformats.org/officeDocument/2006/relationships/image" Target="../media/image7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8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4.png"/><Relationship Id="rId11" Type="http://schemas.openxmlformats.org/officeDocument/2006/relationships/image" Target="../media/image80.png"/><Relationship Id="rId5" Type="http://schemas.openxmlformats.org/officeDocument/2006/relationships/image" Target="../media/image43.png"/><Relationship Id="rId10" Type="http://schemas.openxmlformats.org/officeDocument/2006/relationships/image" Target="../media/image79.png"/><Relationship Id="rId4" Type="http://schemas.openxmlformats.org/officeDocument/2006/relationships/image" Target="../media/image42.png"/><Relationship Id="rId9" Type="http://schemas.openxmlformats.org/officeDocument/2006/relationships/image" Target="../media/image7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ctrTitle"/>
          </p:nvPr>
        </p:nvSpPr>
        <p:spPr>
          <a:xfrm>
            <a:off x="714375" y="3571875"/>
            <a:ext cx="7772400" cy="1112838"/>
          </a:xfrm>
        </p:spPr>
        <p:txBody>
          <a:bodyPr/>
          <a:lstStyle/>
          <a:p>
            <a:pPr eaLnBrk="1" hangingPunct="1"/>
            <a:r>
              <a:rPr lang="fr-FR" smtClean="0"/>
              <a:t>Vecteurs et opérations</a:t>
            </a:r>
            <a:br>
              <a:rPr lang="fr-FR" smtClean="0"/>
            </a:br>
            <a:r>
              <a:rPr lang="fr-FR" smtClean="0"/>
              <a:t/>
            </a:r>
            <a:br>
              <a:rPr lang="fr-FR" smtClean="0"/>
            </a:br>
            <a:endParaRPr lang="fr-FR" sz="1800" smtClean="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179388" y="1000125"/>
            <a:ext cx="8964612" cy="857250"/>
          </a:xfrm>
        </p:spPr>
        <p:txBody>
          <a:bodyPr/>
          <a:lstStyle/>
          <a:p>
            <a:pPr marL="838200" indent="-838200" algn="l" eaLnBrk="1" hangingPunct="1">
              <a:defRPr/>
            </a:pPr>
            <a:r>
              <a:rPr lang="fr-FR" sz="4000" dirty="0" smtClean="0">
                <a:latin typeface="Arial" charset="0"/>
                <a:ea typeface="+mn-ea"/>
                <a:cs typeface="+mn-cs"/>
              </a:rPr>
              <a:t>Compléter</a:t>
            </a:r>
            <a:endParaRPr lang="fr-FR" sz="4000" i="1" dirty="0" smtClean="0"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827088" y="2286000"/>
            <a:ext cx="3384550" cy="2178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900"/>
              </a:spcBef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929188" y="2286000"/>
            <a:ext cx="3384550" cy="2178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900"/>
              </a:spcBef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4101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4572000"/>
            <a:ext cx="828675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4103" name="Rectangle 12"/>
          <p:cNvSpPr>
            <a:spLocks noChangeArrowheads="1"/>
          </p:cNvSpPr>
          <p:nvPr/>
        </p:nvSpPr>
        <p:spPr bwMode="auto">
          <a:xfrm>
            <a:off x="0" y="1000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4104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4109" name="Picture 1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2214563"/>
            <a:ext cx="229552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6" name="Rectangle 15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4107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4112" name="Picture 1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72125" y="2214563"/>
            <a:ext cx="26479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8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4110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4111" name="Rectangle 21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3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4113" name="Rectangle 24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4114" name="Rectangle 2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4121" name="Picture 2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3286125"/>
            <a:ext cx="20383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16" name="Rectangle 27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4117" name="Rectangle 2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4124" name="Picture 28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72125" y="3305175"/>
            <a:ext cx="23431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19" name="Rectangle 30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/>
      <p:bldP spid="8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179388" y="1000125"/>
            <a:ext cx="8964612" cy="857250"/>
          </a:xfrm>
        </p:spPr>
        <p:txBody>
          <a:bodyPr/>
          <a:lstStyle/>
          <a:p>
            <a:pPr marL="838200" indent="-838200" algn="l" eaLnBrk="1" hangingPunct="1">
              <a:buFont typeface="+mj-lt"/>
              <a:buAutoNum type="arabicPeriod" startAt="2"/>
              <a:defRPr/>
            </a:pPr>
            <a:r>
              <a:rPr lang="fr-FR" sz="4000" dirty="0" smtClean="0">
                <a:latin typeface="Arial" charset="0"/>
                <a:ea typeface="+mn-ea"/>
                <a:cs typeface="+mn-cs"/>
              </a:rPr>
              <a:t>Compléter</a:t>
            </a:r>
            <a:endParaRPr lang="fr-FR" sz="4000" i="1" dirty="0" smtClean="0"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827088" y="2286000"/>
            <a:ext cx="3384550" cy="210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300"/>
              </a:spcBef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929188" y="2286000"/>
            <a:ext cx="3384550" cy="210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300"/>
              </a:spcBef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5125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4572000"/>
            <a:ext cx="828675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3214688"/>
            <a:ext cx="227647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72125" y="3000375"/>
            <a:ext cx="277177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54273" name="Picture 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29263" y="2000250"/>
            <a:ext cx="282892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0" name="Rectangle 3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513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0175" y="2214563"/>
            <a:ext cx="260032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3" name="Rectangle 6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179388" y="1000125"/>
            <a:ext cx="8964612" cy="857250"/>
          </a:xfrm>
        </p:spPr>
        <p:txBody>
          <a:bodyPr/>
          <a:lstStyle/>
          <a:p>
            <a:pPr marL="838200" indent="-838200" algn="l" eaLnBrk="1" hangingPunct="1">
              <a:buFont typeface="+mj-lt"/>
              <a:buAutoNum type="arabicPeriod" startAt="3"/>
              <a:defRPr/>
            </a:pPr>
            <a:r>
              <a:rPr lang="fr-FR" sz="4000" dirty="0" smtClean="0">
                <a:latin typeface="Arial" charset="0"/>
                <a:ea typeface="+mn-ea"/>
                <a:cs typeface="+mn-cs"/>
              </a:rPr>
              <a:t>Compléter</a:t>
            </a:r>
            <a:endParaRPr lang="fr-FR" sz="4000" i="1" dirty="0" smtClean="0"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827088" y="2286000"/>
            <a:ext cx="3384550" cy="210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300"/>
              </a:spcBef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929188" y="2286000"/>
            <a:ext cx="3384550" cy="210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300"/>
              </a:spcBef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6149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4572000"/>
            <a:ext cx="828675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52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153" name="Rectangle 6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7825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43563" y="2214563"/>
            <a:ext cx="221932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6" name="Rectangle 3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5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7828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2214563"/>
            <a:ext cx="22288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9" name="Rectangle 6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6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7831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95413" y="3214688"/>
            <a:ext cx="2247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62" name="Rectangle 9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63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7834" name="Picture 10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43563" y="3214688"/>
            <a:ext cx="2247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65" name="Rectangle 12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785813" y="2286000"/>
            <a:ext cx="3384550" cy="4586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</a:t>
            </a:r>
          </a:p>
          <a:p>
            <a:pPr>
              <a:lnSpc>
                <a:spcPct val="200000"/>
              </a:lnSpc>
              <a:spcBef>
                <a:spcPts val="2000"/>
              </a:spcBef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7171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4"/>
            </a:pPr>
            <a:r>
              <a:rPr lang="fr-FR" sz="4000"/>
              <a:t>Compléter</a:t>
            </a:r>
            <a:endParaRPr lang="fr-FR" sz="4000" i="1">
              <a:latin typeface="Times" pitchFamily="18" charset="0"/>
            </a:endParaRPr>
          </a:p>
        </p:txBody>
      </p:sp>
      <p:pic>
        <p:nvPicPr>
          <p:cNvPr id="7172" name="Picture 8"/>
          <p:cNvPicPr>
            <a:picLocks noChangeAspect="1" noChangeArrowheads="1"/>
          </p:cNvPicPr>
          <p:nvPr/>
        </p:nvPicPr>
        <p:blipFill>
          <a:blip r:embed="rId2"/>
          <a:srcRect r="6895"/>
          <a:stretch>
            <a:fillRect/>
          </a:stretch>
        </p:blipFill>
        <p:spPr bwMode="auto">
          <a:xfrm>
            <a:off x="5286375" y="2286000"/>
            <a:ext cx="3857625" cy="382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2214563"/>
            <a:ext cx="311467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5" name="Rectangle 11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7176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180" name="Picture 1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3214688"/>
            <a:ext cx="32004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8" name="Rectangle 14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7179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7181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186" name="Picture 18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5286375"/>
            <a:ext cx="356235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83" name="Rectangle 20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7184" name="ZoneTexte 21"/>
          <p:cNvSpPr txBox="1">
            <a:spLocks noChangeArrowheads="1"/>
          </p:cNvSpPr>
          <p:nvPr/>
        </p:nvSpPr>
        <p:spPr bwMode="auto">
          <a:xfrm>
            <a:off x="5857875" y="1643063"/>
            <a:ext cx="30003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400"/>
              <a:t>ABCD est un carré</a:t>
            </a:r>
          </a:p>
        </p:txBody>
      </p:sp>
      <p:sp>
        <p:nvSpPr>
          <p:cNvPr id="7185" name="Rectangle 2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189" name="Picture 2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4071938"/>
            <a:ext cx="337185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87" name="Rectangle 23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785813" y="2286000"/>
            <a:ext cx="3384550" cy="4586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</a:t>
            </a:r>
          </a:p>
          <a:p>
            <a:pPr>
              <a:lnSpc>
                <a:spcPct val="200000"/>
              </a:lnSpc>
              <a:spcBef>
                <a:spcPts val="2000"/>
              </a:spcBef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8195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5"/>
            </a:pPr>
            <a:r>
              <a:rPr lang="fr-FR" sz="4000"/>
              <a:t>Compléter</a:t>
            </a:r>
            <a:endParaRPr lang="fr-FR" sz="4000" i="1">
              <a:latin typeface="Times" pitchFamily="18" charset="0"/>
            </a:endParaRPr>
          </a:p>
        </p:txBody>
      </p:sp>
      <p:pic>
        <p:nvPicPr>
          <p:cNvPr id="8196" name="Picture 8"/>
          <p:cNvPicPr>
            <a:picLocks noChangeAspect="1" noChangeArrowheads="1"/>
          </p:cNvPicPr>
          <p:nvPr/>
        </p:nvPicPr>
        <p:blipFill>
          <a:blip r:embed="rId2"/>
          <a:srcRect r="6895"/>
          <a:stretch>
            <a:fillRect/>
          </a:stretch>
        </p:blipFill>
        <p:spPr bwMode="auto">
          <a:xfrm>
            <a:off x="5286375" y="2286000"/>
            <a:ext cx="3857625" cy="382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7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198" name="Rectangle 11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199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200" name="Rectangle 14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201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202" name="Rectangle 17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203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204" name="Rectangle 20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20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8849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2214563"/>
            <a:ext cx="298132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7" name="Rectangle 3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208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8852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38275" y="3000375"/>
            <a:ext cx="32766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10" name="Rectangle 6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211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8855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4071938"/>
            <a:ext cx="338137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13" name="Rectangle 9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214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215" name="Rectangle 12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216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8861" name="Picture 1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0175" y="5286375"/>
            <a:ext cx="360045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18" name="Rectangle 1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219" name="ZoneTexte 31"/>
          <p:cNvSpPr txBox="1">
            <a:spLocks noChangeArrowheads="1"/>
          </p:cNvSpPr>
          <p:nvPr/>
        </p:nvSpPr>
        <p:spPr bwMode="auto">
          <a:xfrm>
            <a:off x="5857875" y="1643063"/>
            <a:ext cx="30003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400"/>
              <a:t>ABCD est un carré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785813" y="2286000"/>
            <a:ext cx="3384550" cy="4278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</a:t>
            </a:r>
          </a:p>
          <a:p>
            <a:pPr>
              <a:lnSpc>
                <a:spcPct val="200000"/>
              </a:lnSpc>
              <a:spcBef>
                <a:spcPts val="0"/>
              </a:spcBef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9219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6"/>
            </a:pPr>
            <a:r>
              <a:rPr lang="fr-FR" sz="4000"/>
              <a:t>Compléter</a:t>
            </a:r>
            <a:endParaRPr lang="fr-FR" sz="4000" i="1">
              <a:latin typeface="Times" pitchFamily="18" charset="0"/>
            </a:endParaRPr>
          </a:p>
        </p:txBody>
      </p:sp>
      <p:pic>
        <p:nvPicPr>
          <p:cNvPr id="9220" name="Picture 8"/>
          <p:cNvPicPr>
            <a:picLocks noChangeAspect="1" noChangeArrowheads="1"/>
          </p:cNvPicPr>
          <p:nvPr/>
        </p:nvPicPr>
        <p:blipFill>
          <a:blip r:embed="rId2"/>
          <a:srcRect r="6895"/>
          <a:stretch>
            <a:fillRect/>
          </a:stretch>
        </p:blipFill>
        <p:spPr bwMode="auto">
          <a:xfrm>
            <a:off x="5286375" y="2286000"/>
            <a:ext cx="3857625" cy="382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222" name="Rectangle 11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23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224" name="Rectangle 14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25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226" name="Rectangle 17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27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228" name="Rectangle 20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29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230" name="Rectangle 3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3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232" name="Rectangle 6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33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234" name="Rectangle 9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35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236" name="Rectangle 12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37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238" name="Rectangle 1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39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9873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2214563"/>
            <a:ext cx="376237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41" name="Rectangle 3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42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9876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75" y="3214688"/>
            <a:ext cx="381952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44" name="Rectangle 6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45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9879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75" y="4233863"/>
            <a:ext cx="385762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47" name="Rectangle 9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48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9882" name="Picture 10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75" y="5233988"/>
            <a:ext cx="38290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50" name="Rectangle 12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51" name="ZoneTexte 38"/>
          <p:cNvSpPr txBox="1">
            <a:spLocks noChangeArrowheads="1"/>
          </p:cNvSpPr>
          <p:nvPr/>
        </p:nvSpPr>
        <p:spPr bwMode="auto">
          <a:xfrm>
            <a:off x="5857875" y="1643063"/>
            <a:ext cx="30003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400"/>
              <a:t>ABCD est un carré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642938" y="2286000"/>
            <a:ext cx="3384550" cy="230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10243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7"/>
            </a:pPr>
            <a:r>
              <a:rPr lang="fr-FR" sz="4000"/>
              <a:t>Compléter</a:t>
            </a:r>
            <a:endParaRPr lang="fr-FR" sz="4000" i="1">
              <a:latin typeface="Times" pitchFamily="18" charset="0"/>
            </a:endParaRPr>
          </a:p>
        </p:txBody>
      </p:sp>
      <p:sp>
        <p:nvSpPr>
          <p:cNvPr id="1024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45" name="Rectangle 11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46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47" name="Rectangle 14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48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49" name="Rectangle 17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50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51" name="Rectangle 20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5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53" name="Rectangle 3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54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55" name="Rectangle 6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5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57" name="Rectangle 9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58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59" name="Rectangle 12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60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61" name="Rectangle 1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6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63" name="Rectangle 3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64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65" name="Rectangle 6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6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67" name="Rectangle 9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68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69" name="Rectangle 12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70" name="ZoneTexte 38"/>
          <p:cNvSpPr txBox="1">
            <a:spLocks noChangeArrowheads="1"/>
          </p:cNvSpPr>
          <p:nvPr/>
        </p:nvSpPr>
        <p:spPr bwMode="auto">
          <a:xfrm>
            <a:off x="357188" y="4929188"/>
            <a:ext cx="300037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400"/>
              <a:t>ABCD est un parallélogramme</a:t>
            </a:r>
          </a:p>
        </p:txBody>
      </p:sp>
      <p:pic>
        <p:nvPicPr>
          <p:cNvPr id="1027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0" y="4335463"/>
            <a:ext cx="5953125" cy="252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0899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75" y="2214563"/>
            <a:ext cx="38100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4" name="Rectangle 5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7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0902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75" y="3214688"/>
            <a:ext cx="381952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7" name="Rectangle 8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785813" y="2286000"/>
            <a:ext cx="3384550" cy="230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11267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8"/>
            </a:pPr>
            <a:r>
              <a:rPr lang="fr-FR" sz="4000"/>
              <a:t>Compléter</a:t>
            </a:r>
            <a:endParaRPr lang="fr-FR" sz="4000" i="1">
              <a:latin typeface="Times" pitchFamily="18" charset="0"/>
            </a:endParaRPr>
          </a:p>
        </p:txBody>
      </p:sp>
      <p:sp>
        <p:nvSpPr>
          <p:cNvPr id="11268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269" name="Rectangle 11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270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271" name="Rectangle 14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272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273" name="Rectangle 17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274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275" name="Rectangle 20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27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277" name="Rectangle 3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278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279" name="Rectangle 6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28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281" name="Rectangle 9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282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283" name="Rectangle 12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284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285" name="Rectangle 1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28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287" name="Rectangle 3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288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289" name="Rectangle 6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29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291" name="Rectangle 9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292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293" name="Rectangle 12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294" name="ZoneTexte 38"/>
          <p:cNvSpPr txBox="1">
            <a:spLocks noChangeArrowheads="1"/>
          </p:cNvSpPr>
          <p:nvPr/>
        </p:nvSpPr>
        <p:spPr bwMode="auto">
          <a:xfrm>
            <a:off x="357188" y="4929188"/>
            <a:ext cx="300037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400"/>
              <a:t>ABCD est un parallélogramme</a:t>
            </a:r>
          </a:p>
        </p:txBody>
      </p:sp>
      <p:pic>
        <p:nvPicPr>
          <p:cNvPr id="1129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0" y="4335463"/>
            <a:ext cx="5953125" cy="252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9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297" name="Rectangle 5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298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299" name="Rectangle 8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30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1921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88" y="2214563"/>
            <a:ext cx="38290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02" name="Rectangle 3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30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1924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88" y="3286125"/>
            <a:ext cx="380047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05" name="Rectangle 6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9"/>
            </a:pPr>
            <a:r>
              <a:rPr lang="fr-FR" sz="4000"/>
              <a:t>Décomposer sur       et </a:t>
            </a:r>
            <a:endParaRPr lang="fr-FR" sz="4000" i="1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11188" y="2579688"/>
            <a:ext cx="3384550" cy="4278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d.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12292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1600" y="2643188"/>
            <a:ext cx="3962400" cy="336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294" name="Rectangle 11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295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296" name="Rectangle 14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297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298" name="Rectangle 17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299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2300" name="Picture 1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86375" y="1071563"/>
            <a:ext cx="677863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01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2302" name="Picture 20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43688" y="1090613"/>
            <a:ext cx="64293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03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304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216" name="Picture 2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3000" y="3500438"/>
            <a:ext cx="56197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06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218" name="Picture 26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3000" y="4572000"/>
            <a:ext cx="5334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08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309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222" name="Picture 30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3000" y="5519738"/>
            <a:ext cx="5524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1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26" name="Picture 22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3000" y="2500313"/>
            <a:ext cx="5905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10"/>
            </a:pPr>
            <a:r>
              <a:rPr lang="fr-FR" sz="4000"/>
              <a:t>Décomposer sur       et </a:t>
            </a:r>
            <a:endParaRPr lang="fr-FR" sz="4000" i="1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11188" y="2579688"/>
            <a:ext cx="3384550" cy="4278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d.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13316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1600" y="2643188"/>
            <a:ext cx="3962400" cy="336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18" name="Rectangle 11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19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20" name="Rectangle 14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21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22" name="Rectangle 17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23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24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25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26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27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28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29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30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3331" name="Picture 3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86375" y="1087438"/>
            <a:ext cx="642938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32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3333" name="Picture 3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15125" y="1098550"/>
            <a:ext cx="6572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34" name="Rectangle 3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228" name="Picture 36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3000" y="2500313"/>
            <a:ext cx="61912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36" name="Rectangle 3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230" name="Picture 38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3000" y="5519738"/>
            <a:ext cx="56197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38" name="Rectangle 4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232" name="Picture 40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3000" y="4572000"/>
            <a:ext cx="5715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30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38" y="3500438"/>
            <a:ext cx="5524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ce réservé du contenu 2"/>
          <p:cNvSpPr>
            <a:spLocks noGrp="1"/>
          </p:cNvSpPr>
          <p:nvPr>
            <p:ph idx="1"/>
          </p:nvPr>
        </p:nvSpPr>
        <p:spPr>
          <a:xfrm>
            <a:off x="428625" y="928688"/>
            <a:ext cx="8229600" cy="4643437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fr-FR" sz="6000" smtClean="0">
                <a:cs typeface="Cambria Math" pitchFamily="18" charset="0"/>
              </a:rPr>
              <a:t>Solutions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179388" y="1000125"/>
            <a:ext cx="8964612" cy="857250"/>
          </a:xfrm>
        </p:spPr>
        <p:txBody>
          <a:bodyPr/>
          <a:lstStyle/>
          <a:p>
            <a:pPr marL="838200" indent="-838200" algn="l" eaLnBrk="1" hangingPunct="1">
              <a:defRPr/>
            </a:pPr>
            <a:r>
              <a:rPr lang="fr-FR" sz="4000" dirty="0" smtClean="0">
                <a:latin typeface="Arial" charset="0"/>
                <a:ea typeface="+mn-ea"/>
                <a:cs typeface="+mn-cs"/>
              </a:rPr>
              <a:t>Compléter</a:t>
            </a:r>
            <a:endParaRPr lang="fr-FR" sz="4000" i="1" dirty="0" smtClean="0"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827088" y="2286000"/>
            <a:ext cx="3384550" cy="21383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400"/>
              </a:spcBef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929188" y="2286000"/>
            <a:ext cx="3384550" cy="2112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400"/>
              </a:spcBef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15365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4572000"/>
            <a:ext cx="828675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6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5367" name="Rectangle 12"/>
          <p:cNvSpPr>
            <a:spLocks noChangeArrowheads="1"/>
          </p:cNvSpPr>
          <p:nvPr/>
        </p:nvSpPr>
        <p:spPr bwMode="auto">
          <a:xfrm>
            <a:off x="0" y="1000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536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4109" name="Picture 1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2214563"/>
            <a:ext cx="229552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0" name="Rectangle 15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5371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4112" name="Picture 1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72125" y="2214563"/>
            <a:ext cx="26479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3" name="Rectangle 18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5374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5375" name="Rectangle 21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5376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5377" name="Rectangle 24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5378" name="Rectangle 2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4121" name="Picture 2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3214688"/>
            <a:ext cx="20383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80" name="Rectangle 27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5381" name="Rectangle 2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4124" name="Picture 28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72125" y="3233738"/>
            <a:ext cx="23431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83" name="Rectangle 30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538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3185" name="Picture 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2214563"/>
            <a:ext cx="21336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86" name="Rectangle 3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538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3188" name="Picture 4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3233738"/>
            <a:ext cx="19050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89" name="Rectangle 6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539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3191" name="Picture 7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72125" y="2214563"/>
            <a:ext cx="250507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92" name="Rectangle 9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5393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3194" name="Picture 10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72125" y="3233738"/>
            <a:ext cx="22288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95" name="Rectangle 12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179388" y="1000125"/>
            <a:ext cx="8964612" cy="857250"/>
          </a:xfrm>
        </p:spPr>
        <p:txBody>
          <a:bodyPr/>
          <a:lstStyle/>
          <a:p>
            <a:pPr marL="838200" indent="-838200" algn="l" eaLnBrk="1" hangingPunct="1">
              <a:buFont typeface="+mj-lt"/>
              <a:buAutoNum type="arabicPeriod" startAt="2"/>
              <a:defRPr/>
            </a:pPr>
            <a:r>
              <a:rPr lang="fr-FR" sz="4000" dirty="0" smtClean="0">
                <a:latin typeface="Arial" charset="0"/>
                <a:ea typeface="+mn-ea"/>
                <a:cs typeface="+mn-cs"/>
              </a:rPr>
              <a:t>Compléter</a:t>
            </a:r>
            <a:endParaRPr lang="fr-FR" sz="4000" i="1" dirty="0" smtClean="0"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827088" y="2286000"/>
            <a:ext cx="3384550" cy="210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300"/>
              </a:spcBef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929188" y="2286000"/>
            <a:ext cx="3384550" cy="210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300"/>
              </a:spcBef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16389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4572000"/>
            <a:ext cx="828675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3214688"/>
            <a:ext cx="227647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72125" y="3000375"/>
            <a:ext cx="277177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54273" name="Picture 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29263" y="2000250"/>
            <a:ext cx="282892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4" name="Rectangle 3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639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0175" y="2214563"/>
            <a:ext cx="260032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7" name="Rectangle 6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63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2161" name="Picture 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2214563"/>
            <a:ext cx="248602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00" name="Rectangle 3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640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2164" name="Picture 4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3214688"/>
            <a:ext cx="21145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03" name="Rectangle 6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640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2167" name="Picture 7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0688" y="2000250"/>
            <a:ext cx="266700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06" name="Rectangle 9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6407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2170" name="Picture 10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72125" y="3000375"/>
            <a:ext cx="264795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09" name="Rectangle 12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179388" y="1000125"/>
            <a:ext cx="8964612" cy="857250"/>
          </a:xfrm>
        </p:spPr>
        <p:txBody>
          <a:bodyPr/>
          <a:lstStyle/>
          <a:p>
            <a:pPr marL="838200" indent="-838200" algn="l" eaLnBrk="1" hangingPunct="1">
              <a:buFont typeface="+mj-lt"/>
              <a:buAutoNum type="arabicPeriod" startAt="3"/>
              <a:defRPr/>
            </a:pPr>
            <a:r>
              <a:rPr lang="fr-FR" sz="4000" dirty="0" smtClean="0">
                <a:latin typeface="Arial" charset="0"/>
                <a:ea typeface="+mn-ea"/>
                <a:cs typeface="+mn-cs"/>
              </a:rPr>
              <a:t>Compléter</a:t>
            </a:r>
            <a:endParaRPr lang="fr-FR" sz="4000" i="1" dirty="0" smtClean="0"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827088" y="2286000"/>
            <a:ext cx="3384550" cy="210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300"/>
              </a:spcBef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929188" y="2286000"/>
            <a:ext cx="3384550" cy="210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300"/>
              </a:spcBef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17413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4572000"/>
            <a:ext cx="828675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7415" name="Rectangle 3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16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7417" name="Rectangle 6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7825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43563" y="2214563"/>
            <a:ext cx="221932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20" name="Rectangle 3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2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7828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2214563"/>
            <a:ext cx="22288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23" name="Rectangle 6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2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7831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95413" y="3214688"/>
            <a:ext cx="2247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26" name="Rectangle 9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27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7834" name="Picture 10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43563" y="3233738"/>
            <a:ext cx="2247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29" name="Rectangle 12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3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1137" name="Picture 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2214563"/>
            <a:ext cx="20193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32" name="Rectangle 3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3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1140" name="Picture 4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68425" y="3003550"/>
            <a:ext cx="253365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35" name="Rectangle 6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3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1143" name="Picture 7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26100" y="2036763"/>
            <a:ext cx="208597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38" name="Rectangle 9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39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1146" name="Picture 10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43563" y="3233738"/>
            <a:ext cx="212407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41" name="Rectangle 12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785813" y="2286000"/>
            <a:ext cx="3384550" cy="4586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</a:t>
            </a:r>
          </a:p>
          <a:p>
            <a:pPr>
              <a:lnSpc>
                <a:spcPct val="200000"/>
              </a:lnSpc>
              <a:spcBef>
                <a:spcPts val="2000"/>
              </a:spcBef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18435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4"/>
            </a:pPr>
            <a:r>
              <a:rPr lang="fr-FR" sz="4000"/>
              <a:t>Compléter</a:t>
            </a:r>
            <a:endParaRPr lang="fr-FR" sz="4000" i="1">
              <a:latin typeface="Times" pitchFamily="18" charset="0"/>
            </a:endParaRPr>
          </a:p>
        </p:txBody>
      </p:sp>
      <p:pic>
        <p:nvPicPr>
          <p:cNvPr id="18436" name="Picture 8"/>
          <p:cNvPicPr>
            <a:picLocks noChangeAspect="1" noChangeArrowheads="1"/>
          </p:cNvPicPr>
          <p:nvPr/>
        </p:nvPicPr>
        <p:blipFill>
          <a:blip r:embed="rId2"/>
          <a:srcRect r="6895"/>
          <a:stretch>
            <a:fillRect/>
          </a:stretch>
        </p:blipFill>
        <p:spPr bwMode="auto">
          <a:xfrm>
            <a:off x="5286375" y="2286000"/>
            <a:ext cx="3857625" cy="382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2214563"/>
            <a:ext cx="311467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9" name="Rectangle 11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40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180" name="Picture 1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3214688"/>
            <a:ext cx="32004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2" name="Rectangle 14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43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44" name="Rectangle 17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45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186" name="Picture 18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5286375"/>
            <a:ext cx="356235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7" name="Rectangle 20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48" name="ZoneTexte 21"/>
          <p:cNvSpPr txBox="1">
            <a:spLocks noChangeArrowheads="1"/>
          </p:cNvSpPr>
          <p:nvPr/>
        </p:nvSpPr>
        <p:spPr bwMode="auto">
          <a:xfrm>
            <a:off x="5857875" y="1643063"/>
            <a:ext cx="30003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400"/>
              <a:t>ABCD est un carré</a:t>
            </a:r>
          </a:p>
        </p:txBody>
      </p:sp>
      <p:sp>
        <p:nvSpPr>
          <p:cNvPr id="18449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0113" name="Picture 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2214563"/>
            <a:ext cx="298132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51" name="Rectangle 3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52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0116" name="Picture 4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3214688"/>
            <a:ext cx="30289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54" name="Rectangle 6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55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0119" name="Picture 7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4071938"/>
            <a:ext cx="337185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57" name="Rectangle 9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58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0122" name="Picture 10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4071938"/>
            <a:ext cx="326707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60" name="Rectangle 12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61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0125" name="Picture 13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5286375"/>
            <a:ext cx="34671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63" name="Rectangle 1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785813" y="2286000"/>
            <a:ext cx="3384550" cy="4586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</a:t>
            </a:r>
          </a:p>
          <a:p>
            <a:pPr>
              <a:lnSpc>
                <a:spcPct val="200000"/>
              </a:lnSpc>
              <a:spcBef>
                <a:spcPts val="2000"/>
              </a:spcBef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19459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5"/>
            </a:pPr>
            <a:r>
              <a:rPr lang="fr-FR" sz="4000"/>
              <a:t>Compléter</a:t>
            </a:r>
            <a:endParaRPr lang="fr-FR" sz="4000" i="1">
              <a:latin typeface="Times" pitchFamily="18" charset="0"/>
            </a:endParaRPr>
          </a:p>
        </p:txBody>
      </p:sp>
      <p:pic>
        <p:nvPicPr>
          <p:cNvPr id="19460" name="Picture 8"/>
          <p:cNvPicPr>
            <a:picLocks noChangeAspect="1" noChangeArrowheads="1"/>
          </p:cNvPicPr>
          <p:nvPr/>
        </p:nvPicPr>
        <p:blipFill>
          <a:blip r:embed="rId2"/>
          <a:srcRect r="6895"/>
          <a:stretch>
            <a:fillRect/>
          </a:stretch>
        </p:blipFill>
        <p:spPr bwMode="auto">
          <a:xfrm>
            <a:off x="5286375" y="2286000"/>
            <a:ext cx="3857625" cy="382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9462" name="Rectangle 11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463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9464" name="Rectangle 14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465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9466" name="Rectangle 17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467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9468" name="Rectangle 20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469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8849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2214563"/>
            <a:ext cx="298132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71" name="Rectangle 3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472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8852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38275" y="3000375"/>
            <a:ext cx="32766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74" name="Rectangle 6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475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8855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4071938"/>
            <a:ext cx="338137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77" name="Rectangle 9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478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9479" name="Rectangle 12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480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8861" name="Picture 1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0175" y="5286375"/>
            <a:ext cx="360045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82" name="Rectangle 1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483" name="ZoneTexte 31"/>
          <p:cNvSpPr txBox="1">
            <a:spLocks noChangeArrowheads="1"/>
          </p:cNvSpPr>
          <p:nvPr/>
        </p:nvSpPr>
        <p:spPr bwMode="auto">
          <a:xfrm>
            <a:off x="5857875" y="1643063"/>
            <a:ext cx="30003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400"/>
              <a:t>ABCD est un carré</a:t>
            </a:r>
          </a:p>
        </p:txBody>
      </p:sp>
      <p:sp>
        <p:nvSpPr>
          <p:cNvPr id="1948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9089" name="Picture 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2214563"/>
            <a:ext cx="28765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86" name="Rectangle 3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48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9092" name="Picture 4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3000375"/>
            <a:ext cx="326707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89" name="Rectangle 6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49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9095" name="Picture 7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4071938"/>
            <a:ext cx="324802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92" name="Rectangle 9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493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9098" name="Picture 10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5286375"/>
            <a:ext cx="351472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95" name="Rectangle 12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785813" y="2286000"/>
            <a:ext cx="3384550" cy="4278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</a:t>
            </a:r>
          </a:p>
          <a:p>
            <a:pPr>
              <a:lnSpc>
                <a:spcPct val="200000"/>
              </a:lnSpc>
              <a:spcBef>
                <a:spcPts val="0"/>
              </a:spcBef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20483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6"/>
            </a:pPr>
            <a:r>
              <a:rPr lang="fr-FR" sz="4000"/>
              <a:t>Compléter</a:t>
            </a:r>
            <a:endParaRPr lang="fr-FR" sz="4000" i="1">
              <a:latin typeface="Times" pitchFamily="18" charset="0"/>
            </a:endParaRPr>
          </a:p>
        </p:txBody>
      </p:sp>
      <p:pic>
        <p:nvPicPr>
          <p:cNvPr id="20484" name="Picture 8"/>
          <p:cNvPicPr>
            <a:picLocks noChangeAspect="1" noChangeArrowheads="1"/>
          </p:cNvPicPr>
          <p:nvPr/>
        </p:nvPicPr>
        <p:blipFill>
          <a:blip r:embed="rId2"/>
          <a:srcRect r="6895"/>
          <a:stretch>
            <a:fillRect/>
          </a:stretch>
        </p:blipFill>
        <p:spPr bwMode="auto">
          <a:xfrm>
            <a:off x="5286375" y="2286000"/>
            <a:ext cx="3857625" cy="382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0486" name="Rectangle 11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0487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0488" name="Rectangle 14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0489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0490" name="Rectangle 17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0491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0492" name="Rectangle 20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049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0494" name="Rectangle 3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049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0496" name="Rectangle 6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0497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0498" name="Rectangle 9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0499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0500" name="Rectangle 12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0501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0502" name="Rectangle 1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050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9873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2214563"/>
            <a:ext cx="376237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5" name="Rectangle 3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0506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9876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75" y="3214688"/>
            <a:ext cx="381952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8" name="Rectangle 6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0509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9879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75" y="4233863"/>
            <a:ext cx="385762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1" name="Rectangle 9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0512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9882" name="Picture 10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75" y="5233988"/>
            <a:ext cx="38290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4" name="Rectangle 12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0515" name="ZoneTexte 38"/>
          <p:cNvSpPr txBox="1">
            <a:spLocks noChangeArrowheads="1"/>
          </p:cNvSpPr>
          <p:nvPr/>
        </p:nvSpPr>
        <p:spPr bwMode="auto">
          <a:xfrm>
            <a:off x="5857875" y="1643063"/>
            <a:ext cx="30003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400"/>
              <a:t>ABCD est un carré</a:t>
            </a:r>
          </a:p>
        </p:txBody>
      </p:sp>
      <p:sp>
        <p:nvSpPr>
          <p:cNvPr id="2051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8065" name="Picture 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2214563"/>
            <a:ext cx="282892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8" name="Rectangle 3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051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8068" name="Picture 4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75" y="3000375"/>
            <a:ext cx="321945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1" name="Rectangle 6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052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8071" name="Picture 7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75" y="4000500"/>
            <a:ext cx="324802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4" name="Rectangle 9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0525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8074" name="Picture 10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75" y="5038725"/>
            <a:ext cx="397192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7" name="Rectangle 12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642938" y="2286000"/>
            <a:ext cx="3384550" cy="230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21507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7"/>
            </a:pPr>
            <a:r>
              <a:rPr lang="fr-FR" sz="4000"/>
              <a:t>Compléter</a:t>
            </a:r>
            <a:endParaRPr lang="fr-FR" sz="4000" i="1">
              <a:latin typeface="Times" pitchFamily="18" charset="0"/>
            </a:endParaRPr>
          </a:p>
        </p:txBody>
      </p:sp>
      <p:sp>
        <p:nvSpPr>
          <p:cNvPr id="21508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509" name="Rectangle 11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10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511" name="Rectangle 14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12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513" name="Rectangle 17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14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515" name="Rectangle 20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1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517" name="Rectangle 3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18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519" name="Rectangle 6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2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521" name="Rectangle 9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22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523" name="Rectangle 12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24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525" name="Rectangle 1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527" name="Rectangle 3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28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529" name="Rectangle 6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3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531" name="Rectangle 9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32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533" name="Rectangle 12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34" name="ZoneTexte 38"/>
          <p:cNvSpPr txBox="1">
            <a:spLocks noChangeArrowheads="1"/>
          </p:cNvSpPr>
          <p:nvPr/>
        </p:nvSpPr>
        <p:spPr bwMode="auto">
          <a:xfrm>
            <a:off x="357188" y="4929188"/>
            <a:ext cx="300037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400"/>
              <a:t>ABCD est un parallélogramme</a:t>
            </a:r>
          </a:p>
        </p:txBody>
      </p:sp>
      <p:pic>
        <p:nvPicPr>
          <p:cNvPr id="2153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0" y="4335463"/>
            <a:ext cx="5953125" cy="252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3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0899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75" y="2214563"/>
            <a:ext cx="38100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38" name="Rectangle 5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3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0902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75" y="3214688"/>
            <a:ext cx="381952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41" name="Rectangle 8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7041" name="Picture 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75" y="2214563"/>
            <a:ext cx="32194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44" name="Rectangle 3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4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7044" name="Picture 4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75" y="3000375"/>
            <a:ext cx="35433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47" name="Rectangle 6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785813" y="2286000"/>
            <a:ext cx="3384550" cy="23860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</a:t>
            </a:r>
          </a:p>
          <a:p>
            <a:pPr>
              <a:lnSpc>
                <a:spcPct val="250000"/>
              </a:lnSpc>
              <a:spcBef>
                <a:spcPts val="300"/>
              </a:spcBef>
              <a:defRPr/>
            </a:pPr>
            <a:r>
              <a:rPr lang="fr-FR" sz="3200" dirty="0">
                <a:latin typeface="+mj-lt"/>
              </a:rPr>
              <a:t>b.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22531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8"/>
            </a:pPr>
            <a:r>
              <a:rPr lang="fr-FR" sz="4000"/>
              <a:t>Compléter</a:t>
            </a:r>
            <a:endParaRPr lang="fr-FR" sz="4000" i="1">
              <a:latin typeface="Times" pitchFamily="18" charset="0"/>
            </a:endParaRPr>
          </a:p>
        </p:txBody>
      </p:sp>
      <p:sp>
        <p:nvSpPr>
          <p:cNvPr id="2253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533" name="Rectangle 11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34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535" name="Rectangle 14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36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537" name="Rectangle 17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38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539" name="Rectangle 20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4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541" name="Rectangle 3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42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543" name="Rectangle 6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4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545" name="Rectangle 9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46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547" name="Rectangle 12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4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549" name="Rectangle 1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551" name="Rectangle 3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52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553" name="Rectangle 6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5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555" name="Rectangle 9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56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557" name="Rectangle 12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58" name="ZoneTexte 38"/>
          <p:cNvSpPr txBox="1">
            <a:spLocks noChangeArrowheads="1"/>
          </p:cNvSpPr>
          <p:nvPr/>
        </p:nvSpPr>
        <p:spPr bwMode="auto">
          <a:xfrm>
            <a:off x="357188" y="4929188"/>
            <a:ext cx="300037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400"/>
              <a:t>ABCD est un parallélogramme</a:t>
            </a:r>
          </a:p>
        </p:txBody>
      </p:sp>
      <p:pic>
        <p:nvPicPr>
          <p:cNvPr id="2255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0" y="4335463"/>
            <a:ext cx="5953125" cy="252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6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561" name="Rectangle 5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62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563" name="Rectangle 8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6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1921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88" y="2214563"/>
            <a:ext cx="38290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66" name="Rectangle 3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6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1924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88" y="3286125"/>
            <a:ext cx="380047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69" name="Rectangle 6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6017" name="Picture 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88" y="2000250"/>
            <a:ext cx="355282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72" name="Rectangle 3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7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6020" name="Picture 4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88" y="3071813"/>
            <a:ext cx="394335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75" name="Rectangle 6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9"/>
            </a:pPr>
            <a:r>
              <a:rPr lang="fr-FR" sz="4000"/>
              <a:t>Décomposer sur       et </a:t>
            </a:r>
            <a:endParaRPr lang="fr-FR" sz="4000" i="1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11188" y="2579688"/>
            <a:ext cx="3384550" cy="4278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d.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23556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1600" y="2643188"/>
            <a:ext cx="3962400" cy="336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558" name="Rectangle 11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3559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560" name="Rectangle 14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3561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562" name="Rectangle 17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3563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23564" name="Picture 1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86375" y="1071563"/>
            <a:ext cx="677863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5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23566" name="Picture 20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43688" y="1090613"/>
            <a:ext cx="64293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7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568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23569" name="Picture 2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3000" y="3500438"/>
            <a:ext cx="56197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70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23571" name="Picture 26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3000" y="4572000"/>
            <a:ext cx="5334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72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573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23574" name="Picture 30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3000" y="5519738"/>
            <a:ext cx="5524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7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23576" name="Picture 22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3000" y="2500313"/>
            <a:ext cx="5905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7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4993" name="Picture 1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75" y="2357438"/>
            <a:ext cx="30861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7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58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58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4999" name="Picture 7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75" y="4572000"/>
            <a:ext cx="25527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83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5001" name="Picture 9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75" y="3357563"/>
            <a:ext cx="24384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85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58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587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5007" name="Picture 15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75" y="5519738"/>
            <a:ext cx="23622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10"/>
            </a:pPr>
            <a:r>
              <a:rPr lang="fr-FR" sz="4000"/>
              <a:t>Décomposer sur       et </a:t>
            </a:r>
            <a:endParaRPr lang="fr-FR" sz="4000" i="1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11188" y="2579688"/>
            <a:ext cx="3384550" cy="4278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d.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24580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1600" y="2214563"/>
            <a:ext cx="3962400" cy="336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1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582" name="Rectangle 11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4583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584" name="Rectangle 14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4585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586" name="Rectangle 17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4587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588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589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590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591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592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593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594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24595" name="Picture 3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86375" y="1087438"/>
            <a:ext cx="642938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96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24597" name="Picture 3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15125" y="1071563"/>
            <a:ext cx="6794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98" name="Rectangle 3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24599" name="Picture 36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3000" y="2500313"/>
            <a:ext cx="61912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00" name="Rectangle 3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24601" name="Picture 38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3000" y="5519738"/>
            <a:ext cx="56197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02" name="Rectangle 4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24603" name="Picture 40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3000" y="4572000"/>
            <a:ext cx="5715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604" name="Picture 30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38" y="3500438"/>
            <a:ext cx="5524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0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3969" name="Picture 1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50" y="2357438"/>
            <a:ext cx="13335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0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60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3973" name="Picture 5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50" y="4357688"/>
            <a:ext cx="318135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611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3977" name="Picture 9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50" y="5357813"/>
            <a:ext cx="27813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13" name="Rectangle 3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24614" name="Picture 38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50" y="3500438"/>
            <a:ext cx="244792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aposcouran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1288</TotalTime>
  <Words>216</Words>
  <Application>Microsoft Office PowerPoint</Application>
  <PresentationFormat>Affichage à l'écran (4:3)</PresentationFormat>
  <Paragraphs>119</Paragraphs>
  <Slides>22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22</vt:i4>
      </vt:variant>
    </vt:vector>
  </HeadingPairs>
  <TitlesOfParts>
    <vt:vector size="29" baseType="lpstr">
      <vt:lpstr>Arial</vt:lpstr>
      <vt:lpstr>Calibri</vt:lpstr>
      <vt:lpstr>Times New Roman</vt:lpstr>
      <vt:lpstr>Times</vt:lpstr>
      <vt:lpstr>Cambria Math</vt:lpstr>
      <vt:lpstr>titre</vt:lpstr>
      <vt:lpstr>diaposcourantes</vt:lpstr>
      <vt:lpstr>Vecteurs et opérations  </vt:lpstr>
      <vt:lpstr>Compléter</vt:lpstr>
      <vt:lpstr>Compléter</vt:lpstr>
      <vt:lpstr>Compléter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Compléter</vt:lpstr>
      <vt:lpstr>Compléter</vt:lpstr>
      <vt:lpstr>Compléter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MH</dc:creator>
  <cp:lastModifiedBy>mh</cp:lastModifiedBy>
  <cp:revision>179</cp:revision>
  <dcterms:created xsi:type="dcterms:W3CDTF">2010-05-07T13:51:37Z</dcterms:created>
  <dcterms:modified xsi:type="dcterms:W3CDTF">2011-06-06T06:29:28Z</dcterms:modified>
</cp:coreProperties>
</file>