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60" r:id="rId4"/>
    <p:sldId id="299" r:id="rId5"/>
    <p:sldId id="302" r:id="rId6"/>
    <p:sldId id="300" r:id="rId7"/>
    <p:sldId id="295" r:id="rId8"/>
    <p:sldId id="263" r:id="rId9"/>
    <p:sldId id="301" r:id="rId10"/>
    <p:sldId id="304" r:id="rId11"/>
    <p:sldId id="281" r:id="rId12"/>
    <p:sldId id="303" r:id="rId13"/>
    <p:sldId id="298" r:id="rId14"/>
    <p:sldId id="268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63" autoAdjust="0"/>
    <p:restoredTop sz="94660"/>
  </p:normalViewPr>
  <p:slideViewPr>
    <p:cSldViewPr>
      <p:cViewPr varScale="1">
        <p:scale>
          <a:sx n="76" d="100"/>
          <a:sy n="76" d="100"/>
        </p:scale>
        <p:origin x="-1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0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FC73C95-1356-482C-9054-E76C677B1798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FD2D36D-DBE4-47A8-9A6C-1B5A890A5DC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6CB69-C4C9-41F2-8B4A-3A3AEB9A469F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029E8-2651-4DFE-84C9-0A46F3C710D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07B51-E268-4569-81E7-541022C32153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01167-E607-4F47-AC45-2DAB2643F5B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E8EFC-7A77-4CB6-9377-B6805E338E3D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318B4-1F9E-465F-B1F9-5DF4F4ABDB1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BC4A4-020A-4DA6-B09B-1694CC2C3A7E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58FA4-7934-4DFD-B7CB-8305A9041D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7BCC7-D0F5-4858-B455-52910A25FBEE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DBCEA-92D0-4EAE-8DEF-401007F85D2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663D7-8A43-46FA-BD65-C565195CF45C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00707-99E9-4578-8E55-0B7B3C16DFC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F0412-777C-45F1-A06A-8F354C367AA2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0E437-FFC3-42DA-B611-8AFA54BAF0A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842D1-6A5B-4839-8ECD-3966AAD9772E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A2D8E-7E0F-4D68-9AFF-258F5969789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DA565-C5CE-4BDB-B825-04FB67FA0048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4BC27-B975-4218-9DA3-DB7F6C60576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2CB77-238C-4311-BF87-47203D47475C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836C0-160A-4340-883C-1E763B9DAC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4F0A2-1B17-4D52-A345-960A3AF35E64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7B016-B927-4096-BFD9-8A21844F140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C74F1-DA63-4F0E-807A-E971DEE53C01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7E5AB-2B13-4292-B091-C9DE8508070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3859-711F-4C96-AB2A-974C14F98B0F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7F66B-B8FA-4656-8412-C8A4B71EE9C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2DAC1-FE3B-43A8-9072-4ECE31C6E24D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302C5-8246-43F3-AA35-CB829F6D607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4DC26-EF79-47B7-8A5C-E63AB18C3CE1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15AD5-FFB3-43D6-89B3-9C4076B6480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0F44F-90FB-4057-8808-ACBF7D8D805D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B581D-EC1F-4522-BD46-A179C9C7FCA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30ED1-3DF1-452E-9A81-FEFA6DE761AD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8DA3C-CDE0-4054-9090-7AEC5B9279A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B146B-1450-4E86-9A8B-BFEAC08FBE0B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DECD9-E44C-41CB-BB5F-6CDF44D529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4E732-BC5F-4C79-8E6E-437C5AC445F7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4464B-19E2-49A3-B757-94CC4590154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BEDC2-6469-4F89-8CA1-70F34FBB3376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54877-D580-4ED2-9600-D9B2971C093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67AD5-0893-4902-9DE3-A0AC1060D433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8621A-7B56-4586-B944-EF2970B12EB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C998F-D923-4207-8AF8-855419B29585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FFAC6-F164-4A87-B619-BB3C02EFB5D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0E282B5-4CC3-4D53-A5F9-07A56AA30588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C30C61-1CBC-42B1-8325-A1944182D1E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7" descr="bandeau_ppt_matix_1ere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842617-BBEA-419A-AA1F-D2F30749154A}" type="datetimeFigureOut">
              <a:rPr lang="fr-FR"/>
              <a:pPr>
                <a:defRPr/>
              </a:pPr>
              <a:t>08/07/2011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100ACDE-06F2-43B3-9F2B-BCEF6977069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8.png"/><Relationship Id="rId7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pPr eaLnBrk="1" hangingPunct="1"/>
            <a:r>
              <a:rPr lang="fr-FR" smtClean="0"/>
              <a:t>Vecteurs colinéaires</a:t>
            </a:r>
            <a:br>
              <a:rPr lang="fr-FR" smtClean="0"/>
            </a:br>
            <a:r>
              <a:rPr lang="fr-FR" smtClean="0"/>
              <a:t>Équations de droites</a:t>
            </a:r>
            <a:br>
              <a:rPr lang="fr-FR" smtClean="0"/>
            </a:br>
            <a:r>
              <a:rPr lang="fr-FR" smtClean="0"/>
              <a:t/>
            </a:r>
            <a:br>
              <a:rPr lang="fr-FR" smtClean="0"/>
            </a:br>
            <a:r>
              <a:rPr lang="fr-FR" sz="1800" smtClean="0"/>
              <a:t>(O ; I, J) est un repère du plan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defRPr/>
            </a:pPr>
            <a:r>
              <a:rPr lang="fr-FR" sz="4000" dirty="0" smtClean="0"/>
              <a:t>Ces vecteurs sont-ils colinéaires ?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71500" y="2349500"/>
            <a:ext cx="3384550" cy="308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300"/>
              </a:spcBef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410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4857750" y="2357438"/>
            <a:ext cx="3384550" cy="2592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300"/>
              </a:spcBef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4102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03" name="Rectangle 14"/>
          <p:cNvSpPr>
            <a:spLocks noChangeArrowheads="1"/>
          </p:cNvSpPr>
          <p:nvPr/>
        </p:nvSpPr>
        <p:spPr bwMode="auto">
          <a:xfrm>
            <a:off x="0" y="2438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04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4116" name="Picture 2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38" y="2143125"/>
            <a:ext cx="31527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6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07" name="Rectangle 24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08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4121" name="Picture 2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38" y="3643313"/>
            <a:ext cx="271462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0" name="Rectangle 27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11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4124" name="Picture 2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2090738"/>
            <a:ext cx="30765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3" name="Rectangle 30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14" name="Rectangle 3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4127" name="Picture 3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48300" y="3357563"/>
            <a:ext cx="36957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33"/>
          <p:cNvSpPr>
            <a:spLocks noChangeArrowheads="1"/>
          </p:cNvSpPr>
          <p:nvPr/>
        </p:nvSpPr>
        <p:spPr bwMode="auto">
          <a:xfrm>
            <a:off x="0" y="2028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  <p:bldP spid="10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2"/>
              <a:defRPr/>
            </a:pPr>
            <a:r>
              <a:rPr lang="fr-FR" sz="4000" dirty="0" smtClean="0"/>
              <a:t>Déterminer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 pour que les vecteurs soient colinéaires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71500" y="2349500"/>
            <a:ext cx="3384550" cy="312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512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4857750" y="2357438"/>
            <a:ext cx="3384550" cy="2632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512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127" name="Rectangle 14"/>
          <p:cNvSpPr>
            <a:spLocks noChangeArrowheads="1"/>
          </p:cNvSpPr>
          <p:nvPr/>
        </p:nvSpPr>
        <p:spPr bwMode="auto">
          <a:xfrm>
            <a:off x="0" y="2438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28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129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130" name="Rectangle 24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31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132" name="Rectangle 27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33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134" name="Rectangle 30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35" name="Rectangle 3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136" name="Rectangle 33"/>
          <p:cNvSpPr>
            <a:spLocks noChangeArrowheads="1"/>
          </p:cNvSpPr>
          <p:nvPr/>
        </p:nvSpPr>
        <p:spPr bwMode="auto">
          <a:xfrm>
            <a:off x="0" y="2028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3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680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2143125"/>
            <a:ext cx="28098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9" name="Rectangle 3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4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3724275"/>
            <a:ext cx="28098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2" name="Rectangle 6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4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6807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2214563"/>
            <a:ext cx="28098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5" name="Rectangle 9"/>
          <p:cNvSpPr>
            <a:spLocks noChangeArrowheads="1"/>
          </p:cNvSpPr>
          <p:nvPr/>
        </p:nvSpPr>
        <p:spPr bwMode="auto">
          <a:xfrm>
            <a:off x="0" y="1362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46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6810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724275"/>
            <a:ext cx="272415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8" name="Rectangle 12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  <p:bldP spid="10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3"/>
              <a:defRPr/>
            </a:pPr>
            <a:r>
              <a:rPr lang="fr-FR" sz="4000" dirty="0" smtClean="0"/>
              <a:t>Interpréter géométriquement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71500" y="2349500"/>
            <a:ext cx="3384550" cy="4600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300"/>
              </a:spcBef>
              <a:defRPr/>
            </a:pPr>
            <a:r>
              <a:rPr lang="fr-FR" sz="3200" dirty="0">
                <a:latin typeface="+mj-lt"/>
              </a:rPr>
              <a:t>b.</a:t>
            </a:r>
          </a:p>
          <a:p>
            <a:pPr>
              <a:defRPr/>
            </a:pPr>
            <a:endParaRPr lang="fr-FR" sz="3200" dirty="0"/>
          </a:p>
          <a:p>
            <a:pPr>
              <a:defRPr/>
            </a:pPr>
            <a:r>
              <a:rPr lang="fr-FR" sz="3200" dirty="0"/>
              <a:t>c.  </a:t>
            </a:r>
          </a:p>
          <a:p>
            <a:pPr>
              <a:defRPr/>
            </a:pPr>
            <a:endParaRPr lang="fr-FR" sz="3200" dirty="0"/>
          </a:p>
          <a:p>
            <a:pPr>
              <a:spcBef>
                <a:spcPts val="300"/>
              </a:spcBef>
              <a:defRPr/>
            </a:pPr>
            <a:r>
              <a:rPr lang="fr-FR" sz="3200" dirty="0"/>
              <a:t>d.</a:t>
            </a:r>
            <a:r>
              <a:rPr lang="fr-FR" sz="3200" dirty="0">
                <a:latin typeface="+mj-lt"/>
              </a:rPr>
              <a:t>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614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49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50" name="Rectangle 14"/>
          <p:cNvSpPr>
            <a:spLocks noChangeArrowheads="1"/>
          </p:cNvSpPr>
          <p:nvPr/>
        </p:nvSpPr>
        <p:spPr bwMode="auto">
          <a:xfrm>
            <a:off x="0" y="2438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51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52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53" name="Rectangle 24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54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55" name="Rectangle 27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56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57" name="Rectangle 30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58" name="Rectangle 3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59" name="Rectangle 33"/>
          <p:cNvSpPr>
            <a:spLocks noChangeArrowheads="1"/>
          </p:cNvSpPr>
          <p:nvPr/>
        </p:nvSpPr>
        <p:spPr bwMode="auto">
          <a:xfrm>
            <a:off x="0" y="2028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6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61" name="Rectangle 3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6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63" name="Rectangle 6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6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65" name="Rectangle 9"/>
          <p:cNvSpPr>
            <a:spLocks noChangeArrowheads="1"/>
          </p:cNvSpPr>
          <p:nvPr/>
        </p:nvSpPr>
        <p:spPr bwMode="auto">
          <a:xfrm>
            <a:off x="0" y="1362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66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67" name="Rectangle 12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6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987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38" y="4233863"/>
            <a:ext cx="19431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70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7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72" name="Rectangle 6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7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9879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38" y="3286125"/>
            <a:ext cx="17240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75" name="Rectangle 9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76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77" name="Rectangle 12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7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79" name="Rectangle 15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80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9888" name="Picture 1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95388" y="2286000"/>
            <a:ext cx="23050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82" name="Rectangle 18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83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9891" name="Picture 1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38" y="5305425"/>
            <a:ext cx="17240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85" name="Rectangle 21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401050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4"/>
              <a:defRPr/>
            </a:pPr>
            <a:r>
              <a:rPr lang="fr-FR" dirty="0" smtClean="0">
                <a:cs typeface="Times New Roman" pitchFamily="18" charset="0"/>
              </a:rPr>
              <a:t>Déterminer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i="1" dirty="0" smtClean="0"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smtClean="0">
                <a:cs typeface="Times New Roman" pitchFamily="18" charset="0"/>
              </a:rPr>
              <a:t>pour que le point A appartienne à la droite D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6030912" cy="4032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D: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= 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– 1  et A (0 ;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fr-FR" sz="3200" dirty="0">
                <a:latin typeface="+mj-lt"/>
              </a:rPr>
              <a:t>)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 D: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= -2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+ 5 et A 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fr-FR" sz="3200" dirty="0">
                <a:latin typeface="+mj-lt"/>
              </a:rPr>
              <a:t> ; -3)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 D: 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+ 3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– 4 = 0 et A (1 ;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fr-FR" sz="3200" dirty="0">
                <a:latin typeface="+mj-lt"/>
              </a:rPr>
              <a:t>)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  D: 4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– 5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+2 = 0 et A 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fr-FR" sz="3200" dirty="0">
                <a:latin typeface="+mj-lt"/>
              </a:rPr>
              <a:t> ; -2)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27088" y="2349500"/>
            <a:ext cx="4673600" cy="5508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a.     d : 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–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+ 3 = 0     </a:t>
            </a:r>
          </a:p>
          <a:p>
            <a:pPr marL="514350" indent="-514350">
              <a:lnSpc>
                <a:spcPct val="200000"/>
              </a:lnSpc>
              <a:buFontTx/>
              <a:buAutoNum type="alphaLcPeriod" startAt="2"/>
              <a:defRPr/>
            </a:pPr>
            <a:r>
              <a:rPr lang="fr-FR" sz="3200" dirty="0">
                <a:latin typeface="+mj-lt"/>
              </a:rPr>
              <a:t>   d : 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/>
              <a:t> – </a:t>
            </a:r>
            <a:r>
              <a:rPr lang="fr-FR" sz="3200" dirty="0">
                <a:latin typeface="+mj-lt"/>
              </a:rPr>
              <a:t>4 = 0</a:t>
            </a:r>
          </a:p>
          <a:p>
            <a:pPr marL="514350" indent="-514350">
              <a:lnSpc>
                <a:spcPct val="200000"/>
              </a:lnSpc>
              <a:buFontTx/>
              <a:buAutoNum type="alphaLcPeriod" startAt="2"/>
              <a:defRPr/>
            </a:pPr>
            <a:r>
              <a:rPr lang="fr-FR" sz="3200" dirty="0">
                <a:latin typeface="+mj-lt"/>
              </a:rPr>
              <a:t>   d :  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+ 4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-1 = 0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     d : 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– 0,5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+ 4 = 0</a:t>
            </a:r>
          </a:p>
          <a:p>
            <a:pPr>
              <a:lnSpc>
                <a:spcPct val="200000"/>
              </a:lnSpc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717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5"/>
              <a:defRPr/>
            </a:pPr>
            <a:r>
              <a:rPr lang="fr-FR" sz="4000" dirty="0">
                <a:latin typeface="+mj-lt"/>
              </a:rPr>
              <a:t>Donner l’équation réduite de d</a:t>
            </a:r>
            <a:endParaRPr lang="fr-FR" sz="4000" i="1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40105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6"/>
            </a:pPr>
            <a:r>
              <a:rPr lang="fr-FR" sz="4000" dirty="0" smtClean="0">
                <a:cs typeface="Times New Roman" pitchFamily="18" charset="0"/>
              </a:rPr>
              <a:t>Donner un vecteur directeur de la droite d’équation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= 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- 1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= 3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-3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+ 4 = 0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 4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– 5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+2 = 0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40105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z="4000" dirty="0" smtClean="0">
                <a:cs typeface="Times New Roman" pitchFamily="18" charset="0"/>
              </a:rPr>
              <a:t>Donner le coefficient directeur de la droite d’équation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= </a:t>
            </a:r>
            <a:r>
              <a:rPr lang="fr-FR" sz="3200" dirty="0"/>
              <a:t>–</a:t>
            </a: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</a:t>
            </a:r>
            <a:r>
              <a:rPr lang="fr-FR" sz="3200" dirty="0"/>
              <a:t>–</a:t>
            </a:r>
            <a:r>
              <a:rPr lang="fr-FR" sz="3200" dirty="0">
                <a:latin typeface="+mj-lt"/>
              </a:rPr>
              <a:t> 1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= </a:t>
            </a:r>
            <a:r>
              <a:rPr lang="fr-FR" sz="3200" dirty="0"/>
              <a:t>– </a:t>
            </a:r>
            <a:r>
              <a:rPr lang="fr-FR" sz="3200" dirty="0">
                <a:latin typeface="+mj-lt"/>
              </a:rPr>
              <a:t>4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</a:t>
            </a:r>
            <a:r>
              <a:rPr lang="fr-FR" sz="3200" dirty="0"/>
              <a:t>–</a:t>
            </a: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+ 4 = 0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 4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– 5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+2 = 0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40105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sz="4000" dirty="0" smtClean="0">
                <a:cs typeface="Times New Roman" pitchFamily="18" charset="0"/>
              </a:rPr>
              <a:t>Les droites sont-elles parallèles?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8316912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D :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= 4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+ 1  et D’ : y = 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+ 1 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D :</a:t>
            </a:r>
            <a:r>
              <a:rPr lang="fr-FR" sz="3200" dirty="0"/>
              <a:t> </a:t>
            </a:r>
            <a:r>
              <a:rPr lang="fr-FR" sz="3200" dirty="0">
                <a:latin typeface="+mj-lt"/>
              </a:rPr>
              <a:t>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/>
              <a:t> -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/>
              <a:t> </a:t>
            </a:r>
            <a:r>
              <a:rPr lang="fr-FR" sz="3200" dirty="0">
                <a:latin typeface="+mj-lt"/>
              </a:rPr>
              <a:t>+ 4 = 0 et D’ : -2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+ 1 = 0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 D : 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+ 4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 = 0  et  D’ : 6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+ 12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+ 2 = 0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 D : 4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– 6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+ 3 = 0 et D’ : - 6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+9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– 1 = 0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 startAt="9"/>
            </a:pPr>
            <a:r>
              <a:rPr lang="fr-FR" sz="4000" smtClean="0"/>
              <a:t>Associer à chaque équation la droite correspondante</a:t>
            </a:r>
            <a:endParaRPr lang="fr-FR" sz="4000" i="1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57188" y="2333625"/>
            <a:ext cx="3384550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= 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+ 1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–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+ 3 = 0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 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-5 = 0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–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+mj-lt"/>
              </a:rPr>
              <a:t>+ 4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+2 = 0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1229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7563" y="2181225"/>
            <a:ext cx="4516437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10"/>
              <a:defRPr/>
            </a:pPr>
            <a:r>
              <a:rPr lang="fr-FR" sz="4000" dirty="0">
                <a:latin typeface="+mj-lt"/>
              </a:rPr>
              <a:t>Donner une équation cartésienne</a:t>
            </a:r>
            <a:endParaRPr lang="fr-FR" sz="3600" i="1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14375" y="3571875"/>
            <a:ext cx="6715125" cy="2087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A (2 ; 0) et d : 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+ 3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– 1 = 0 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200"/>
              </a:spcBef>
              <a:defRPr/>
            </a:pPr>
            <a:r>
              <a:rPr lang="fr-FR" sz="3200" dirty="0">
                <a:latin typeface="+mj-lt"/>
              </a:rPr>
              <a:t>b.   A(1 ; - 4) et d : -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+ 3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+ 5 = 0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00063" y="1928813"/>
            <a:ext cx="85010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latin typeface="+mn-lt"/>
              </a:rPr>
              <a:t>de la droite passant par A et parallèle à d</a:t>
            </a:r>
          </a:p>
        </p:txBody>
      </p:sp>
      <p:sp>
        <p:nvSpPr>
          <p:cNvPr id="1331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1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19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20" name="Rectangle 15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fr-FR" sz="3600">
                <a:latin typeface="Calibri" pitchFamily="34" charset="0"/>
                <a:cs typeface="Times New Roman" pitchFamily="18" charset="0"/>
              </a:rPr>
              <a:t> </a:t>
            </a:r>
            <a:endParaRPr lang="fr-FR"/>
          </a:p>
        </p:txBody>
      </p:sp>
      <p:sp>
        <p:nvSpPr>
          <p:cNvPr id="1332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11"/>
              <a:defRPr/>
            </a:pPr>
            <a:r>
              <a:rPr lang="fr-FR" sz="4000" dirty="0">
                <a:latin typeface="+mj-lt"/>
              </a:rPr>
              <a:t>Donner une équation cartésienne</a:t>
            </a:r>
            <a:endParaRPr lang="fr-FR" sz="3600" i="1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14375" y="3571875"/>
            <a:ext cx="3384550" cy="2087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200"/>
              </a:spcBef>
              <a:defRPr/>
            </a:pPr>
            <a:r>
              <a:rPr lang="fr-FR" sz="3200" dirty="0">
                <a:latin typeface="+mj-lt"/>
              </a:rPr>
              <a:t>b. 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00063" y="1928813"/>
            <a:ext cx="8501062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latin typeface="+mn-lt"/>
              </a:rPr>
              <a:t>de la droite passant par A et de vecteur directeur</a:t>
            </a:r>
          </a:p>
        </p:txBody>
      </p:sp>
      <p:sp>
        <p:nvSpPr>
          <p:cNvPr id="1434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4342" name="Picture 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9838" y="2524125"/>
            <a:ext cx="2762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434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4867275"/>
            <a:ext cx="35718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6" name="Rectangle 15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fr-FR" sz="3600">
                <a:latin typeface="Calibri" pitchFamily="34" charset="0"/>
                <a:cs typeface="Times New Roman" pitchFamily="18" charset="0"/>
              </a:rPr>
              <a:t> </a:t>
            </a:r>
            <a:endParaRPr lang="fr-FR"/>
          </a:p>
        </p:txBody>
      </p:sp>
      <p:sp>
        <p:nvSpPr>
          <p:cNvPr id="14347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208" name="Picture 1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3357563"/>
            <a:ext cx="2895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defRPr/>
            </a:pPr>
            <a:r>
              <a:rPr lang="fr-FR" sz="4000" dirty="0" smtClean="0"/>
              <a:t>Ces vecteurs sont-ils colinéaires ?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71500" y="2349500"/>
            <a:ext cx="3384550" cy="361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300"/>
              </a:spcBef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300"/>
              </a:spcBef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1638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4857750" y="2357438"/>
            <a:ext cx="3384550" cy="312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300"/>
              </a:spcBef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300"/>
              </a:spcBef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16390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391" name="Rectangle 14"/>
          <p:cNvSpPr>
            <a:spLocks noChangeArrowheads="1"/>
          </p:cNvSpPr>
          <p:nvPr/>
        </p:nvSpPr>
        <p:spPr bwMode="auto">
          <a:xfrm>
            <a:off x="0" y="2438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392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6393" name="Picture 2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38" y="2143125"/>
            <a:ext cx="31527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4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395" name="Rectangle 24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396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6397" name="Picture 2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38" y="4214813"/>
            <a:ext cx="271462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8" name="Rectangle 27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399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6400" name="Picture 2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2090738"/>
            <a:ext cx="30765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01" name="Rectangle 30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02" name="Rectangle 3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6403" name="Picture 3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48300" y="3857625"/>
            <a:ext cx="36957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04" name="Rectangle 33"/>
          <p:cNvSpPr>
            <a:spLocks noChangeArrowheads="1"/>
          </p:cNvSpPr>
          <p:nvPr/>
        </p:nvSpPr>
        <p:spPr bwMode="auto">
          <a:xfrm>
            <a:off x="0" y="2028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2214563" y="3143250"/>
            <a:ext cx="11430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oui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2286000" y="5214938"/>
            <a:ext cx="1143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non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6572250" y="3143250"/>
            <a:ext cx="11430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oui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6572250" y="5429250"/>
            <a:ext cx="11430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oui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2"/>
              <a:defRPr/>
            </a:pPr>
            <a:r>
              <a:rPr lang="fr-FR" sz="4000" dirty="0" smtClean="0"/>
              <a:t>Déterminer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 pour que les vecteurs soient colinéaires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71500" y="2349500"/>
            <a:ext cx="3384550" cy="361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300"/>
              </a:spcBef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300"/>
              </a:spcBef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17412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4857750" y="2357438"/>
            <a:ext cx="3384550" cy="312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300"/>
              </a:spcBef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300"/>
              </a:spcBef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17414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15" name="Rectangle 14"/>
          <p:cNvSpPr>
            <a:spLocks noChangeArrowheads="1"/>
          </p:cNvSpPr>
          <p:nvPr/>
        </p:nvSpPr>
        <p:spPr bwMode="auto">
          <a:xfrm>
            <a:off x="0" y="2438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16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17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18" name="Rectangle 24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19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20" name="Rectangle 27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21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22" name="Rectangle 30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23" name="Rectangle 3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24" name="Rectangle 33"/>
          <p:cNvSpPr>
            <a:spLocks noChangeArrowheads="1"/>
          </p:cNvSpPr>
          <p:nvPr/>
        </p:nvSpPr>
        <p:spPr bwMode="auto">
          <a:xfrm>
            <a:off x="0" y="2028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2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7426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2143125"/>
            <a:ext cx="28098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7" name="Rectangle 3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2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7429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63" y="4214813"/>
            <a:ext cx="28098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30" name="Rectangle 6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31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7432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2214563"/>
            <a:ext cx="28098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33" name="Rectangle 9"/>
          <p:cNvSpPr>
            <a:spLocks noChangeArrowheads="1"/>
          </p:cNvSpPr>
          <p:nvPr/>
        </p:nvSpPr>
        <p:spPr bwMode="auto">
          <a:xfrm>
            <a:off x="0" y="1362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34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7435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4143375"/>
            <a:ext cx="272415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36" name="Rectangle 12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3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2161" name="Picture 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500" y="2928938"/>
            <a:ext cx="16287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39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4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500" y="5214938"/>
            <a:ext cx="16287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2" name="Rectangle 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4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2167" name="Picture 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00" y="3143250"/>
            <a:ext cx="12096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5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46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2170" name="Picture 10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75" y="5429250"/>
            <a:ext cx="32004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8" name="Rectangle 12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3"/>
              <a:defRPr/>
            </a:pPr>
            <a:r>
              <a:rPr lang="fr-FR" sz="4000" dirty="0" smtClean="0"/>
              <a:t>Interpréter géométriquement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71500" y="2349500"/>
            <a:ext cx="3384550" cy="4600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300"/>
              </a:spcBef>
              <a:defRPr/>
            </a:pPr>
            <a:r>
              <a:rPr lang="fr-FR" sz="3200" dirty="0">
                <a:latin typeface="+mj-lt"/>
              </a:rPr>
              <a:t>b.</a:t>
            </a:r>
          </a:p>
          <a:p>
            <a:pPr>
              <a:defRPr/>
            </a:pPr>
            <a:endParaRPr lang="fr-FR" sz="3200" dirty="0"/>
          </a:p>
          <a:p>
            <a:pPr>
              <a:defRPr/>
            </a:pPr>
            <a:r>
              <a:rPr lang="fr-FR" sz="3200" dirty="0"/>
              <a:t>c.  </a:t>
            </a:r>
          </a:p>
          <a:p>
            <a:pPr>
              <a:defRPr/>
            </a:pPr>
            <a:endParaRPr lang="fr-FR" sz="3200" dirty="0"/>
          </a:p>
          <a:p>
            <a:pPr>
              <a:spcBef>
                <a:spcPts val="300"/>
              </a:spcBef>
              <a:defRPr/>
            </a:pPr>
            <a:r>
              <a:rPr lang="fr-FR" sz="3200" dirty="0"/>
              <a:t>d.</a:t>
            </a:r>
            <a:r>
              <a:rPr lang="fr-FR" sz="3200" dirty="0">
                <a:latin typeface="+mj-lt"/>
              </a:rPr>
              <a:t>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18436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37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38" name="Rectangle 14"/>
          <p:cNvSpPr>
            <a:spLocks noChangeArrowheads="1"/>
          </p:cNvSpPr>
          <p:nvPr/>
        </p:nvSpPr>
        <p:spPr bwMode="auto">
          <a:xfrm>
            <a:off x="0" y="2438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39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40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41" name="Rectangle 24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42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43" name="Rectangle 27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44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45" name="Rectangle 30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46" name="Rectangle 3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47" name="Rectangle 33"/>
          <p:cNvSpPr>
            <a:spLocks noChangeArrowheads="1"/>
          </p:cNvSpPr>
          <p:nvPr/>
        </p:nvSpPr>
        <p:spPr bwMode="auto">
          <a:xfrm>
            <a:off x="0" y="2028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4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49" name="Rectangle 3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5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51" name="Rectangle 6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53" name="Rectangle 9"/>
          <p:cNvSpPr>
            <a:spLocks noChangeArrowheads="1"/>
          </p:cNvSpPr>
          <p:nvPr/>
        </p:nvSpPr>
        <p:spPr bwMode="auto">
          <a:xfrm>
            <a:off x="0" y="1362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54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55" name="Rectangle 12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5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845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38" y="4233863"/>
            <a:ext cx="19431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58" name="Rectangle 3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5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60" name="Rectangle 6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61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8462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38" y="3286125"/>
            <a:ext cx="17240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63" name="Rectangle 9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64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65" name="Rectangle 12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6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67" name="Rectangle 15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68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8469" name="Picture 1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95388" y="2286000"/>
            <a:ext cx="23050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70" name="Rectangle 18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71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8472" name="Picture 1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04913" y="5286375"/>
            <a:ext cx="17240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73" name="Rectangle 21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3786188" y="2286000"/>
            <a:ext cx="407193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B, C et D sont alignés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3357563" y="3286125"/>
            <a:ext cx="578643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ABCD est un parallélogramme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3357563" y="4283075"/>
            <a:ext cx="578643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C est le milieu de [AB]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3357563" y="5286375"/>
            <a:ext cx="578643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A est le milieu de [CD]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401050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4"/>
              <a:defRPr/>
            </a:pPr>
            <a:r>
              <a:rPr lang="fr-FR" sz="4000" dirty="0" smtClean="0">
                <a:cs typeface="Times New Roman" pitchFamily="18" charset="0"/>
              </a:rPr>
              <a:t>Déterminer </a:t>
            </a:r>
            <a:r>
              <a:rPr lang="fr-FR" sz="4000" i="1" dirty="0" smtClean="0">
                <a:ea typeface="+mn-ea"/>
                <a:cs typeface="Times New Roman" pitchFamily="18" charset="0"/>
              </a:rPr>
              <a:t>b</a:t>
            </a:r>
            <a:r>
              <a:rPr lang="fr-FR" sz="4000" dirty="0" smtClean="0">
                <a:cs typeface="Times New Roman" pitchFamily="18" charset="0"/>
              </a:rPr>
              <a:t> pour que le point A appartienne à la droite D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6030912" cy="4032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D: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= 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– 1  et A (0 ;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fr-FR" sz="3200" dirty="0">
                <a:latin typeface="+mj-lt"/>
              </a:rPr>
              <a:t>)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 D: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= -2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+ 5 et A 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fr-FR" sz="3200" dirty="0">
                <a:latin typeface="+mj-lt"/>
              </a:rPr>
              <a:t> ; -3)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 D: 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+ 3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– 4 = 0 et A (1 ;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fr-FR" sz="3200" dirty="0">
                <a:latin typeface="+mj-lt"/>
              </a:rPr>
              <a:t>)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  D: 4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– 5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+2 = 0 et A 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fr-FR" sz="3200" dirty="0">
                <a:latin typeface="+mj-lt"/>
              </a:rPr>
              <a:t> ; -2)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1946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011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29388" y="2357438"/>
            <a:ext cx="154305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6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011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13" y="3357563"/>
            <a:ext cx="12096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5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6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0119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38913" y="4000500"/>
            <a:ext cx="11049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8" name="Rectangle 9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6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0122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53200" y="5286375"/>
            <a:ext cx="14478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1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27088" y="2349500"/>
            <a:ext cx="4673600" cy="5508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d : 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–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+ 3 = 0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   d : 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/>
              <a:t> – </a:t>
            </a:r>
            <a:r>
              <a:rPr lang="fr-FR" sz="3200" dirty="0">
                <a:latin typeface="+mj-lt"/>
              </a:rPr>
              <a:t>4 = 0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c.     d :  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+ 4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-1 = 0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     d : 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– 0,5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+ 4 = 0</a:t>
            </a:r>
          </a:p>
          <a:p>
            <a:pPr>
              <a:lnSpc>
                <a:spcPct val="200000"/>
              </a:lnSpc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20483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5"/>
            </a:pPr>
            <a:r>
              <a:rPr lang="fr-FR" sz="4000"/>
              <a:t>Donner l’équation réduite de d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2048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908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3" y="2357438"/>
            <a:ext cx="21717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48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909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3" y="3357563"/>
            <a:ext cx="11144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9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49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9095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43525" y="4286250"/>
            <a:ext cx="26574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2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49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9098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29238" y="5643563"/>
            <a:ext cx="21717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5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40105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6"/>
            </a:pPr>
            <a:r>
              <a:rPr lang="fr-FR" sz="4000" dirty="0" smtClean="0">
                <a:cs typeface="Times New Roman" pitchFamily="18" charset="0"/>
              </a:rPr>
              <a:t>Donner un vecteur directeur de la droite d’équation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= 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- 1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= 3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-3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+ 4 = 0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 4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– 5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+2 = 0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2150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806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4813" y="2143125"/>
            <a:ext cx="104775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Rectangle 3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1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806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38625" y="3071813"/>
            <a:ext cx="104775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3" name="Rectangle 6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1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8071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38625" y="4071938"/>
            <a:ext cx="104775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1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8074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38625" y="5072063"/>
            <a:ext cx="10477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9" name="Rectangle 12"/>
          <p:cNvSpPr>
            <a:spLocks noChangeArrowheads="1"/>
          </p:cNvSpPr>
          <p:nvPr/>
        </p:nvSpPr>
        <p:spPr bwMode="auto">
          <a:xfrm>
            <a:off x="0" y="1457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40105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z="4000" dirty="0" smtClean="0">
                <a:cs typeface="Times New Roman" pitchFamily="18" charset="0"/>
              </a:rPr>
              <a:t>Donner le coefficient directeur de la droite d’équation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= </a:t>
            </a:r>
            <a:r>
              <a:rPr lang="fr-FR" sz="3200" dirty="0"/>
              <a:t>–</a:t>
            </a: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</a:t>
            </a:r>
            <a:r>
              <a:rPr lang="fr-FR" sz="3200" dirty="0"/>
              <a:t>–</a:t>
            </a:r>
            <a:r>
              <a:rPr lang="fr-FR" sz="3200" dirty="0">
                <a:latin typeface="+mj-lt"/>
              </a:rPr>
              <a:t> 1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= </a:t>
            </a:r>
            <a:r>
              <a:rPr lang="fr-FR" sz="3200" dirty="0"/>
              <a:t>–</a:t>
            </a:r>
            <a:r>
              <a:rPr lang="fr-FR" sz="3200" dirty="0">
                <a:latin typeface="+mj-lt"/>
              </a:rPr>
              <a:t> 4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</a:t>
            </a:r>
            <a:r>
              <a:rPr lang="fr-FR" sz="3200" dirty="0"/>
              <a:t>–</a:t>
            </a: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+ 4 = 0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 4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– 5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+2 = 0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2253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704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2357438"/>
            <a:ext cx="59055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3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88" y="3286125"/>
            <a:ext cx="2571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7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3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7047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88" y="4238625"/>
            <a:ext cx="2571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0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4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7050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88" y="5000625"/>
            <a:ext cx="2571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3" name="Rectangle 12"/>
          <p:cNvSpPr>
            <a:spLocks noChangeArrowheads="1"/>
          </p:cNvSpPr>
          <p:nvPr/>
        </p:nvSpPr>
        <p:spPr bwMode="auto">
          <a:xfrm>
            <a:off x="0" y="1562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40105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sz="4000" dirty="0" smtClean="0">
                <a:cs typeface="Times New Roman" pitchFamily="18" charset="0"/>
              </a:rPr>
              <a:t>Les droites sont-elles parallèles?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8316912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D :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= 4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+ 1  et D’ : y = 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+ 1 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D :</a:t>
            </a:r>
            <a:r>
              <a:rPr lang="fr-FR" sz="3200" dirty="0"/>
              <a:t> </a:t>
            </a:r>
            <a:r>
              <a:rPr lang="fr-FR" sz="3200" dirty="0">
                <a:latin typeface="+mj-lt"/>
              </a:rPr>
              <a:t>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/>
              <a:t> -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/>
              <a:t> </a:t>
            </a:r>
            <a:r>
              <a:rPr lang="fr-FR" sz="3200" dirty="0">
                <a:latin typeface="+mj-lt"/>
              </a:rPr>
              <a:t>+ 4 = 0 et D’ : -2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+ 1 = 0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 D : 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+ 4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 = 0  et  D’ : 6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+ 12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+ 2 = 0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 D : 4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– 6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+ 3 = 0 et D’ : </a:t>
            </a:r>
            <a:r>
              <a:rPr lang="fr-FR" sz="3200" dirty="0"/>
              <a:t>–</a:t>
            </a:r>
            <a:r>
              <a:rPr lang="fr-FR" sz="3200" dirty="0">
                <a:latin typeface="+mj-lt"/>
              </a:rPr>
              <a:t> 6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+ 9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– 1 = 0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215313" y="2428875"/>
            <a:ext cx="9286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non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215313" y="3286125"/>
            <a:ext cx="9286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oui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215313" y="4214813"/>
            <a:ext cx="928687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non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215313" y="5214938"/>
            <a:ext cx="928687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oui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 startAt="9"/>
            </a:pPr>
            <a:r>
              <a:rPr lang="fr-FR" sz="4000" smtClean="0"/>
              <a:t>Associer à chaque équation la droite correspondante</a:t>
            </a:r>
            <a:endParaRPr lang="fr-FR" sz="4000" i="1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57188" y="2333625"/>
            <a:ext cx="3384550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= 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+ 1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–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+ 3 = 0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 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-5 = 0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–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+mj-lt"/>
              </a:rPr>
              <a:t>+ 4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+2 = 0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2458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7563" y="2181225"/>
            <a:ext cx="4516437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3286125" y="4357688"/>
            <a:ext cx="8572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600">
                <a:solidFill>
                  <a:srgbClr val="FF0000"/>
                </a:solidFill>
              </a:rPr>
              <a:t>d</a:t>
            </a:r>
            <a:r>
              <a:rPr lang="fr-FR" sz="3600" baseline="-25000">
                <a:solidFill>
                  <a:srgbClr val="FF0000"/>
                </a:solidFill>
              </a:rPr>
              <a:t>1</a:t>
            </a:r>
            <a:endParaRPr lang="fr-FR" sz="360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3286125" y="3286125"/>
            <a:ext cx="8572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600">
                <a:solidFill>
                  <a:srgbClr val="0070C0"/>
                </a:solidFill>
              </a:rPr>
              <a:t>d</a:t>
            </a:r>
            <a:r>
              <a:rPr lang="fr-FR" sz="3600" baseline="-25000">
                <a:solidFill>
                  <a:srgbClr val="0070C0"/>
                </a:solidFill>
              </a:rPr>
              <a:t>4</a:t>
            </a:r>
            <a:endParaRPr lang="fr-FR" sz="3600">
              <a:solidFill>
                <a:srgbClr val="0070C0"/>
              </a:solidFill>
            </a:endParaRP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3286125" y="2286000"/>
            <a:ext cx="8572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600">
                <a:solidFill>
                  <a:srgbClr val="00B050"/>
                </a:solidFill>
              </a:rPr>
              <a:t>d</a:t>
            </a:r>
            <a:r>
              <a:rPr lang="fr-FR" sz="3600" baseline="-25000">
                <a:solidFill>
                  <a:srgbClr val="00B050"/>
                </a:solidFill>
              </a:rPr>
              <a:t>2</a:t>
            </a:r>
            <a:endParaRPr lang="fr-FR" sz="3600">
              <a:solidFill>
                <a:srgbClr val="00B050"/>
              </a:solidFill>
            </a:endParaRPr>
          </a:p>
        </p:txBody>
      </p:sp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3286125" y="5500688"/>
            <a:ext cx="8572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600">
                <a:solidFill>
                  <a:srgbClr val="C00000"/>
                </a:solidFill>
              </a:rPr>
              <a:t>d</a:t>
            </a:r>
            <a:r>
              <a:rPr lang="fr-FR" sz="3600" baseline="-25000">
                <a:solidFill>
                  <a:srgbClr val="C00000"/>
                </a:solidFill>
              </a:rPr>
              <a:t>3</a:t>
            </a:r>
            <a:endParaRPr lang="fr-FR" sz="360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10"/>
              <a:defRPr/>
            </a:pPr>
            <a:r>
              <a:rPr lang="fr-FR" sz="4000" dirty="0">
                <a:latin typeface="+mj-lt"/>
              </a:rPr>
              <a:t>Donner une équation cartésienne</a:t>
            </a:r>
            <a:endParaRPr lang="fr-FR" sz="3600" i="1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14375" y="3571875"/>
            <a:ext cx="6715125" cy="2087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A (2 ; 0) et d : 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+ 3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– 1 = 0 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200"/>
              </a:spcBef>
              <a:defRPr/>
            </a:pPr>
            <a:r>
              <a:rPr lang="fr-FR" sz="3200" dirty="0">
                <a:latin typeface="+mj-lt"/>
              </a:rPr>
              <a:t>b.   A(1 ; - 4) et d : -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+ 3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+mj-lt"/>
              </a:rPr>
              <a:t> + 5 = 0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00063" y="1928813"/>
            <a:ext cx="85010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latin typeface="+mn-lt"/>
              </a:rPr>
              <a:t>de la droite passant par A et parallèle à d</a:t>
            </a:r>
          </a:p>
        </p:txBody>
      </p:sp>
      <p:sp>
        <p:nvSpPr>
          <p:cNvPr id="2560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5606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5607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5608" name="Rectangle 15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fr-FR" sz="3600">
                <a:latin typeface="Calibri" pitchFamily="34" charset="0"/>
                <a:cs typeface="Times New Roman" pitchFamily="18" charset="0"/>
              </a:rPr>
              <a:t> </a:t>
            </a:r>
            <a:endParaRPr lang="fr-FR"/>
          </a:p>
        </p:txBody>
      </p:sp>
      <p:sp>
        <p:nvSpPr>
          <p:cNvPr id="2560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56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396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25" y="4214813"/>
            <a:ext cx="321945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2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561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397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50" y="5643563"/>
            <a:ext cx="356235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5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11"/>
              <a:defRPr/>
            </a:pPr>
            <a:r>
              <a:rPr lang="fr-FR" sz="4000" dirty="0">
                <a:latin typeface="+mj-lt"/>
              </a:rPr>
              <a:t>Donner une équation cartésienne</a:t>
            </a:r>
            <a:endParaRPr lang="fr-FR" sz="3600" i="1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14375" y="3571875"/>
            <a:ext cx="3384550" cy="2087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200"/>
              </a:spcBef>
              <a:defRPr/>
            </a:pPr>
            <a:r>
              <a:rPr lang="fr-FR" sz="3200" dirty="0">
                <a:latin typeface="+mj-lt"/>
              </a:rPr>
              <a:t>b. 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00063" y="1928813"/>
            <a:ext cx="8501062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latin typeface="+mn-lt"/>
              </a:rPr>
              <a:t>de la droite passant par A et de vecteur directeur</a:t>
            </a:r>
          </a:p>
        </p:txBody>
      </p:sp>
      <p:sp>
        <p:nvSpPr>
          <p:cNvPr id="2662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6630" name="Picture 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9838" y="2524125"/>
            <a:ext cx="2762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663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6633" name="Picture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4867275"/>
            <a:ext cx="35718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4" name="Rectangle 15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fr-FR" sz="3600">
                <a:latin typeface="Calibri" pitchFamily="34" charset="0"/>
                <a:cs typeface="Times New Roman" pitchFamily="18" charset="0"/>
              </a:rPr>
              <a:t> </a:t>
            </a:r>
            <a:endParaRPr lang="fr-FR"/>
          </a:p>
        </p:txBody>
      </p:sp>
      <p:sp>
        <p:nvSpPr>
          <p:cNvPr id="26635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6636" name="Picture 1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75" y="3357563"/>
            <a:ext cx="2895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6638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663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6640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6641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2951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0" y="5072063"/>
            <a:ext cx="321945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43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6644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6645" name="Picture 2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38" y="3500438"/>
            <a:ext cx="29622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46" name="Rectangle 2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1298</TotalTime>
  <Words>940</Words>
  <Application>Microsoft Office PowerPoint</Application>
  <PresentationFormat>Affichage à l'écran (4:3)</PresentationFormat>
  <Paragraphs>189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24</vt:i4>
      </vt:variant>
    </vt:vector>
  </HeadingPairs>
  <TitlesOfParts>
    <vt:vector size="26" baseType="lpstr">
      <vt:lpstr>titre</vt:lpstr>
      <vt:lpstr>diaposcourantes</vt:lpstr>
      <vt:lpstr>Vecteurs colinéaires Équations de droites  (O ; I, J) est un repère du plan</vt:lpstr>
      <vt:lpstr>Ces vecteurs sont-ils colinéaires ?</vt:lpstr>
      <vt:lpstr>Déterminer x pour que les vecteurs soient colinéaires</vt:lpstr>
      <vt:lpstr>Interpréter géométriquement</vt:lpstr>
      <vt:lpstr>Déterminer b pour que le point A appartienne à la droite D </vt:lpstr>
      <vt:lpstr>Diapositive 6</vt:lpstr>
      <vt:lpstr>Donner un vecteur directeur de la droite d’équation </vt:lpstr>
      <vt:lpstr>Donner le coefficient directeur de la droite d’équation </vt:lpstr>
      <vt:lpstr>Les droites sont-elles parallèles?</vt:lpstr>
      <vt:lpstr>Associer à chaque équation la droite correspondante</vt:lpstr>
      <vt:lpstr>Diapositive 11</vt:lpstr>
      <vt:lpstr>Diapositive 12</vt:lpstr>
      <vt:lpstr>Diapositive 13</vt:lpstr>
      <vt:lpstr>Ces vecteurs sont-ils colinéaires ?</vt:lpstr>
      <vt:lpstr>Déterminer x pour que les vecteurs soient colinéaires</vt:lpstr>
      <vt:lpstr>Interpréter géométriquement</vt:lpstr>
      <vt:lpstr>Déterminer b pour que le point A appartienne à la droite D </vt:lpstr>
      <vt:lpstr>Diapositive 18</vt:lpstr>
      <vt:lpstr>Donner un vecteur directeur de la droite d’équation </vt:lpstr>
      <vt:lpstr>Donner le coefficient directeur de la droite d’équation </vt:lpstr>
      <vt:lpstr>Les droites sont-elles parallèles?</vt:lpstr>
      <vt:lpstr>Associer à chaque équation la droite correspondante</vt:lpstr>
      <vt:lpstr>Diapositive 23</vt:lpstr>
      <vt:lpstr>Diapositive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MAGINA</cp:lastModifiedBy>
  <cp:revision>178</cp:revision>
  <dcterms:created xsi:type="dcterms:W3CDTF">2010-05-07T13:51:37Z</dcterms:created>
  <dcterms:modified xsi:type="dcterms:W3CDTF">2011-07-08T13:12:44Z</dcterms:modified>
</cp:coreProperties>
</file>