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60" r:id="rId4"/>
    <p:sldId id="263" r:id="rId5"/>
    <p:sldId id="281" r:id="rId6"/>
    <p:sldId id="295" r:id="rId7"/>
    <p:sldId id="298" r:id="rId8"/>
    <p:sldId id="257" r:id="rId9"/>
    <p:sldId id="282" r:id="rId10"/>
    <p:sldId id="278" r:id="rId11"/>
    <p:sldId id="262" r:id="rId12"/>
    <p:sldId id="259" r:id="rId13"/>
    <p:sldId id="265" r:id="rId14"/>
    <p:sldId id="261" r:id="rId15"/>
    <p:sldId id="268" r:id="rId16"/>
    <p:sldId id="286" r:id="rId17"/>
    <p:sldId id="287" r:id="rId18"/>
    <p:sldId id="283" r:id="rId19"/>
    <p:sldId id="284" r:id="rId20"/>
    <p:sldId id="285" r:id="rId21"/>
    <p:sldId id="297" r:id="rId22"/>
    <p:sldId id="292" r:id="rId23"/>
    <p:sldId id="293" r:id="rId24"/>
    <p:sldId id="294" r:id="rId25"/>
    <p:sldId id="288" r:id="rId26"/>
    <p:sldId id="289" r:id="rId27"/>
    <p:sldId id="290" r:id="rId28"/>
    <p:sldId id="291" r:id="rId2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3" autoAdjust="0"/>
    <p:restoredTop sz="94660"/>
  </p:normalViewPr>
  <p:slideViewPr>
    <p:cSldViewPr>
      <p:cViewPr varScale="1">
        <p:scale>
          <a:sx n="106" d="100"/>
          <a:sy n="106" d="100"/>
        </p:scale>
        <p:origin x="-84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3E0155E-98AD-4901-8B50-E094605CE05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796748C-9AB4-417A-9631-1DB503B8AF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F6FE-4662-4985-8CCD-3EF084545640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E6D8-AB9F-4281-80EF-965AB57BB8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7B510-A620-4C8E-9434-A23A3F3B594B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7F71E-8DAA-4AF4-B35D-2CC520E9A0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2AD4-8D52-4807-B064-8D4CEBB88CB8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9ED87-3B6C-4D3E-A648-9BD504E41F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64292-B627-42F8-8077-461A96B44B30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A0852-F72C-482B-B530-CFDFF896BC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82E5-CD13-4C5D-8EF3-9B8F2CBC4B5B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3584-ED52-40A2-9238-E82948D903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CA8C-B09C-4BAE-878D-59F97B115BE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082C6-BA02-42A7-87B5-A908BD3F96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4162C-6B99-47F1-8936-83E8C71C606B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5753F-C58E-4E64-9CBA-35543FECC0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EB248-BC7B-4737-AD03-08052F5701BA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6243F-0ABF-45DF-ACAF-48040DF866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EF9FD-8D7C-4872-9AAF-69D31850C16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644FD-2392-4D76-839A-B9C72445D5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7E7FF-9856-4B22-9C5E-6699E043BFCC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24F2F-E706-4902-91AB-859909E384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94EDE-ECC4-4EB9-B45F-55F06793892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6B91E-58F5-4453-BC0E-FA177A644B5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54277-0E33-449D-9573-8C0088F00D4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936B7-68C4-4A5F-8404-A6ED5063E4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E44C2-A70E-4A8F-BFF3-D4938280AA23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B255F-3915-4853-B4ED-73B977BF3B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6FC6-F0E4-410B-90D2-6E1DBC9C54F5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1A520-7025-43AE-8392-5B2575B441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D132B-820A-407F-98BE-F674D95B5C5B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8A79A-4EC0-429D-BBF2-CCB59B205C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04191-35A8-4BB1-AEC6-356A8B5713C3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591D7-15DC-4F74-A615-596E0D05CE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1118D-C876-4C5E-8AFA-FC8F7DB5E22C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638E1-EEF0-4874-B035-FEC3A6A6A8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13DC6-BC4E-4D6F-ABE5-EAEA383BAD08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B0F81-8DD7-4C94-A7C8-33CC6C0921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49496-5675-4AD8-A50D-D3A89673DB1D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64EC0-5983-43F5-BE97-5B49739D08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CF2F4-30A8-40CA-9208-AA74E39059CC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FD11D-C3E0-4CB7-842A-89AA88553B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5A9DD-BFD5-422F-9DC2-20CC6EF57AC4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9104-E26A-427D-8D9E-CF745E624A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AC476-BA92-4806-9EBC-5D34947E3CE9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1916D-674B-42BF-870F-EACA18C897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B7F297-DAD4-461E-B66E-1C3D5E7C90B8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877270-DB42-42D8-B3FB-B4E8011557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8440E1-4EAA-4014-828B-C7C24787409F}" type="datetimeFigureOut">
              <a:rPr lang="fr-FR"/>
              <a:pPr>
                <a:defRPr/>
              </a:pPr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423E995-88FD-4CC3-B5DF-A719CC1C0D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Fonction polynôme de degré 2</a:t>
            </a:r>
            <a:br>
              <a:rPr lang="fr-FR" smtClean="0"/>
            </a:br>
            <a:r>
              <a:rPr lang="fr-FR" smtClean="0"/>
              <a:t>et parabole</a:t>
            </a:r>
            <a:br>
              <a:rPr lang="fr-FR" smtClean="0"/>
            </a:br>
            <a:r>
              <a:rPr lang="fr-FR" smtClean="0"/>
              <a:t/>
            </a:r>
            <a:br>
              <a:rPr lang="fr-FR" smtClean="0"/>
            </a:br>
            <a:r>
              <a:rPr lang="fr-FR" sz="1800" smtClean="0"/>
              <a:t>(O ; I, J) est un repère orthogonal du plan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defRPr/>
            </a:pPr>
            <a:r>
              <a:rPr lang="fr-FR" sz="4000" dirty="0" smtClean="0"/>
              <a:t>Donner l’orientation de la parabole P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349500"/>
            <a:ext cx="39528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284538"/>
            <a:ext cx="4676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292600"/>
            <a:ext cx="50768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941888"/>
            <a:ext cx="447675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z="4000" dirty="0" smtClean="0">
                <a:cs typeface="Times New Roman" pitchFamily="18" charset="0"/>
              </a:rPr>
              <a:t>Donner l’axe de symétrie de la parabole P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3048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284538"/>
            <a:ext cx="46863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292600"/>
            <a:ext cx="5057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5229225"/>
            <a:ext cx="3419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 smtClean="0"/>
              <a:t>Donner le sommet S de la parabole P 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133600"/>
            <a:ext cx="45815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5373688"/>
            <a:ext cx="50673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21163"/>
            <a:ext cx="43624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3141663"/>
            <a:ext cx="34861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Déterminer le nombre de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349500"/>
            <a:ext cx="437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357563"/>
            <a:ext cx="51720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365625"/>
            <a:ext cx="4305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43338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Déterminer les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565400"/>
            <a:ext cx="35242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644900"/>
            <a:ext cx="4838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581525"/>
            <a:ext cx="4219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661025"/>
            <a:ext cx="4286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Déterminer le signe de </a:t>
            </a:r>
            <a:r>
              <a:rPr lang="fr-FR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/>
              <a:t> et de </a:t>
            </a:r>
            <a:r>
              <a:rPr lang="fr-FR" sz="4800">
                <a:sym typeface="Symbol" pitchFamily="18" charset="2"/>
              </a:rPr>
              <a:t></a:t>
            </a:r>
            <a:endParaRPr lang="fr-FR" sz="4800" i="1">
              <a:latin typeface="Times" pitchFamily="18" charset="0"/>
            </a:endParaRP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9227" name="Picture 15"/>
          <p:cNvPicPr>
            <a:picLocks noChangeAspect="1" noChangeArrowheads="1"/>
          </p:cNvPicPr>
          <p:nvPr/>
        </p:nvPicPr>
        <p:blipFill>
          <a:blip r:embed="rId2" cstate="print"/>
          <a:srcRect t="856"/>
          <a:stretch>
            <a:fillRect/>
          </a:stretch>
        </p:blipFill>
        <p:spPr bwMode="auto">
          <a:xfrm>
            <a:off x="827088" y="2809875"/>
            <a:ext cx="3313112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2924175"/>
            <a:ext cx="309562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Déterminer le signe de </a:t>
            </a:r>
            <a:r>
              <a:rPr lang="fr-FR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/>
              <a:t> et de </a:t>
            </a:r>
            <a:r>
              <a:rPr lang="fr-FR" sz="4800">
                <a:sym typeface="Symbol" pitchFamily="18" charset="2"/>
              </a:rPr>
              <a:t></a:t>
            </a:r>
            <a:endParaRPr lang="fr-FR" sz="4800" i="1">
              <a:latin typeface="Times" pitchFamily="18" charset="0"/>
            </a:endParaRP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0251" name="Picture 12"/>
          <p:cNvPicPr>
            <a:picLocks noChangeAspect="1" noChangeArrowheads="1"/>
          </p:cNvPicPr>
          <p:nvPr/>
        </p:nvPicPr>
        <p:blipFill>
          <a:blip r:embed="rId2" cstate="print"/>
          <a:srcRect r="636"/>
          <a:stretch>
            <a:fillRect/>
          </a:stretch>
        </p:blipFill>
        <p:spPr bwMode="auto">
          <a:xfrm>
            <a:off x="539750" y="2997200"/>
            <a:ext cx="34417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4"/>
          <p:cNvPicPr>
            <a:picLocks noChangeAspect="1" noChangeArrowheads="1"/>
          </p:cNvPicPr>
          <p:nvPr/>
        </p:nvPicPr>
        <p:blipFill>
          <a:blip r:embed="rId3" cstate="print"/>
          <a:srcRect t="1035" r="668"/>
          <a:stretch>
            <a:fillRect/>
          </a:stretch>
        </p:blipFill>
        <p:spPr bwMode="auto">
          <a:xfrm>
            <a:off x="5076825" y="2954338"/>
            <a:ext cx="3603625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Déterminer le signe de </a:t>
            </a:r>
            <a:r>
              <a:rPr lang="fr-FR" sz="4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 smtClean="0">
                <a:cs typeface="Cambria Math" pitchFamily="18" charset="0"/>
              </a:rPr>
              <a:t> et de </a:t>
            </a:r>
            <a:r>
              <a:rPr lang="fr-FR" sz="4800" smtClean="0">
                <a:cs typeface="Cambria Math" pitchFamily="18" charset="0"/>
                <a:sym typeface="Symbol" pitchFamily="18" charset="2"/>
              </a:rPr>
              <a:t></a:t>
            </a:r>
            <a:r>
              <a:rPr lang="fr-FR" sz="4000" smtClean="0">
                <a:cs typeface="Cambria Math" pitchFamily="18" charset="0"/>
              </a:rPr>
              <a:t> 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1275" name="Picture 13"/>
          <p:cNvPicPr>
            <a:picLocks noChangeAspect="1" noChangeArrowheads="1"/>
          </p:cNvPicPr>
          <p:nvPr/>
        </p:nvPicPr>
        <p:blipFill>
          <a:blip r:embed="rId2" cstate="print"/>
          <a:srcRect t="1045"/>
          <a:stretch>
            <a:fillRect/>
          </a:stretch>
        </p:blipFill>
        <p:spPr bwMode="auto">
          <a:xfrm>
            <a:off x="395288" y="3027363"/>
            <a:ext cx="3505200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997200"/>
            <a:ext cx="338455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Retrouver l’expression de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d’après la courbe de 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5040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</a:p>
        </p:txBody>
      </p:sp>
      <p:pic>
        <p:nvPicPr>
          <p:cNvPr id="1229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08275"/>
            <a:ext cx="44577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5589588"/>
            <a:ext cx="51530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724400"/>
            <a:ext cx="38290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4"/>
          <p:cNvPicPr>
            <a:picLocks noChangeAspect="1" noChangeArrowheads="1"/>
          </p:cNvPicPr>
          <p:nvPr/>
        </p:nvPicPr>
        <p:blipFill>
          <a:blip r:embed="rId5" cstate="print"/>
          <a:srcRect t="879"/>
          <a:stretch>
            <a:fillRect/>
          </a:stretch>
        </p:blipFill>
        <p:spPr bwMode="auto">
          <a:xfrm>
            <a:off x="5519738" y="2781300"/>
            <a:ext cx="3624262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2650" y="3689350"/>
            <a:ext cx="45529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Compléter le tableau de signes</a:t>
            </a:r>
            <a:endParaRPr lang="fr-FR" smtClean="0">
              <a:cs typeface="Cambria Math" pitchFamily="18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95288" y="2420938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1                    2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+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0                     0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323850" y="1989138"/>
            <a:ext cx="9350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a</a:t>
            </a:r>
            <a:r>
              <a:rPr lang="fr-FR"/>
              <a:t>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95288" y="4221163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b.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288" y="4724400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-1                   5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- 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0                     0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1"/>
            </a:pPr>
            <a:r>
              <a:rPr lang="fr-FR" sz="4000" smtClean="0">
                <a:cs typeface="Cambria Math" pitchFamily="18" charset="0"/>
              </a:rPr>
              <a:t> Compléter le tableau de signes</a:t>
            </a: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323850" y="1989138"/>
            <a:ext cx="9350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a</a:t>
            </a:r>
            <a:r>
              <a:rPr lang="fr-FR"/>
              <a:t>.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95288" y="2420938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…                   …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x-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2)(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0                     0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95288" y="4221163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b.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288" y="4724400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-5                   -3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…)(</a:t>
                      </a:r>
                      <a:r>
                        <a:rPr lang="fr-FR" sz="28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…)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0                     0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12"/>
            </a:pPr>
            <a:r>
              <a:rPr lang="fr-FR" sz="4000" smtClean="0">
                <a:cs typeface="Cambria Math" pitchFamily="18" charset="0"/>
              </a:rPr>
              <a:t>Retrouver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f(x)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8313" y="2349500"/>
            <a:ext cx="7991475" cy="3108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i="1" dirty="0">
                <a:latin typeface="Times" pitchFamily="18" charset="0"/>
              </a:rPr>
              <a:t>f </a:t>
            </a:r>
            <a:r>
              <a:rPr lang="fr-FR" sz="3200" dirty="0"/>
              <a:t>est une fonction polynôme de degré 2.</a:t>
            </a:r>
          </a:p>
          <a:p>
            <a:pPr>
              <a:defRPr/>
            </a:pPr>
            <a:r>
              <a:rPr lang="fr-FR" sz="3200" dirty="0"/>
              <a:t>La courbe représentative de </a:t>
            </a:r>
            <a:r>
              <a:rPr lang="fr-FR" sz="3200" i="1" dirty="0">
                <a:latin typeface="Times" pitchFamily="18" charset="0"/>
              </a:rPr>
              <a:t>f :</a:t>
            </a:r>
            <a:endParaRPr lang="fr-FR" sz="3200" dirty="0"/>
          </a:p>
          <a:p>
            <a:pPr marL="342900" indent="-342900">
              <a:defRPr/>
            </a:pPr>
            <a:r>
              <a:rPr lang="fr-FR" sz="3200" dirty="0"/>
              <a:t>- admet pour sommet S (3 ; 4)</a:t>
            </a:r>
          </a:p>
          <a:p>
            <a:pPr marL="342900" indent="-342900">
              <a:defRPr/>
            </a:pPr>
            <a:r>
              <a:rPr lang="fr-FR" sz="3200" dirty="0"/>
              <a:t>- passe par le point P (4 ; 1)</a:t>
            </a:r>
          </a:p>
          <a:p>
            <a:pPr marL="342900" indent="-342900">
              <a:buFontTx/>
              <a:buAutoNum type="alphaLcPeriod"/>
              <a:defRPr/>
            </a:pPr>
            <a:endParaRPr lang="fr-FR" sz="3200" dirty="0"/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defRPr/>
            </a:pPr>
            <a:r>
              <a:rPr lang="fr-FR" sz="4000" dirty="0" smtClean="0"/>
              <a:t>Donner l’orientation de la parabole P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349500"/>
            <a:ext cx="39528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284538"/>
            <a:ext cx="4676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292600"/>
            <a:ext cx="50768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941888"/>
            <a:ext cx="447675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623050" y="2349500"/>
            <a:ext cx="2520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Vers le haut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6623050" y="5229225"/>
            <a:ext cx="2520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Vers le haut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623050" y="3284538"/>
            <a:ext cx="25209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Vers le bas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623050" y="4221163"/>
            <a:ext cx="2520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Vers le bas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z="4000" dirty="0" smtClean="0">
                <a:cs typeface="Times New Roman" pitchFamily="18" charset="0"/>
              </a:rPr>
              <a:t>Donner l’axe de symétrie de la parabole P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95288" y="2276475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205038"/>
            <a:ext cx="3048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3213100"/>
            <a:ext cx="46863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221163"/>
            <a:ext cx="5057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5229225"/>
            <a:ext cx="3419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011863" y="2276475"/>
            <a:ext cx="25209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(OJ) : </a:t>
            </a:r>
            <a:r>
              <a:rPr lang="fr-FR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>
                <a:solidFill>
                  <a:srgbClr val="FF0000"/>
                </a:solidFill>
              </a:rPr>
              <a:t> = 0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888" y="4149725"/>
            <a:ext cx="22193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1863" y="5084763"/>
            <a:ext cx="18192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888" y="3068638"/>
            <a:ext cx="18097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 smtClean="0"/>
              <a:t>Donner le sommet S de la parabole P 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133600"/>
            <a:ext cx="45815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5373688"/>
            <a:ext cx="50673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21163"/>
            <a:ext cx="43624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3141663"/>
            <a:ext cx="34861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588125" y="2133600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S(3 ; -15)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588125" y="3141663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S(0 ; - 5)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588125" y="4221163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S(2 ; -1)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6588125" y="5373688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S(1 ; 27)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048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Déterminer le nombre de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349500"/>
            <a:ext cx="437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357563"/>
            <a:ext cx="51720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365625"/>
            <a:ext cx="4305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43338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6588125" y="2276475"/>
            <a:ext cx="18002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2 points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659563" y="3357563"/>
            <a:ext cx="1800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2 points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659563" y="4365625"/>
            <a:ext cx="1800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2 points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6659563" y="5300663"/>
            <a:ext cx="18002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0 point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Déterminer les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565400"/>
            <a:ext cx="35242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644900"/>
            <a:ext cx="4838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581525"/>
            <a:ext cx="4219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661025"/>
            <a:ext cx="4286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5940425" y="2565400"/>
            <a:ext cx="1944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A(3 ; 0)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5940425" y="3644900"/>
            <a:ext cx="320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A(-5 ; 0),B(6 ; 0)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5903913" y="4581525"/>
            <a:ext cx="313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A(-1 ; 0),B(5 ; 0)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5940425" y="5661025"/>
            <a:ext cx="2016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A(1; 0)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Déterminer les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565400"/>
            <a:ext cx="35242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644900"/>
            <a:ext cx="4838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581525"/>
            <a:ext cx="4219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661025"/>
            <a:ext cx="4286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5940425" y="2565400"/>
            <a:ext cx="1944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A(3 ; 0)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5940425" y="3644900"/>
            <a:ext cx="320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A(-5 ; 0),B(6 ; 0)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5903913" y="4581525"/>
            <a:ext cx="313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A(-1 ; 0),B(5 ; 0)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5940425" y="5661025"/>
            <a:ext cx="2016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A(1; 0)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Déterminer le signe de </a:t>
            </a:r>
            <a:r>
              <a:rPr lang="fr-FR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/>
              <a:t> et de </a:t>
            </a:r>
            <a:r>
              <a:rPr lang="fr-FR" sz="4800">
                <a:sym typeface="Symbol" pitchFamily="18" charset="2"/>
              </a:rPr>
              <a:t></a:t>
            </a:r>
            <a:endParaRPr lang="fr-FR" sz="4800" i="1">
              <a:latin typeface="Times" pitchFamily="18" charset="0"/>
            </a:endParaRP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2539" name="Picture 15"/>
          <p:cNvPicPr>
            <a:picLocks noChangeAspect="1" noChangeArrowheads="1"/>
          </p:cNvPicPr>
          <p:nvPr/>
        </p:nvPicPr>
        <p:blipFill>
          <a:blip r:embed="rId2" cstate="print"/>
          <a:srcRect t="856"/>
          <a:stretch>
            <a:fillRect/>
          </a:stretch>
        </p:blipFill>
        <p:spPr bwMode="auto">
          <a:xfrm>
            <a:off x="827088" y="2809875"/>
            <a:ext cx="3313112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2924175"/>
            <a:ext cx="309562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900113" y="2276475"/>
            <a:ext cx="2951162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&lt;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&gt;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5292725" y="2276475"/>
            <a:ext cx="2951163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&gt;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&gt;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Déterminer le signe de </a:t>
            </a:r>
            <a:r>
              <a:rPr lang="fr-FR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/>
              <a:t> et de </a:t>
            </a:r>
            <a:r>
              <a:rPr lang="fr-FR" sz="4800">
                <a:sym typeface="Symbol" pitchFamily="18" charset="2"/>
              </a:rPr>
              <a:t></a:t>
            </a:r>
            <a:endParaRPr lang="fr-FR" sz="4800" i="1">
              <a:latin typeface="Times" pitchFamily="18" charset="0"/>
            </a:endParaRP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3563" name="Picture 12"/>
          <p:cNvPicPr>
            <a:picLocks noChangeAspect="1" noChangeArrowheads="1"/>
          </p:cNvPicPr>
          <p:nvPr/>
        </p:nvPicPr>
        <p:blipFill>
          <a:blip r:embed="rId2" cstate="print"/>
          <a:srcRect r="636"/>
          <a:stretch>
            <a:fillRect/>
          </a:stretch>
        </p:blipFill>
        <p:spPr bwMode="auto">
          <a:xfrm>
            <a:off x="539750" y="2997200"/>
            <a:ext cx="34417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4"/>
          <p:cNvPicPr>
            <a:picLocks noChangeAspect="1" noChangeArrowheads="1"/>
          </p:cNvPicPr>
          <p:nvPr/>
        </p:nvPicPr>
        <p:blipFill>
          <a:blip r:embed="rId3" cstate="print"/>
          <a:srcRect t="1035" r="668"/>
          <a:stretch>
            <a:fillRect/>
          </a:stretch>
        </p:blipFill>
        <p:spPr bwMode="auto">
          <a:xfrm>
            <a:off x="5076825" y="2954338"/>
            <a:ext cx="3603625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900113" y="2276475"/>
            <a:ext cx="2951162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&gt;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&lt;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5292725" y="2276475"/>
            <a:ext cx="2951163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&lt;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=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Déterminer le signe de </a:t>
            </a:r>
            <a:r>
              <a:rPr lang="fr-FR" sz="4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 smtClean="0">
                <a:cs typeface="Cambria Math" pitchFamily="18" charset="0"/>
              </a:rPr>
              <a:t> et de </a:t>
            </a:r>
            <a:r>
              <a:rPr lang="fr-FR" sz="4800" smtClean="0">
                <a:cs typeface="Cambria Math" pitchFamily="18" charset="0"/>
                <a:sym typeface="Symbol" pitchFamily="18" charset="2"/>
              </a:rPr>
              <a:t></a:t>
            </a:r>
            <a:r>
              <a:rPr lang="fr-FR" sz="4000" smtClean="0">
                <a:cs typeface="Cambria Math" pitchFamily="18" charset="0"/>
              </a:rPr>
              <a:t> 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4587" name="Picture 13"/>
          <p:cNvPicPr>
            <a:picLocks noChangeAspect="1" noChangeArrowheads="1"/>
          </p:cNvPicPr>
          <p:nvPr/>
        </p:nvPicPr>
        <p:blipFill>
          <a:blip r:embed="rId2" cstate="print"/>
          <a:srcRect t="1045"/>
          <a:stretch>
            <a:fillRect/>
          </a:stretch>
        </p:blipFill>
        <p:spPr bwMode="auto">
          <a:xfrm>
            <a:off x="395288" y="3027363"/>
            <a:ext cx="3505200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997200"/>
            <a:ext cx="338455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900113" y="2276475"/>
            <a:ext cx="2951162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&lt;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&gt;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5219700" y="2276475"/>
            <a:ext cx="2952750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&gt;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=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Retrouver l’expression de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d’après la courbe de 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5040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</a:p>
        </p:txBody>
      </p:sp>
      <p:pic>
        <p:nvPicPr>
          <p:cNvPr id="2560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08275"/>
            <a:ext cx="44577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5589588"/>
            <a:ext cx="51530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724400"/>
            <a:ext cx="38290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4"/>
          <p:cNvPicPr>
            <a:picLocks noChangeAspect="1" noChangeArrowheads="1"/>
          </p:cNvPicPr>
          <p:nvPr/>
        </p:nvPicPr>
        <p:blipFill>
          <a:blip r:embed="rId5" cstate="print"/>
          <a:srcRect t="879"/>
          <a:stretch>
            <a:fillRect/>
          </a:stretch>
        </p:blipFill>
        <p:spPr bwMode="auto">
          <a:xfrm>
            <a:off x="5519738" y="2492375"/>
            <a:ext cx="3624262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1213" y="3716338"/>
            <a:ext cx="45529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827088" y="3644900"/>
            <a:ext cx="4681537" cy="863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Compléter le tableau de signes</a:t>
            </a:r>
            <a:endParaRPr lang="fr-FR" smtClean="0">
              <a:cs typeface="Cambria Math" pitchFamily="18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95288" y="2420938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1                    2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+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0                    0</a:t>
                      </a:r>
                      <a:endParaRPr lang="fr-FR" sz="4000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6638" name="ZoneTexte 5"/>
          <p:cNvSpPr txBox="1">
            <a:spLocks noChangeArrowheads="1"/>
          </p:cNvSpPr>
          <p:nvPr/>
        </p:nvSpPr>
        <p:spPr bwMode="auto">
          <a:xfrm>
            <a:off x="323850" y="1989138"/>
            <a:ext cx="9350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a</a:t>
            </a:r>
            <a:r>
              <a:rPr lang="fr-FR"/>
              <a:t>.</a:t>
            </a:r>
          </a:p>
        </p:txBody>
      </p:sp>
      <p:sp>
        <p:nvSpPr>
          <p:cNvPr id="26639" name="Rectangle 6"/>
          <p:cNvSpPr>
            <a:spLocks noChangeArrowheads="1"/>
          </p:cNvSpPr>
          <p:nvPr/>
        </p:nvSpPr>
        <p:spPr bwMode="auto">
          <a:xfrm>
            <a:off x="395288" y="4221163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b.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288" y="4724400"/>
          <a:ext cx="8496944" cy="148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-1                   5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- 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4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fr-FR" sz="44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fr-FR" sz="4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0                   0         </a:t>
                      </a:r>
                      <a:endParaRPr lang="fr-FR" sz="4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3851275" y="3141663"/>
            <a:ext cx="64928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7812088" y="3141663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5795963" y="3141663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7740650" y="5445125"/>
            <a:ext cx="6477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3851275" y="5445125"/>
            <a:ext cx="6492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5795963" y="5445125"/>
            <a:ext cx="6477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1"/>
            </a:pPr>
            <a:r>
              <a:rPr lang="fr-FR" sz="4000" smtClean="0">
                <a:cs typeface="Cambria Math" pitchFamily="18" charset="0"/>
              </a:rPr>
              <a:t> Compléter le tableau de signes</a:t>
            </a:r>
          </a:p>
        </p:txBody>
      </p:sp>
      <p:sp>
        <p:nvSpPr>
          <p:cNvPr id="27651" name="ZoneTexte 4"/>
          <p:cNvSpPr txBox="1">
            <a:spLocks noChangeArrowheads="1"/>
          </p:cNvSpPr>
          <p:nvPr/>
        </p:nvSpPr>
        <p:spPr bwMode="auto">
          <a:xfrm>
            <a:off x="323850" y="1989138"/>
            <a:ext cx="9350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a</a:t>
            </a:r>
            <a:r>
              <a:rPr lang="fr-FR"/>
              <a:t>.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95288" y="2420938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</a:t>
                      </a:r>
                      <a:endParaRPr lang="fr-FR" sz="2800" b="0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x-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2)(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0                     0</a:t>
                      </a:r>
                      <a:endParaRPr lang="fr-FR" sz="4400" i="1" kern="120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7663" name="Rectangle 6"/>
          <p:cNvSpPr>
            <a:spLocks noChangeArrowheads="1"/>
          </p:cNvSpPr>
          <p:nvPr/>
        </p:nvSpPr>
        <p:spPr bwMode="auto">
          <a:xfrm>
            <a:off x="395288" y="4221163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b.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288" y="4724400"/>
          <a:ext cx="8496944" cy="148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-5                   -3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    </a:t>
                      </a:r>
                      <a:r>
                        <a:rPr lang="fr-FR" sz="28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)(</a:t>
                      </a:r>
                      <a:r>
                        <a:rPr lang="fr-FR" sz="28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    </a:t>
                      </a:r>
                      <a:r>
                        <a:rPr lang="fr-FR" sz="28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</a:t>
                      </a:r>
                      <a:r>
                        <a:rPr lang="fr-FR" sz="4400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</a:t>
                      </a:r>
                      <a:endParaRPr lang="fr-FR" sz="4400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3851275" y="3141663"/>
            <a:ext cx="64928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7812088" y="3141663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3924300" y="5445125"/>
            <a:ext cx="6477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7812088" y="5445125"/>
            <a:ext cx="6477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5795963" y="3141663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5795963" y="5373688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716463" y="2349500"/>
            <a:ext cx="30956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fr-FR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1                2</a:t>
            </a:r>
            <a:endParaRPr lang="fr-FR" sz="3200"/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692275" y="5373688"/>
            <a:ext cx="79216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fr-FR" sz="2800"/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2484438" y="5373688"/>
            <a:ext cx="79216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fr-FR" sz="280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12"/>
            </a:pPr>
            <a:r>
              <a:rPr lang="fr-FR" sz="4000" smtClean="0">
                <a:cs typeface="Cambria Math" pitchFamily="18" charset="0"/>
              </a:rPr>
              <a:t>Retrouver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f(x)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8313" y="1989138"/>
            <a:ext cx="7991475" cy="3108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i="1" dirty="0">
                <a:latin typeface="Times" pitchFamily="18" charset="0"/>
              </a:rPr>
              <a:t>f </a:t>
            </a:r>
            <a:r>
              <a:rPr lang="fr-FR" sz="3200" dirty="0"/>
              <a:t>est une fonction polynôme de degré 2.</a:t>
            </a:r>
          </a:p>
          <a:p>
            <a:pPr>
              <a:defRPr/>
            </a:pPr>
            <a:r>
              <a:rPr lang="fr-FR" sz="3200" dirty="0"/>
              <a:t>La courbe représentative de </a:t>
            </a:r>
            <a:r>
              <a:rPr lang="fr-FR" sz="3200" i="1" dirty="0">
                <a:latin typeface="Times" pitchFamily="18" charset="0"/>
              </a:rPr>
              <a:t>f :</a:t>
            </a:r>
            <a:endParaRPr lang="fr-FR" sz="3200" dirty="0"/>
          </a:p>
          <a:p>
            <a:pPr marL="342900" indent="-342900">
              <a:defRPr/>
            </a:pPr>
            <a:r>
              <a:rPr lang="fr-FR" sz="3200" dirty="0"/>
              <a:t>- admet pour sommet S (3 ; 4)</a:t>
            </a:r>
          </a:p>
          <a:p>
            <a:pPr marL="342900" indent="-342900">
              <a:defRPr/>
            </a:pPr>
            <a:r>
              <a:rPr lang="fr-FR" sz="3200" dirty="0"/>
              <a:t>- passe par le point P (4 ; 1)</a:t>
            </a:r>
          </a:p>
          <a:p>
            <a:pPr marL="342900" indent="-342900">
              <a:buFontTx/>
              <a:buAutoNum type="alphaLcPeriod"/>
              <a:defRPr/>
            </a:pPr>
            <a:endParaRPr lang="fr-FR" sz="3200" dirty="0"/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4221163"/>
            <a:ext cx="52578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4941888"/>
            <a:ext cx="47625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8175" y="5661025"/>
            <a:ext cx="52482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</TotalTime>
  <Words>713</Words>
  <Application>Microsoft Office PowerPoint</Application>
  <PresentationFormat>Affichage à l'écran (4:3)</PresentationFormat>
  <Paragraphs>204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29" baseType="lpstr">
      <vt:lpstr>titre</vt:lpstr>
      <vt:lpstr>diaposcourantes</vt:lpstr>
      <vt:lpstr>Fonction polynôme de degré 2 et parabole  (O ; I, J) est un repère orthogonal du plan</vt:lpstr>
      <vt:lpstr>Donner l’orientation de la parabole P</vt:lpstr>
      <vt:lpstr>Donner l’axe de symétrie de la parabole P</vt:lpstr>
      <vt:lpstr>Donner le sommet S de la parabole P  </vt:lpstr>
      <vt:lpstr>Diapositive 5</vt:lpstr>
      <vt:lpstr>Diapositive 6</vt:lpstr>
      <vt:lpstr>Diapositive 7</vt:lpstr>
      <vt:lpstr>Diapositive 8</vt:lpstr>
      <vt:lpstr>Déterminer le signe de a et de  </vt:lpstr>
      <vt:lpstr>Retrouver l’expression de f (x) d’après la courbe de  f </vt:lpstr>
      <vt:lpstr>Compléter le tableau de signes</vt:lpstr>
      <vt:lpstr> Compléter le tableau de signes</vt:lpstr>
      <vt:lpstr>Retrouver f(x)</vt:lpstr>
      <vt:lpstr>Diapositive 14</vt:lpstr>
      <vt:lpstr>Donner l’orientation de la parabole P</vt:lpstr>
      <vt:lpstr>Donner l’axe de symétrie de la parabole P</vt:lpstr>
      <vt:lpstr>Donner le sommet S de la parabole P  </vt:lpstr>
      <vt:lpstr>Diapositive 18</vt:lpstr>
      <vt:lpstr>Diapositive 19</vt:lpstr>
      <vt:lpstr>Diapositive 20</vt:lpstr>
      <vt:lpstr>Diapositive 21</vt:lpstr>
      <vt:lpstr>Diapositive 22</vt:lpstr>
      <vt:lpstr>Déterminer le signe de a et de  </vt:lpstr>
      <vt:lpstr>Retrouver l’expression de f (x) d’après la courbe de  f </vt:lpstr>
      <vt:lpstr>Compléter le tableau de signes</vt:lpstr>
      <vt:lpstr> Compléter le tableau de signes</vt:lpstr>
      <vt:lpstr>Retrouver f(x)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MAGINA</cp:lastModifiedBy>
  <cp:revision>159</cp:revision>
  <dcterms:created xsi:type="dcterms:W3CDTF">2010-05-07T13:51:37Z</dcterms:created>
  <dcterms:modified xsi:type="dcterms:W3CDTF">2011-04-18T14:13:48Z</dcterms:modified>
</cp:coreProperties>
</file>