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7" r:id="rId4"/>
    <p:sldId id="313" r:id="rId5"/>
    <p:sldId id="263" r:id="rId6"/>
    <p:sldId id="260" r:id="rId7"/>
    <p:sldId id="281" r:id="rId8"/>
    <p:sldId id="262" r:id="rId9"/>
    <p:sldId id="306" r:id="rId10"/>
    <p:sldId id="308" r:id="rId11"/>
    <p:sldId id="278" r:id="rId12"/>
    <p:sldId id="295" r:id="rId13"/>
    <p:sldId id="268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1" autoAdjust="0"/>
    <p:restoredTop sz="86377" autoAdjust="0"/>
  </p:normalViewPr>
  <p:slideViewPr>
    <p:cSldViewPr>
      <p:cViewPr varScale="1">
        <p:scale>
          <a:sx n="69" d="100"/>
          <a:sy n="69" d="100"/>
        </p:scale>
        <p:origin x="-79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998B050-508A-46A0-9387-3F14931E806F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5B5EE63-40B0-44A9-ACC2-417F59F57C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F2CEE-B84F-4DC1-9814-3B3F6F0B0B1F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0C696-4CED-4D37-9AC7-0303BB31BE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2481E-D9E8-4A31-85CF-F98049E63EBC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6E6AC-2992-4A8D-88AD-7D7BCA9B8B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25C2A-1036-4F5E-80DA-421F339E159C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0D366-B3F7-4D6B-A11C-78F84C4F8B9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64B95-6027-493C-A8C8-D378700BFC43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0FEEF-B550-4879-B9EB-57FA7C31E4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90EED-22A6-42FB-BB12-4435F2F6F9F4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72D4C-8E66-4991-BE27-E35774F66D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0A38C-AD07-476A-9CAB-17002863480A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0CAE5-4A96-4F4D-BB43-6D5FAE6A4B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988FA-DD62-4889-81D4-C13BE021DD65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2BDA1-9A69-47D8-8200-704732DD72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C00B9-B118-4F31-99A0-67B19D627943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9BFFA-00E4-4EB1-8E0C-CCD9409DF0D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8F545-55AA-4406-AE09-B585C96E6007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8C72C-7EC8-402E-9A99-34796E39E9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B1663-0084-426D-87B8-150886DFFC7E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43BD9-9B85-4F8B-9D12-C438C511F9E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788A9-2470-4969-B7C0-28F02733A780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E90CE-7339-4335-8CB3-E20F1FC13E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42C48-5D4F-4887-8078-7D982E1BA3BA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45404-219D-463A-BD8C-8F5235B691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CB4B3-4E67-42E3-A681-FAE37EE535D0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816DB-13D9-444E-BE09-02DE7C3E68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7351A-F6CD-4F83-93F4-66B6B98D4B1D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21D48-6A4D-47EB-BD73-533A8784D8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AC059-C15B-4564-A014-0F1E7AB6B5D5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19A25-B931-4E3A-813A-F6CED28ED4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796FC-82E4-44C4-B377-BA70D78F7E7E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E959A-2618-4323-BD65-7A7C0A827B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B2B7B-D4F5-47B8-985D-3A0E3696224E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1FA54-3F88-4002-A105-08E8C888F2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FEBE2-10E8-49EA-B499-6B2138708DC1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09D6A-D9E0-4760-A30D-D676C29A3A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68791-4251-4886-9686-C4BBFBC0098D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6A2B9-5B81-4F53-B5B1-D0CA3B3BD3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D21D4-7F1B-4B9E-8B12-6024BF7BF43C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EBA4-BEA0-4D44-9639-F85FD44AAD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BC481-6B5E-4022-A649-2AF881EBF2C1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60F0B-3035-4165-9AF2-280F8F7116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1C94C-92F3-49E3-A28F-A23FEA15EEB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D322-108B-4257-BC38-CE19FEAE35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19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377551-36DA-4DE8-A3D3-4F460DFF60F7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83B377-807C-4C88-9CFA-1E93D425F2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199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921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EDCF53-B71B-4FD6-AFFD-B66A10BF833F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F7B5E0-F18F-4251-B203-40770ECA79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9223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Probabilités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571736" y="142852"/>
            <a:ext cx="114300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40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/>
          </p:cNvSpPr>
          <p:nvPr/>
        </p:nvSpPr>
        <p:spPr bwMode="auto">
          <a:xfrm>
            <a:off x="395288" y="1700213"/>
            <a:ext cx="8748712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endParaRPr lang="fr-FR" sz="400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042988" y="4652963"/>
          <a:ext cx="6960095" cy="144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  <a:gridCol w="1152128"/>
                <a:gridCol w="1152128"/>
                <a:gridCol w="1152128"/>
                <a:gridCol w="1055439"/>
              </a:tblGrid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b="0" i="1" baseline="-250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fr-FR" sz="32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  –3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  0   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–4 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31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p</a:t>
                      </a:r>
                      <a:r>
                        <a:rPr lang="fr-FR" sz="2800" i="1" baseline="-250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i </a:t>
                      </a:r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= P(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X</a:t>
                      </a:r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= </a:t>
                      </a:r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b="0" i="1" baseline="-250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)</a:t>
                      </a:r>
                      <a:endParaRPr lang="fr-FR" sz="28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23850" y="2565400"/>
            <a:ext cx="82804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b="1" dirty="0">
                <a:latin typeface="+mn-lt"/>
              </a:rPr>
              <a:t>a.  </a:t>
            </a:r>
            <a:r>
              <a:rPr lang="fr-FR" sz="3200" dirty="0">
                <a:latin typeface="+mn-lt"/>
              </a:rPr>
              <a:t>Par quel nombre compléter ce tableau ?</a:t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 </a:t>
            </a:r>
          </a:p>
          <a:p>
            <a:pPr marL="342900" indent="-342900">
              <a:defRPr/>
            </a:pPr>
            <a:r>
              <a:rPr lang="fr-FR" sz="3200" b="1" dirty="0">
                <a:latin typeface="+mn-lt"/>
              </a:rPr>
              <a:t>b.  </a:t>
            </a:r>
            <a:r>
              <a:rPr lang="fr-FR" sz="3200" dirty="0">
                <a:latin typeface="+mn-lt"/>
              </a:rPr>
              <a:t>Calculer l’espérance mathématique de </a:t>
            </a:r>
            <a:r>
              <a:rPr lang="fr-FR" sz="3200" i="1" dirty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n-lt"/>
              </a:rPr>
              <a:t>.</a:t>
            </a:r>
            <a:endParaRPr lang="fr-FR" sz="3200" dirty="0">
              <a:latin typeface="+mn-lt"/>
            </a:endParaRPr>
          </a:p>
        </p:txBody>
      </p:sp>
      <p:sp>
        <p:nvSpPr>
          <p:cNvPr id="11288" name="Titre 5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69325" cy="1439863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1. </a:t>
            </a:r>
            <a:r>
              <a:rPr lang="fr-FR" sz="4000" dirty="0" smtClean="0">
                <a:cs typeface="Times New Roman" pitchFamily="18" charset="0"/>
              </a:rPr>
              <a:t>Le tableau donne la loi de probabilité d’une variable aléatoire </a:t>
            </a:r>
            <a:r>
              <a:rPr lang="fr-FR" sz="3200" i="1" dirty="0" smtClean="0">
                <a:latin typeface="Cambria Math" pitchFamily="18" charset="0"/>
                <a:cs typeface="Times New Roman" pitchFamily="18" charset="0"/>
              </a:rPr>
              <a:t>X</a:t>
            </a:r>
            <a:r>
              <a:rPr lang="fr-FR" sz="4000" dirty="0" smtClean="0"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971550" y="2420938"/>
          <a:ext cx="7261602" cy="144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3540"/>
                <a:gridCol w="837540"/>
                <a:gridCol w="789305"/>
                <a:gridCol w="792088"/>
                <a:gridCol w="789305"/>
                <a:gridCol w="793195"/>
                <a:gridCol w="726629"/>
              </a:tblGrid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b="0" i="1" baseline="-250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fr-FR" sz="32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i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fr-FR" sz="3200" i="1" baseline="-25000" dirty="0" smtClean="0">
                          <a:solidFill>
                            <a:schemeClr val="tx1"/>
                          </a:solidFill>
                        </a:rPr>
                        <a:t>i 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fr-FR" sz="3000" i="1" kern="1200" dirty="0" smtClean="0">
                          <a:solidFill>
                            <a:schemeClr val="dk1"/>
                          </a:solidFill>
                          <a:latin typeface="Cambria Math" pitchFamily="18" charset="0"/>
                          <a:ea typeface="+mn-ea"/>
                          <a:cs typeface="Times New Roman" pitchFamily="18" charset="0"/>
                        </a:rPr>
                        <a:t>P 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fr-FR" sz="3000" i="1" dirty="0" smtClean="0">
                          <a:latin typeface="Cambria Math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fr-FR" sz="32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i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fr-FR" sz="32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fr-FR" sz="32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b="1" i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250825" y="4076700"/>
            <a:ext cx="8280400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dirty="0">
                <a:latin typeface="+mn-lt"/>
              </a:rPr>
              <a:t>Calculer : </a:t>
            </a:r>
            <a:br>
              <a:rPr lang="fr-FR" sz="3200" dirty="0">
                <a:latin typeface="+mn-lt"/>
              </a:rPr>
            </a:br>
            <a:r>
              <a:rPr lang="fr-FR" sz="3200" b="1" dirty="0">
                <a:latin typeface="+mn-lt"/>
              </a:rPr>
              <a:t>a. 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fr-FR" sz="3200" dirty="0">
                <a:latin typeface="+mn-lt"/>
              </a:rPr>
              <a:t>	</a:t>
            </a:r>
            <a:r>
              <a:rPr lang="fr-FR" sz="3200" b="1" dirty="0">
                <a:latin typeface="+mn-lt"/>
              </a:rPr>
              <a:t>b. 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187450" y="4581525"/>
          <a:ext cx="1690688" cy="563563"/>
        </p:xfrm>
        <a:graphic>
          <a:graphicData uri="http://schemas.openxmlformats.org/presentationml/2006/ole">
            <p:oleObj spid="_x0000_s1026" name="Equation" r:id="rId3" imgW="609480" imgH="203040" progId="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187450" y="5300663"/>
          <a:ext cx="2289175" cy="563562"/>
        </p:xfrm>
        <a:graphic>
          <a:graphicData uri="http://schemas.openxmlformats.org/presentationml/2006/ole">
            <p:oleObj spid="_x0000_s1027" name="Equation" r:id="rId4" imgW="825480" imgH="203040" progId="">
              <p:embed/>
            </p:oleObj>
          </a:graphicData>
        </a:graphic>
      </p:graphicFrame>
      <p:sp>
        <p:nvSpPr>
          <p:cNvPr id="1055" name="Titre 5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69325" cy="1439863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2. </a:t>
            </a:r>
            <a:r>
              <a:rPr lang="fr-FR" sz="4000" dirty="0" smtClean="0">
                <a:cs typeface="Times New Roman" pitchFamily="18" charset="0"/>
              </a:rPr>
              <a:t>Le tableau donne la loi de probabilité d’une variable aléatoire </a:t>
            </a:r>
            <a:r>
              <a:rPr lang="fr-FR" sz="4000" i="1" dirty="0" smtClean="0">
                <a:latin typeface="Cambria Math" pitchFamily="18" charset="0"/>
                <a:cs typeface="Times New Roman" pitchFamily="18" charset="0"/>
              </a:rPr>
              <a:t>X</a:t>
            </a:r>
            <a:r>
              <a:rPr lang="fr-FR" sz="4000" dirty="0" smtClean="0"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1152525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b="1" dirty="0" smtClean="0">
                <a:solidFill>
                  <a:srgbClr val="00B050"/>
                </a:solidFill>
                <a:cs typeface="Times New Roman" pitchFamily="18" charset="0"/>
              </a:rPr>
              <a:t>3.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Comparaison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8313" y="2060575"/>
            <a:ext cx="8675687" cy="60939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i="1" dirty="0">
                <a:latin typeface="+mj-lt"/>
              </a:rPr>
              <a:t>G</a:t>
            </a:r>
            <a:r>
              <a:rPr lang="fr-FR" sz="3200" dirty="0">
                <a:latin typeface="+mj-lt"/>
              </a:rPr>
              <a:t> est la variable aléatoire donnant, en euros, le gain à un jeu de hasard. </a:t>
            </a:r>
            <a:br>
              <a:rPr lang="fr-FR" sz="3200" dirty="0">
                <a:latin typeface="+mj-lt"/>
              </a:rPr>
            </a:br>
            <a:r>
              <a:rPr lang="fr-FR" sz="3200" i="1" dirty="0">
                <a:latin typeface="+mj-lt"/>
              </a:rPr>
              <a:t>E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G</a:t>
            </a:r>
            <a:r>
              <a:rPr lang="fr-FR" sz="3200" dirty="0">
                <a:latin typeface="+mj-lt"/>
              </a:rPr>
              <a:t>) = 0,5  (en euros).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+mj-lt"/>
              </a:rPr>
              <a:t>a. </a:t>
            </a:r>
            <a:r>
              <a:rPr lang="fr-FR" sz="3200" dirty="0" smtClean="0">
                <a:latin typeface="+mj-lt"/>
              </a:rPr>
              <a:t>Le </a:t>
            </a:r>
            <a:r>
              <a:rPr lang="fr-FR" sz="3200" dirty="0">
                <a:latin typeface="+mj-lt"/>
              </a:rPr>
              <a:t>gain est-il favorable au joueur ?</a:t>
            </a:r>
          </a:p>
          <a:p>
            <a:pPr>
              <a:spcBef>
                <a:spcPts val="600"/>
              </a:spcBef>
              <a:defRPr/>
            </a:pPr>
            <a:r>
              <a:rPr lang="fr-FR" sz="3200" b="1" dirty="0" smtClean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On </a:t>
            </a:r>
            <a:r>
              <a:rPr lang="fr-FR" sz="3200" dirty="0">
                <a:latin typeface="+mj-lt"/>
              </a:rPr>
              <a:t>modifie le jeu en demandant une mise de </a:t>
            </a:r>
            <a:r>
              <a:rPr lang="fr-FR" sz="3200" dirty="0" smtClean="0">
                <a:latin typeface="+mj-lt"/>
              </a:rPr>
              <a:t>1 </a:t>
            </a:r>
            <a:r>
              <a:rPr lang="fr-FR" sz="3200" dirty="0">
                <a:latin typeface="+mj-lt"/>
              </a:rPr>
              <a:t>€ pour jouer, mise qui ne sera rendue dans aucun cas. </a:t>
            </a:r>
            <a:r>
              <a:rPr lang="fr-FR" sz="3200" dirty="0" smtClean="0">
                <a:latin typeface="+mj-lt"/>
              </a:rPr>
              <a:t>Quelle </a:t>
            </a:r>
            <a:r>
              <a:rPr lang="fr-FR" sz="3200" dirty="0">
                <a:latin typeface="+mj-lt"/>
              </a:rPr>
              <a:t>est l’espérance de gain du joueur dans ce cas ? </a:t>
            </a:r>
          </a:p>
          <a:p>
            <a:pPr>
              <a:defRPr/>
            </a:pPr>
            <a:r>
              <a:rPr lang="fr-FR" sz="3200" dirty="0">
                <a:solidFill>
                  <a:srgbClr val="00B0F0"/>
                </a:solidFill>
                <a:latin typeface="+mj-lt"/>
              </a:rPr>
              <a:t/>
            </a:r>
            <a:br>
              <a:rPr lang="fr-FR" sz="3200" dirty="0">
                <a:solidFill>
                  <a:srgbClr val="00B0F0"/>
                </a:solidFill>
                <a:latin typeface="+mj-lt"/>
              </a:rPr>
            </a:br>
            <a:endParaRPr lang="fr-FR" sz="2800" dirty="0">
              <a:solidFill>
                <a:srgbClr val="00B0F0"/>
              </a:solidFill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709863"/>
            <a:ext cx="3455988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395288" y="908050"/>
            <a:ext cx="8604250" cy="857250"/>
          </a:xfrm>
        </p:spPr>
        <p:txBody>
          <a:bodyPr/>
          <a:lstStyle/>
          <a:p>
            <a:pPr marL="838200" indent="-838200" algn="l" eaLnBrk="1" hangingPunct="1">
              <a:buNone/>
              <a:defRPr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4. </a:t>
            </a:r>
            <a:r>
              <a:rPr lang="fr-FR" sz="4000" dirty="0" smtClean="0">
                <a:latin typeface="Arial" charset="0"/>
                <a:ea typeface="+mn-ea"/>
                <a:cs typeface="+mn-cs"/>
              </a:rPr>
              <a:t>Choisir la bonne réponse.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1989138"/>
            <a:ext cx="8135938" cy="434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L’arbre représente une répétition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de deux expériences identiques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et indépendantes à deux issues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A et B. La probabilité que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 « A et B » se réalise </a:t>
            </a:r>
            <a:r>
              <a:rPr lang="fr-FR" sz="3200" dirty="0" smtClean="0">
                <a:latin typeface="+mj-lt"/>
              </a:rPr>
              <a:t>est :    </a:t>
            </a:r>
            <a:endParaRPr lang="fr-FR" sz="3200" dirty="0">
              <a:latin typeface="+mj-lt"/>
            </a:endParaRPr>
          </a:p>
          <a:p>
            <a:pPr marL="514350" indent="-514350">
              <a:spcBef>
                <a:spcPts val="1200"/>
              </a:spcBef>
              <a:defRPr/>
            </a:pPr>
            <a:r>
              <a:rPr lang="fr-FR" sz="3200" b="1" dirty="0" smtClean="0">
                <a:latin typeface="+mj-lt"/>
              </a:rPr>
              <a:t>a.</a:t>
            </a:r>
            <a:r>
              <a:rPr lang="fr-FR" sz="3200" dirty="0" smtClean="0">
                <a:latin typeface="+mj-lt"/>
              </a:rPr>
              <a:t> p </a:t>
            </a:r>
            <a:r>
              <a:rPr lang="fr-FR" sz="3200" dirty="0">
                <a:latin typeface="+mj-lt"/>
              </a:rPr>
              <a:t>= 0,2 + 0,8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+mj-lt"/>
              </a:rPr>
              <a:t>b.</a:t>
            </a:r>
            <a:r>
              <a:rPr lang="fr-FR" sz="3200" dirty="0" smtClean="0">
                <a:latin typeface="+mj-lt"/>
              </a:rPr>
              <a:t> p </a:t>
            </a:r>
            <a:r>
              <a:rPr lang="fr-FR" sz="3200" dirty="0">
                <a:latin typeface="+mj-lt"/>
              </a:rPr>
              <a:t>= 0,2 </a:t>
            </a:r>
            <a:r>
              <a:rPr lang="fr-FR" sz="3200" dirty="0">
                <a:latin typeface="Arial" charset="0"/>
                <a:sym typeface="Symbol"/>
              </a:rPr>
              <a:t></a:t>
            </a:r>
            <a:r>
              <a:rPr lang="fr-FR" sz="3200" dirty="0">
                <a:latin typeface="+mj-lt"/>
              </a:rPr>
              <a:t> 0,8</a:t>
            </a:r>
          </a:p>
          <a:p>
            <a:pPr>
              <a:spcBef>
                <a:spcPts val="600"/>
              </a:spcBef>
              <a:defRPr/>
            </a:pPr>
            <a:r>
              <a:rPr lang="fr-FR" sz="3200" b="1" dirty="0" smtClean="0">
                <a:latin typeface="+mj-lt"/>
              </a:rPr>
              <a:t>c.</a:t>
            </a:r>
            <a:r>
              <a:rPr lang="fr-FR" sz="3200" dirty="0" smtClean="0">
                <a:latin typeface="+mj-lt"/>
              </a:rPr>
              <a:t> p </a:t>
            </a:r>
            <a:r>
              <a:rPr lang="fr-FR" sz="3200" dirty="0">
                <a:latin typeface="+mj-lt"/>
              </a:rPr>
              <a:t>= 2</a:t>
            </a:r>
            <a:r>
              <a:rPr lang="fr-FR" sz="3200" dirty="0">
                <a:latin typeface="Arial" charset="0"/>
                <a:sym typeface="Symbol"/>
              </a:rPr>
              <a:t> </a:t>
            </a:r>
            <a:r>
              <a:rPr lang="fr-FR" sz="3200" dirty="0">
                <a:latin typeface="+mj-lt"/>
              </a:rPr>
              <a:t> 0,2</a:t>
            </a:r>
            <a:r>
              <a:rPr lang="fr-FR" sz="3200" dirty="0">
                <a:latin typeface="Arial" charset="0"/>
                <a:sym typeface="Symbol"/>
              </a:rPr>
              <a:t> </a:t>
            </a:r>
            <a:r>
              <a:rPr lang="fr-FR" sz="3200" dirty="0">
                <a:latin typeface="+mj-lt"/>
              </a:rPr>
              <a:t> 0,8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550" y="6334125"/>
            <a:ext cx="5762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n-lt"/>
              </a:rPr>
              <a:t>B</a:t>
            </a:r>
          </a:p>
        </p:txBody>
      </p:sp>
      <p:grpSp>
        <p:nvGrpSpPr>
          <p:cNvPr id="13318" name="Groupe 13"/>
          <p:cNvGrpSpPr>
            <a:grpSpLocks/>
          </p:cNvGrpSpPr>
          <p:nvPr/>
        </p:nvGrpSpPr>
        <p:grpSpPr bwMode="auto">
          <a:xfrm>
            <a:off x="5580063" y="2565400"/>
            <a:ext cx="2952750" cy="3330575"/>
            <a:chOff x="5580112" y="2564904"/>
            <a:chExt cx="2952328" cy="3331532"/>
          </a:xfrm>
        </p:grpSpPr>
        <p:sp>
          <p:nvSpPr>
            <p:cNvPr id="6" name="ZoneTexte 5"/>
            <p:cNvSpPr txBox="1"/>
            <p:nvPr/>
          </p:nvSpPr>
          <p:spPr>
            <a:xfrm>
              <a:off x="7956259" y="4724524"/>
              <a:ext cx="576181" cy="524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884833" y="2564904"/>
              <a:ext cx="576180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516603" y="3501798"/>
              <a:ext cx="576180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516603" y="5373999"/>
              <a:ext cx="576180" cy="5224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B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956259" y="4149684"/>
              <a:ext cx="576181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B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580112" y="3841621"/>
              <a:ext cx="792049" cy="524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b="1" dirty="0">
                  <a:solidFill>
                    <a:srgbClr val="0070C0"/>
                  </a:solidFill>
                  <a:latin typeface="+mn-lt"/>
                </a:rPr>
                <a:t>0,2</a:t>
              </a:r>
            </a:p>
          </p:txBody>
        </p:sp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5"/>
          <p:cNvSpPr>
            <a:spLocks noGrp="1"/>
          </p:cNvSpPr>
          <p:nvPr>
            <p:ph type="title" idx="4294967295"/>
          </p:nvPr>
        </p:nvSpPr>
        <p:spPr>
          <a:xfrm>
            <a:off x="468313" y="692150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5. </a:t>
            </a:r>
            <a:r>
              <a:rPr lang="fr-FR" sz="4000" dirty="0" smtClean="0"/>
              <a:t>Répétition d’expériences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1700213"/>
            <a:ext cx="7848600" cy="4494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On lance un dé cubique  supposé bien équilibré 5 fois de suite.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Déterminer la </a:t>
            </a:r>
            <a:r>
              <a:rPr lang="fr-FR" sz="3200" dirty="0" smtClean="0">
                <a:latin typeface="+mj-lt"/>
              </a:rPr>
              <a:t>probabilité :</a:t>
            </a:r>
            <a:endParaRPr lang="fr-FR" sz="3200" dirty="0">
              <a:latin typeface="+mj-lt"/>
            </a:endParaRPr>
          </a:p>
          <a:p>
            <a:pPr marL="514350" indent="-514350">
              <a:lnSpc>
                <a:spcPct val="200000"/>
              </a:lnSpc>
              <a:spcBef>
                <a:spcPts val="1800"/>
              </a:spcBef>
              <a:defRPr/>
            </a:pPr>
            <a:r>
              <a:rPr lang="fr-FR" sz="3200" b="1" dirty="0" smtClean="0">
                <a:latin typeface="+mj-lt"/>
              </a:rPr>
              <a:t>a. </a:t>
            </a:r>
            <a:r>
              <a:rPr lang="fr-FR" sz="3200" dirty="0" smtClean="0">
                <a:latin typeface="+mj-lt"/>
              </a:rPr>
              <a:t>d’obtenir </a:t>
            </a:r>
            <a:r>
              <a:rPr lang="fr-FR" sz="3200" dirty="0">
                <a:latin typeface="+mj-lt"/>
              </a:rPr>
              <a:t>5 fois de suite le </a:t>
            </a:r>
            <a:r>
              <a:rPr lang="fr-FR" sz="3200" dirty="0" smtClean="0">
                <a:latin typeface="+mj-lt"/>
              </a:rPr>
              <a:t>6 ;</a:t>
            </a:r>
            <a:endParaRPr lang="fr-FR" sz="3200" dirty="0">
              <a:solidFill>
                <a:srgbClr val="00B0F0"/>
              </a:solidFill>
              <a:latin typeface="+mj-lt"/>
            </a:endParaRPr>
          </a:p>
          <a:p>
            <a:pPr marL="514350" indent="-514350">
              <a:lnSpc>
                <a:spcPct val="200000"/>
              </a:lnSpc>
              <a:spcBef>
                <a:spcPts val="1800"/>
              </a:spcBef>
              <a:defRPr/>
            </a:pPr>
            <a:r>
              <a:rPr lang="fr-FR" sz="3200" b="1" dirty="0" smtClean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d’obtenir </a:t>
            </a:r>
            <a:r>
              <a:rPr lang="fr-FR" sz="3200" dirty="0">
                <a:latin typeface="+mj-lt"/>
              </a:rPr>
              <a:t>au moins une fois </a:t>
            </a:r>
            <a:r>
              <a:rPr lang="fr-FR" sz="3200" dirty="0" smtClean="0">
                <a:latin typeface="+mj-lt"/>
              </a:rPr>
              <a:t>6.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51130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b="1" dirty="0" smtClean="0">
                <a:solidFill>
                  <a:srgbClr val="00B050"/>
                </a:solidFill>
                <a:cs typeface="Times New Roman" pitchFamily="18" charset="0"/>
              </a:rPr>
              <a:t>6. </a:t>
            </a:r>
            <a:r>
              <a:rPr lang="fr-FR" dirty="0" smtClean="0">
                <a:latin typeface="Times" pitchFamily="18" charset="0"/>
                <a:cs typeface="Cambria Math" pitchFamily="18" charset="0"/>
              </a:rPr>
              <a:t>Répétitions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5288" y="1773238"/>
            <a:ext cx="8497887" cy="5400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3200" dirty="0" smtClean="0">
                <a:latin typeface="Times" pitchFamily="18" charset="0"/>
                <a:cs typeface="Cambria Math" pitchFamily="18" charset="0"/>
              </a:rPr>
              <a:t>On </a:t>
            </a:r>
            <a:r>
              <a:rPr lang="fr-FR" sz="3200" dirty="0">
                <a:latin typeface="Times" pitchFamily="18" charset="0"/>
                <a:cs typeface="Cambria Math" pitchFamily="18" charset="0"/>
              </a:rPr>
              <a:t>tire au hasard 10 fois de suite une lettre de 1’alphabet français.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Times" pitchFamily="18" charset="0"/>
              </a:rPr>
              <a:t>a. </a:t>
            </a:r>
            <a:r>
              <a:rPr lang="fr-FR" sz="3200" dirty="0" smtClean="0">
                <a:latin typeface="Times" pitchFamily="18" charset="0"/>
              </a:rPr>
              <a:t>Quelle </a:t>
            </a:r>
            <a:r>
              <a:rPr lang="fr-FR" sz="3200" dirty="0">
                <a:latin typeface="Times" pitchFamily="18" charset="0"/>
              </a:rPr>
              <a:t>est la probabilité de n’obtenir </a:t>
            </a:r>
            <a:r>
              <a:rPr lang="fr-FR" sz="3200" dirty="0" smtClean="0">
                <a:latin typeface="Times" pitchFamily="18" charset="0"/>
              </a:rPr>
              <a:t/>
            </a:r>
            <a:br>
              <a:rPr lang="fr-FR" sz="3200" dirty="0" smtClean="0">
                <a:latin typeface="Times" pitchFamily="18" charset="0"/>
              </a:rPr>
            </a:br>
            <a:r>
              <a:rPr lang="fr-FR" sz="3200" dirty="0" smtClean="0">
                <a:latin typeface="Times" pitchFamily="18" charset="0"/>
              </a:rPr>
              <a:t>que </a:t>
            </a:r>
            <a:r>
              <a:rPr lang="fr-FR" sz="3200" dirty="0">
                <a:latin typeface="Times" pitchFamily="18" charset="0"/>
              </a:rPr>
              <a:t>des A ?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Times" pitchFamily="18" charset="0"/>
              </a:rPr>
              <a:t>b. </a:t>
            </a:r>
            <a:r>
              <a:rPr lang="fr-FR" sz="3200" dirty="0" smtClean="0">
                <a:latin typeface="Times" pitchFamily="18" charset="0"/>
              </a:rPr>
              <a:t>Quelle </a:t>
            </a:r>
            <a:r>
              <a:rPr lang="fr-FR" sz="3200" dirty="0">
                <a:latin typeface="Times" pitchFamily="18" charset="0"/>
              </a:rPr>
              <a:t>est la probabilité d’obtenir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le premier A au deuxième tirage ?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Times" pitchFamily="18" charset="0"/>
              </a:rPr>
              <a:t>c. </a:t>
            </a:r>
            <a:r>
              <a:rPr lang="fr-FR" sz="3200" dirty="0" smtClean="0">
                <a:latin typeface="Times" pitchFamily="18" charset="0"/>
              </a:rPr>
              <a:t>Quelle </a:t>
            </a:r>
            <a:r>
              <a:rPr lang="fr-FR" sz="3200" dirty="0">
                <a:latin typeface="Times" pitchFamily="18" charset="0"/>
              </a:rPr>
              <a:t>est la probabilité d’obtenir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un seul A, au deuxième tirage ?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468313" y="1785926"/>
            <a:ext cx="820737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réalisant 6 succès, sur un arbre représentant un schéma de 10 épreuves de Bernoulli  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39750" y="3716338"/>
            <a:ext cx="7632700" cy="2555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b="1" dirty="0" smtClean="0">
                <a:latin typeface="+mj-lt"/>
              </a:rPr>
              <a:t>a.</a:t>
            </a:r>
            <a:r>
              <a:rPr lang="fr-FR" sz="3200" dirty="0" smtClean="0">
                <a:latin typeface="+mj-lt"/>
              </a:rPr>
              <a:t>                              </a:t>
            </a:r>
            <a:r>
              <a:rPr lang="fr-FR" sz="3200" b="1" dirty="0" smtClean="0">
                <a:latin typeface="+mj-lt"/>
              </a:rPr>
              <a:t>b.</a:t>
            </a: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 marL="514350" indent="-514350"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  <a:p>
            <a:pPr marL="514350" indent="-514350">
              <a:lnSpc>
                <a:spcPct val="150000"/>
              </a:lnSpc>
              <a:defRPr/>
            </a:pPr>
            <a:r>
              <a:rPr lang="fr-FR" sz="3200" b="1" dirty="0" smtClean="0">
                <a:latin typeface="Arial" charset="0"/>
              </a:rPr>
              <a:t>c.</a:t>
            </a:r>
            <a:r>
              <a:rPr lang="fr-FR" sz="3200" dirty="0" smtClean="0">
                <a:latin typeface="Arial" charset="0"/>
              </a:rPr>
              <a:t>  </a:t>
            </a:r>
            <a:r>
              <a:rPr lang="fr-FR" sz="3200" dirty="0">
                <a:latin typeface="+mj-lt"/>
              </a:rPr>
              <a:t>6 parmi 10        </a:t>
            </a:r>
            <a:r>
              <a:rPr lang="fr-FR" sz="3200" b="1" dirty="0">
                <a:latin typeface="Arial" charset="0"/>
              </a:rPr>
              <a:t>d.</a:t>
            </a:r>
            <a:r>
              <a:rPr lang="fr-FR" sz="3200" dirty="0">
                <a:latin typeface="Arial" charset="0"/>
              </a:rPr>
              <a:t>  </a:t>
            </a:r>
            <a:r>
              <a:rPr lang="fr-FR" sz="3200" dirty="0">
                <a:latin typeface="+mj-lt"/>
              </a:rPr>
              <a:t>10 parmi 6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042988" y="3357563"/>
          <a:ext cx="1160462" cy="1604962"/>
        </p:xfrm>
        <a:graphic>
          <a:graphicData uri="http://schemas.openxmlformats.org/presentationml/2006/ole">
            <p:oleObj spid="_x0000_s2050" name="Equation" r:id="rId3" imgW="330120" imgH="457200" progId="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4197356" y="3357563"/>
          <a:ext cx="1160462" cy="1604962"/>
        </p:xfrm>
        <a:graphic>
          <a:graphicData uri="http://schemas.openxmlformats.org/presentationml/2006/ole">
            <p:oleObj spid="_x0000_s2051" name="Equation" r:id="rId4" imgW="330120" imgH="457200" progId="">
              <p:embed/>
            </p:oleObj>
          </a:graphicData>
        </a:graphic>
      </p:graphicFrame>
      <p:sp>
        <p:nvSpPr>
          <p:cNvPr id="2054" name="Titre 5"/>
          <p:cNvSpPr>
            <a:spLocks noGrp="1"/>
          </p:cNvSpPr>
          <p:nvPr>
            <p:ph type="title"/>
          </p:nvPr>
        </p:nvSpPr>
        <p:spPr>
          <a:xfrm>
            <a:off x="539750" y="836613"/>
            <a:ext cx="8229600" cy="1008062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b="1" dirty="0" smtClean="0">
                <a:solidFill>
                  <a:srgbClr val="00B050"/>
                </a:solidFill>
                <a:cs typeface="Times New Roman" pitchFamily="18" charset="0"/>
              </a:rPr>
              <a:t>7. </a:t>
            </a:r>
            <a:r>
              <a:rPr lang="fr-FR" dirty="0" smtClean="0">
                <a:latin typeface="Times" pitchFamily="18" charset="0"/>
                <a:cs typeface="Cambria Math" pitchFamily="18" charset="0"/>
              </a:rPr>
              <a:t>Quel est le nombre de chemins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650" y="2060575"/>
            <a:ext cx="7488238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a.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une </a:t>
            </a:r>
            <a:r>
              <a:rPr lang="fr-FR" sz="3200" dirty="0">
                <a:latin typeface="+mj-lt"/>
              </a:rPr>
              <a:t>expression de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X</a:t>
            </a:r>
            <a:r>
              <a:rPr lang="fr-FR" sz="3200" dirty="0">
                <a:latin typeface="+mj-lt"/>
              </a:rPr>
              <a:t> = 0)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b.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une </a:t>
            </a:r>
            <a:r>
              <a:rPr lang="fr-FR" sz="3200" dirty="0">
                <a:latin typeface="+mj-lt"/>
              </a:rPr>
              <a:t>expression de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X</a:t>
            </a:r>
            <a:r>
              <a:rPr lang="fr-FR" sz="3200" dirty="0">
                <a:latin typeface="+mj-lt"/>
              </a:rPr>
              <a:t> ≥ 1)</a:t>
            </a:r>
            <a:endParaRPr lang="fr-FR" sz="3200" dirty="0">
              <a:solidFill>
                <a:srgbClr val="00B0F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c.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une </a:t>
            </a:r>
            <a:r>
              <a:rPr lang="fr-FR" sz="3200" dirty="0">
                <a:latin typeface="+mj-lt"/>
              </a:rPr>
              <a:t>expression de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X</a:t>
            </a:r>
            <a:r>
              <a:rPr lang="fr-FR" sz="3200" dirty="0">
                <a:latin typeface="+mj-lt"/>
              </a:rPr>
              <a:t> = 5)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d.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la </a:t>
            </a:r>
            <a:r>
              <a:rPr lang="fr-FR" sz="3200" dirty="0">
                <a:latin typeface="+mj-lt"/>
              </a:rPr>
              <a:t>valeur de </a:t>
            </a:r>
            <a:r>
              <a:rPr lang="fr-FR" sz="3200" i="1" dirty="0">
                <a:latin typeface="+mj-lt"/>
              </a:rPr>
              <a:t>E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X</a:t>
            </a:r>
            <a:r>
              <a:rPr lang="fr-FR" sz="3200" dirty="0">
                <a:latin typeface="+mj-lt"/>
              </a:rPr>
              <a:t>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6387" name="Titre 5"/>
          <p:cNvSpPr>
            <a:spLocks noGrp="1"/>
          </p:cNvSpPr>
          <p:nvPr>
            <p:ph type="title" idx="4294967295"/>
          </p:nvPr>
        </p:nvSpPr>
        <p:spPr>
          <a:xfrm>
            <a:off x="250825" y="692150"/>
            <a:ext cx="8229600" cy="1143000"/>
          </a:xfrm>
          <a:noFill/>
        </p:spPr>
        <p:txBody>
          <a:bodyPr/>
          <a:lstStyle/>
          <a:p>
            <a:pPr marL="838200" indent="-838200">
              <a:buClr>
                <a:srgbClr val="00B050"/>
              </a:buClr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8. </a:t>
            </a:r>
            <a:r>
              <a:rPr lang="fr-FR" sz="4000" i="1" dirty="0" smtClean="0"/>
              <a:t>X</a:t>
            </a:r>
            <a:r>
              <a:rPr lang="fr-FR" sz="4000" dirty="0" smtClean="0"/>
              <a:t> suit la loi B(100 ; 0,4). Donner :</a:t>
            </a:r>
            <a:endParaRPr lang="fr-FR" sz="4000" i="1" dirty="0" smtClean="0">
              <a:latin typeface="Times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/>
          </p:nvPr>
        </p:nvSpPr>
        <p:spPr>
          <a:xfrm>
            <a:off x="358775" y="1196975"/>
            <a:ext cx="8785225" cy="857250"/>
          </a:xfrm>
        </p:spPr>
        <p:txBody>
          <a:bodyPr/>
          <a:lstStyle/>
          <a:p>
            <a:pPr marL="539750" indent="-53975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9. </a:t>
            </a:r>
            <a:r>
              <a:rPr lang="fr-FR" sz="4000" dirty="0" smtClean="0">
                <a:cs typeface="Cambria Math" pitchFamily="18" charset="0"/>
              </a:rPr>
              <a:t>Quel tirage aléatoire peut-on simuler sur un tableur par la formule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2420938"/>
            <a:ext cx="7848600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a.</a:t>
            </a:r>
            <a:r>
              <a:rPr lang="fr-FR" sz="3200" dirty="0">
                <a:latin typeface="+mj-lt"/>
              </a:rPr>
              <a:t>     = ENT(6 ALEA() + 1)</a:t>
            </a:r>
          </a:p>
          <a:p>
            <a:pPr>
              <a:lnSpc>
                <a:spcPct val="250000"/>
              </a:lnSpc>
              <a:spcBef>
                <a:spcPts val="600"/>
              </a:spcBef>
              <a:defRPr/>
            </a:pPr>
            <a:r>
              <a:rPr lang="fr-FR" sz="3200" b="1" dirty="0">
                <a:latin typeface="+mj-lt"/>
              </a:rPr>
              <a:t>b.</a:t>
            </a:r>
            <a:r>
              <a:rPr lang="fr-FR" sz="3200" dirty="0">
                <a:latin typeface="+mj-lt"/>
              </a:rPr>
              <a:t>     = SI(ALEA()&lt;0,5 ; « oui » ; « non »)</a:t>
            </a: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c.</a:t>
            </a:r>
            <a:r>
              <a:rPr lang="fr-FR" sz="3200" dirty="0">
                <a:latin typeface="+mj-lt"/>
              </a:rPr>
              <a:t>      = ENT(ALEA() + 0,4)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 noGrp="1"/>
          </p:cNvSpPr>
          <p:nvPr>
            <p:ph type="title"/>
          </p:nvPr>
        </p:nvSpPr>
        <p:spPr>
          <a:xfrm>
            <a:off x="468313" y="1052513"/>
            <a:ext cx="8229600" cy="129540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10. </a:t>
            </a:r>
            <a:r>
              <a:rPr lang="fr-FR" sz="4000" dirty="0" smtClean="0">
                <a:cs typeface="Cambria Math" pitchFamily="18" charset="0"/>
              </a:rPr>
              <a:t>Compléter cet algorithme </a:t>
            </a:r>
            <a:r>
              <a:rPr lang="fr-FR" dirty="0" smtClean="0">
                <a:latin typeface="Times" pitchFamily="18" charset="0"/>
                <a:cs typeface="Cambria Math" pitchFamily="18" charset="0"/>
              </a:rPr>
              <a:t/>
            </a:r>
            <a:br>
              <a:rPr lang="fr-FR" dirty="0" smtClean="0">
                <a:latin typeface="Times" pitchFamily="18" charset="0"/>
                <a:cs typeface="Cambria Math" pitchFamily="18" charset="0"/>
              </a:rPr>
            </a:b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1643050"/>
            <a:ext cx="84978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Times" pitchFamily="18" charset="0"/>
                <a:ea typeface="Cambria Math" pitchFamily="18" charset="0"/>
                <a:cs typeface="Cambria Math" pitchFamily="18" charset="0"/>
              </a:rPr>
              <a:t>     </a:t>
            </a:r>
            <a:r>
              <a:rPr lang="fr-FR" sz="3200" dirty="0">
                <a:latin typeface="Calibri" pitchFamily="34" charset="0"/>
                <a:ea typeface="Cambria Math" pitchFamily="18" charset="0"/>
                <a:cs typeface="Calibri" pitchFamily="34" charset="0"/>
              </a:rPr>
              <a:t>pour qu’il calcule l’espérance </a:t>
            </a:r>
            <a:r>
              <a:rPr lang="fr-FR" sz="3200" i="1" dirty="0">
                <a:latin typeface="Calibri" pitchFamily="34" charset="0"/>
                <a:ea typeface="Cambria Math" pitchFamily="18" charset="0"/>
                <a:cs typeface="Calibri" pitchFamily="34" charset="0"/>
              </a:rPr>
              <a:t>S</a:t>
            </a:r>
            <a:r>
              <a:rPr lang="fr-FR" sz="3200" dirty="0">
                <a:latin typeface="Calibri" pitchFamily="34" charset="0"/>
                <a:ea typeface="Cambria Math" pitchFamily="18" charset="0"/>
                <a:cs typeface="Calibri" pitchFamily="34" charset="0"/>
              </a:rPr>
              <a:t> de la variable aléatoire de loi de probabilité </a:t>
            </a:r>
            <a:r>
              <a:rPr lang="fr-FR" sz="3200" dirty="0">
                <a:latin typeface="Arial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i="1" baseline="-25000" dirty="0">
                <a:latin typeface="Arial" charset="0"/>
              </a:rPr>
              <a:t>i</a:t>
            </a:r>
            <a:r>
              <a:rPr lang="fr-FR" sz="3200" dirty="0">
                <a:latin typeface="Arial" charset="0"/>
              </a:rPr>
              <a:t>,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32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3200" dirty="0">
                <a:latin typeface="Arial" charset="0"/>
              </a:rPr>
              <a:t>),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≤ i ≤ 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928794" y="3643314"/>
            <a:ext cx="392909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i="1" dirty="0" smtClean="0"/>
              <a:t>S</a:t>
            </a:r>
            <a:r>
              <a:rPr lang="fr-FR" sz="2400" dirty="0" smtClean="0"/>
              <a:t> prend la valeur 0</a:t>
            </a:r>
          </a:p>
          <a:p>
            <a:r>
              <a:rPr lang="fr-FR" sz="2400" dirty="0"/>
              <a:t>Pour </a:t>
            </a:r>
            <a:r>
              <a:rPr lang="fr-FR" sz="2400" i="1" dirty="0"/>
              <a:t>k</a:t>
            </a:r>
            <a:r>
              <a:rPr lang="fr-FR" sz="2400" dirty="0"/>
              <a:t> de 1 à ….  </a:t>
            </a:r>
            <a:r>
              <a:rPr lang="fr-FR" sz="2400" dirty="0" smtClean="0"/>
              <a:t>Faire</a:t>
            </a:r>
          </a:p>
          <a:p>
            <a:r>
              <a:rPr lang="fr-FR" sz="2400" i="1" dirty="0" smtClean="0"/>
              <a:t>	S</a:t>
            </a:r>
            <a:r>
              <a:rPr lang="fr-FR" sz="2400" dirty="0" smtClean="0"/>
              <a:t> </a:t>
            </a:r>
            <a:r>
              <a:rPr lang="fr-FR" sz="2400" dirty="0"/>
              <a:t>prend la valeur </a:t>
            </a:r>
            <a:r>
              <a:rPr lang="fr-FR" sz="2400" dirty="0" smtClean="0"/>
              <a:t>….</a:t>
            </a:r>
          </a:p>
          <a:p>
            <a:r>
              <a:rPr lang="fr-FR" sz="2400" dirty="0" err="1"/>
              <a:t>FinPour</a:t>
            </a:r>
            <a:endParaRPr lang="fr-FR" sz="2400" dirty="0" smtClean="0"/>
          </a:p>
          <a:p>
            <a:r>
              <a:rPr lang="fr-FR" sz="2400" dirty="0"/>
              <a:t>Afficher </a:t>
            </a:r>
            <a:r>
              <a:rPr lang="fr-FR" sz="2400" i="1" dirty="0"/>
              <a:t>S</a:t>
            </a:r>
            <a:endParaRPr lang="fr-FR" sz="24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4"/>
          <p:cNvSpPr>
            <a:spLocks noGrp="1"/>
          </p:cNvSpPr>
          <p:nvPr>
            <p:ph type="title"/>
          </p:nvPr>
        </p:nvSpPr>
        <p:spPr>
          <a:xfrm>
            <a:off x="395288" y="2852738"/>
            <a:ext cx="8229600" cy="857250"/>
          </a:xfrm>
        </p:spPr>
        <p:txBody>
          <a:bodyPr/>
          <a:lstStyle/>
          <a:p>
            <a:pPr>
              <a:buFont typeface="+mj-lt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  <a:endParaRPr lang="fr-FR" smtClean="0">
              <a:cs typeface="Cambria Math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/>
          </p:cNvSpPr>
          <p:nvPr/>
        </p:nvSpPr>
        <p:spPr bwMode="auto">
          <a:xfrm>
            <a:off x="395288" y="1700213"/>
            <a:ext cx="8748712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endParaRPr lang="fr-FR" sz="400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042988" y="4652963"/>
          <a:ext cx="6960095" cy="144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  <a:gridCol w="1152128"/>
                <a:gridCol w="1152128"/>
                <a:gridCol w="1152128"/>
                <a:gridCol w="1055439"/>
              </a:tblGrid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b="0" i="1" baseline="-250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fr-FR" sz="32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  –3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  0   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–4 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31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p</a:t>
                      </a:r>
                      <a:r>
                        <a:rPr lang="fr-FR" sz="2800" i="1" baseline="-250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i </a:t>
                      </a:r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= P(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X</a:t>
                      </a:r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= </a:t>
                      </a:r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b="0" i="1" baseline="-250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)</a:t>
                      </a:r>
                      <a:endParaRPr lang="fr-FR" sz="28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23850" y="2565400"/>
            <a:ext cx="82804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b="1" dirty="0">
                <a:latin typeface="+mn-lt"/>
              </a:rPr>
              <a:t>a.  </a:t>
            </a:r>
            <a:r>
              <a:rPr lang="fr-FR" sz="3200" dirty="0">
                <a:latin typeface="+mn-lt"/>
              </a:rPr>
              <a:t>Par quel nombre compléter ce tableau ?</a:t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 </a:t>
            </a:r>
          </a:p>
          <a:p>
            <a:pPr marL="342900" indent="-342900">
              <a:defRPr/>
            </a:pPr>
            <a:r>
              <a:rPr lang="fr-FR" sz="3200" b="1" dirty="0">
                <a:latin typeface="+mn-lt"/>
              </a:rPr>
              <a:t>b.  </a:t>
            </a:r>
            <a:r>
              <a:rPr lang="fr-FR" sz="3200" dirty="0">
                <a:latin typeface="+mn-lt"/>
              </a:rPr>
              <a:t>Calculer l’espérance mathématique de </a:t>
            </a:r>
            <a:r>
              <a:rPr lang="fr-FR" sz="3200" i="1" dirty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n-lt"/>
              </a:rPr>
              <a:t>.</a:t>
            </a:r>
            <a:endParaRPr lang="fr-FR" sz="3200" dirty="0">
              <a:latin typeface="+mn-lt"/>
            </a:endParaRPr>
          </a:p>
        </p:txBody>
      </p:sp>
      <p:sp>
        <p:nvSpPr>
          <p:cNvPr id="11288" name="Titre 5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69325" cy="1439863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1. </a:t>
            </a:r>
            <a:r>
              <a:rPr lang="fr-FR" sz="4000" dirty="0" smtClean="0">
                <a:cs typeface="Times New Roman" pitchFamily="18" charset="0"/>
              </a:rPr>
              <a:t>Le tableau donne la loi de probabilité d’une variable aléatoire </a:t>
            </a:r>
            <a:r>
              <a:rPr lang="fr-FR" sz="3200" i="1" dirty="0" smtClean="0">
                <a:latin typeface="Cambria Math" pitchFamily="18" charset="0"/>
                <a:cs typeface="Times New Roman" pitchFamily="18" charset="0"/>
              </a:rPr>
              <a:t>X</a:t>
            </a:r>
            <a:r>
              <a:rPr lang="fr-FR" sz="40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812088" y="2555875"/>
            <a:ext cx="7921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rgbClr val="FF0000"/>
                </a:solidFill>
                <a:latin typeface="+mj-lt"/>
              </a:rPr>
              <a:t>0,4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812088" y="3500438"/>
            <a:ext cx="7921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rgbClr val="FF0000"/>
                </a:solidFill>
                <a:latin typeface="+mj-lt"/>
              </a:rPr>
              <a:t>0,5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971550" y="2420938"/>
          <a:ext cx="7261602" cy="144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3540"/>
                <a:gridCol w="837540"/>
                <a:gridCol w="789305"/>
                <a:gridCol w="792088"/>
                <a:gridCol w="789305"/>
                <a:gridCol w="793195"/>
                <a:gridCol w="726629"/>
              </a:tblGrid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b="0" i="1" baseline="-250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fr-FR" sz="32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i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fr-FR" sz="3200" i="1" baseline="-25000" dirty="0" smtClean="0">
                          <a:solidFill>
                            <a:schemeClr val="tx1"/>
                          </a:solidFill>
                        </a:rPr>
                        <a:t>i 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fr-FR" sz="3000" i="1" kern="1200" dirty="0" smtClean="0">
                          <a:solidFill>
                            <a:schemeClr val="dk1"/>
                          </a:solidFill>
                          <a:latin typeface="Cambria Math" pitchFamily="18" charset="0"/>
                          <a:ea typeface="+mn-ea"/>
                          <a:cs typeface="Times New Roman" pitchFamily="18" charset="0"/>
                        </a:rPr>
                        <a:t>P 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fr-FR" sz="3000" i="1" dirty="0" smtClean="0">
                          <a:latin typeface="Cambria Math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fr-FR" sz="32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i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fr-FR" sz="32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fr-FR" sz="32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b="1" i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i="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i="0" dirty="0" smtClean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fr-FR" sz="3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250825" y="4076700"/>
            <a:ext cx="8280400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dirty="0">
                <a:latin typeface="+mn-lt"/>
              </a:rPr>
              <a:t>Calculer : </a:t>
            </a:r>
            <a:br>
              <a:rPr lang="fr-FR" sz="3200" dirty="0">
                <a:latin typeface="+mn-lt"/>
              </a:rPr>
            </a:br>
            <a:r>
              <a:rPr lang="fr-FR" sz="3200" b="1" dirty="0">
                <a:latin typeface="+mn-lt"/>
              </a:rPr>
              <a:t>a. 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fr-FR" sz="3200" dirty="0">
                <a:latin typeface="+mn-lt"/>
              </a:rPr>
              <a:t>	</a:t>
            </a:r>
            <a:r>
              <a:rPr lang="fr-FR" sz="3200" b="1" dirty="0">
                <a:latin typeface="+mn-lt"/>
              </a:rPr>
              <a:t>b. 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187450" y="4581525"/>
          <a:ext cx="1690688" cy="563563"/>
        </p:xfrm>
        <a:graphic>
          <a:graphicData uri="http://schemas.openxmlformats.org/presentationml/2006/ole">
            <p:oleObj spid="_x0000_s49154" name="Equation" r:id="rId3" imgW="609480" imgH="203040" progId="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187450" y="5300663"/>
          <a:ext cx="2289175" cy="563562"/>
        </p:xfrm>
        <a:graphic>
          <a:graphicData uri="http://schemas.openxmlformats.org/presentationml/2006/ole">
            <p:oleObj spid="_x0000_s49155" name="Equation" r:id="rId4" imgW="825480" imgH="203040" progId="">
              <p:embed/>
            </p:oleObj>
          </a:graphicData>
        </a:graphic>
      </p:graphicFrame>
      <p:sp>
        <p:nvSpPr>
          <p:cNvPr id="1055" name="Titre 5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69325" cy="1439863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2. </a:t>
            </a:r>
            <a:r>
              <a:rPr lang="fr-FR" sz="4000" dirty="0" smtClean="0">
                <a:cs typeface="Times New Roman" pitchFamily="18" charset="0"/>
              </a:rPr>
              <a:t>Le tableau donne la loi de probabilité d’une variable aléatoire </a:t>
            </a:r>
            <a:r>
              <a:rPr lang="fr-FR" sz="4000" i="1" dirty="0" smtClean="0">
                <a:latin typeface="Cambria Math" pitchFamily="18" charset="0"/>
                <a:cs typeface="Times New Roman" pitchFamily="18" charset="0"/>
              </a:rPr>
              <a:t>X</a:t>
            </a:r>
            <a:r>
              <a:rPr lang="fr-FR" sz="40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924300" y="5229225"/>
            <a:ext cx="11525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rgbClr val="FF0000"/>
                </a:solidFill>
                <a:latin typeface="+mj-lt"/>
              </a:rPr>
              <a:t>= 0,3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924300" y="4508500"/>
            <a:ext cx="1152525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rgbClr val="FF0000"/>
                </a:solidFill>
                <a:latin typeface="+mj-lt"/>
              </a:rPr>
              <a:t>= 0,7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1152525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b="1" dirty="0" smtClean="0">
                <a:solidFill>
                  <a:srgbClr val="00B050"/>
                </a:solidFill>
                <a:cs typeface="Times New Roman" pitchFamily="18" charset="0"/>
              </a:rPr>
              <a:t>3.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Comparaison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8313" y="2060575"/>
            <a:ext cx="8675687" cy="60939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i="1" dirty="0">
                <a:latin typeface="+mj-lt"/>
              </a:rPr>
              <a:t>G</a:t>
            </a:r>
            <a:r>
              <a:rPr lang="fr-FR" sz="3200" dirty="0">
                <a:latin typeface="+mj-lt"/>
              </a:rPr>
              <a:t> est la variable aléatoire donnant, en euros, le gain à un jeu de hasard. </a:t>
            </a:r>
            <a:br>
              <a:rPr lang="fr-FR" sz="3200" dirty="0">
                <a:latin typeface="+mj-lt"/>
              </a:rPr>
            </a:br>
            <a:r>
              <a:rPr lang="fr-FR" sz="3200" i="1" dirty="0">
                <a:latin typeface="+mj-lt"/>
              </a:rPr>
              <a:t>E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G</a:t>
            </a:r>
            <a:r>
              <a:rPr lang="fr-FR" sz="3200" dirty="0">
                <a:latin typeface="+mj-lt"/>
              </a:rPr>
              <a:t>) = 0,5  (en euros).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+mj-lt"/>
              </a:rPr>
              <a:t>a. </a:t>
            </a:r>
            <a:r>
              <a:rPr lang="fr-FR" sz="3200" dirty="0" smtClean="0">
                <a:latin typeface="+mj-lt"/>
              </a:rPr>
              <a:t>Le </a:t>
            </a:r>
            <a:r>
              <a:rPr lang="fr-FR" sz="3200" dirty="0">
                <a:latin typeface="+mj-lt"/>
              </a:rPr>
              <a:t>gain est-il favorable au joueur ?</a:t>
            </a:r>
          </a:p>
          <a:p>
            <a:pPr>
              <a:spcBef>
                <a:spcPts val="600"/>
              </a:spcBef>
              <a:defRPr/>
            </a:pPr>
            <a:r>
              <a:rPr lang="fr-FR" sz="3200" b="1" dirty="0" smtClean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On </a:t>
            </a:r>
            <a:r>
              <a:rPr lang="fr-FR" sz="3200" dirty="0">
                <a:latin typeface="+mj-lt"/>
              </a:rPr>
              <a:t>modifie le jeu en demandant une mise de </a:t>
            </a:r>
            <a:r>
              <a:rPr lang="fr-FR" sz="3200" dirty="0" smtClean="0">
                <a:latin typeface="+mj-lt"/>
              </a:rPr>
              <a:t>1 </a:t>
            </a:r>
            <a:r>
              <a:rPr lang="fr-FR" sz="3200" dirty="0">
                <a:latin typeface="+mj-lt"/>
              </a:rPr>
              <a:t>€ pour jouer, mise qui ne sera rendue dans aucun cas. </a:t>
            </a:r>
            <a:r>
              <a:rPr lang="fr-FR" sz="3200" dirty="0" smtClean="0">
                <a:latin typeface="+mj-lt"/>
              </a:rPr>
              <a:t>Quelle </a:t>
            </a:r>
            <a:r>
              <a:rPr lang="fr-FR" sz="3200" dirty="0">
                <a:latin typeface="+mj-lt"/>
              </a:rPr>
              <a:t>est l’espérance de gain du joueur dans ce cas ? </a:t>
            </a:r>
          </a:p>
          <a:p>
            <a:pPr>
              <a:defRPr/>
            </a:pPr>
            <a:r>
              <a:rPr lang="fr-FR" sz="3200" dirty="0">
                <a:solidFill>
                  <a:srgbClr val="00B0F0"/>
                </a:solidFill>
                <a:latin typeface="+mj-lt"/>
              </a:rPr>
              <a:t/>
            </a:r>
            <a:br>
              <a:rPr lang="fr-FR" sz="3200" dirty="0">
                <a:solidFill>
                  <a:srgbClr val="00B0F0"/>
                </a:solidFill>
                <a:latin typeface="+mj-lt"/>
              </a:rPr>
            </a:br>
            <a:endParaRPr lang="fr-FR" sz="2800" dirty="0">
              <a:solidFill>
                <a:srgbClr val="00B0F0"/>
              </a:solidFill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948488" y="3500438"/>
            <a:ext cx="12954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oui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427538" y="5589588"/>
            <a:ext cx="38893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– 0,30 </a:t>
            </a:r>
            <a:r>
              <a:rPr lang="fr-FR" sz="3600" dirty="0">
                <a:solidFill>
                  <a:srgbClr val="FF0000"/>
                </a:solidFill>
                <a:latin typeface="+mn-lt"/>
              </a:rPr>
              <a:t>(en euros)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709863"/>
            <a:ext cx="3455988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395288" y="908050"/>
            <a:ext cx="8604250" cy="857250"/>
          </a:xfrm>
        </p:spPr>
        <p:txBody>
          <a:bodyPr/>
          <a:lstStyle/>
          <a:p>
            <a:pPr marL="838200" indent="-838200" algn="l" eaLnBrk="1" hangingPunct="1">
              <a:buNone/>
              <a:defRPr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4. </a:t>
            </a:r>
            <a:r>
              <a:rPr lang="fr-FR" sz="4000" dirty="0" smtClean="0">
                <a:latin typeface="Arial" charset="0"/>
                <a:ea typeface="+mn-ea"/>
                <a:cs typeface="+mn-cs"/>
              </a:rPr>
              <a:t>Choisir la bonne réponse.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1989138"/>
            <a:ext cx="8135938" cy="434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L’arbre représente une répétition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de deux expériences identiques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et indépendantes à deux issues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A et B. La probabilité que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 « A et B » se réalise </a:t>
            </a:r>
            <a:r>
              <a:rPr lang="fr-FR" sz="3200" dirty="0" smtClean="0">
                <a:latin typeface="+mj-lt"/>
              </a:rPr>
              <a:t>est :    </a:t>
            </a:r>
            <a:endParaRPr lang="fr-FR" sz="3200" dirty="0">
              <a:latin typeface="+mj-lt"/>
            </a:endParaRPr>
          </a:p>
          <a:p>
            <a:pPr marL="514350" indent="-514350">
              <a:spcBef>
                <a:spcPts val="1200"/>
              </a:spcBef>
              <a:defRPr/>
            </a:pPr>
            <a:r>
              <a:rPr lang="fr-FR" sz="3200" b="1" dirty="0" smtClean="0">
                <a:latin typeface="+mj-lt"/>
              </a:rPr>
              <a:t>a.</a:t>
            </a:r>
            <a:r>
              <a:rPr lang="fr-FR" sz="3200" dirty="0" smtClean="0">
                <a:latin typeface="+mj-lt"/>
              </a:rPr>
              <a:t> p </a:t>
            </a:r>
            <a:r>
              <a:rPr lang="fr-FR" sz="3200" dirty="0">
                <a:latin typeface="+mj-lt"/>
              </a:rPr>
              <a:t>= 0,2 + 0,8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+mj-lt"/>
              </a:rPr>
              <a:t>b.</a:t>
            </a:r>
            <a:r>
              <a:rPr lang="fr-FR" sz="3200" dirty="0" smtClean="0">
                <a:latin typeface="+mj-lt"/>
              </a:rPr>
              <a:t> p </a:t>
            </a:r>
            <a:r>
              <a:rPr lang="fr-FR" sz="3200" dirty="0">
                <a:latin typeface="+mj-lt"/>
              </a:rPr>
              <a:t>= 0,2 </a:t>
            </a:r>
            <a:r>
              <a:rPr lang="fr-FR" sz="3200" dirty="0">
                <a:latin typeface="Arial" charset="0"/>
                <a:sym typeface="Symbol"/>
              </a:rPr>
              <a:t></a:t>
            </a:r>
            <a:r>
              <a:rPr lang="fr-FR" sz="3200" dirty="0">
                <a:latin typeface="+mj-lt"/>
              </a:rPr>
              <a:t> 0,8</a:t>
            </a:r>
          </a:p>
          <a:p>
            <a:pPr>
              <a:spcBef>
                <a:spcPts val="600"/>
              </a:spcBef>
              <a:defRPr/>
            </a:pPr>
            <a:r>
              <a:rPr lang="fr-FR" sz="3200" b="1" dirty="0" smtClean="0">
                <a:latin typeface="+mj-lt"/>
              </a:rPr>
              <a:t>c.</a:t>
            </a:r>
            <a:r>
              <a:rPr lang="fr-FR" sz="3200" dirty="0" smtClean="0">
                <a:latin typeface="+mj-lt"/>
              </a:rPr>
              <a:t> p </a:t>
            </a:r>
            <a:r>
              <a:rPr lang="fr-FR" sz="3200" dirty="0">
                <a:latin typeface="+mj-lt"/>
              </a:rPr>
              <a:t>= 2</a:t>
            </a:r>
            <a:r>
              <a:rPr lang="fr-FR" sz="3200" dirty="0">
                <a:latin typeface="Arial" charset="0"/>
                <a:sym typeface="Symbol"/>
              </a:rPr>
              <a:t> </a:t>
            </a:r>
            <a:r>
              <a:rPr lang="fr-FR" sz="3200" dirty="0">
                <a:latin typeface="+mj-lt"/>
              </a:rPr>
              <a:t> 0,2</a:t>
            </a:r>
            <a:r>
              <a:rPr lang="fr-FR" sz="3200" dirty="0">
                <a:latin typeface="Arial" charset="0"/>
                <a:sym typeface="Symbol"/>
              </a:rPr>
              <a:t> </a:t>
            </a:r>
            <a:r>
              <a:rPr lang="fr-FR" sz="3200" dirty="0">
                <a:latin typeface="+mj-lt"/>
              </a:rPr>
              <a:t> 0,8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550" y="6334125"/>
            <a:ext cx="5762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n-lt"/>
              </a:rPr>
              <a:t>B</a:t>
            </a:r>
          </a:p>
        </p:txBody>
      </p:sp>
      <p:grpSp>
        <p:nvGrpSpPr>
          <p:cNvPr id="2" name="Groupe 13"/>
          <p:cNvGrpSpPr>
            <a:grpSpLocks/>
          </p:cNvGrpSpPr>
          <p:nvPr/>
        </p:nvGrpSpPr>
        <p:grpSpPr bwMode="auto">
          <a:xfrm>
            <a:off x="5580063" y="2565400"/>
            <a:ext cx="2952750" cy="3330575"/>
            <a:chOff x="5580112" y="2564904"/>
            <a:chExt cx="2952328" cy="3331532"/>
          </a:xfrm>
        </p:grpSpPr>
        <p:sp>
          <p:nvSpPr>
            <p:cNvPr id="6" name="ZoneTexte 5"/>
            <p:cNvSpPr txBox="1"/>
            <p:nvPr/>
          </p:nvSpPr>
          <p:spPr>
            <a:xfrm>
              <a:off x="7956259" y="4724524"/>
              <a:ext cx="576181" cy="524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884833" y="2564904"/>
              <a:ext cx="576180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516603" y="3501798"/>
              <a:ext cx="576180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516603" y="5373999"/>
              <a:ext cx="576180" cy="5224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B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956259" y="4149684"/>
              <a:ext cx="576181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B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580112" y="3841621"/>
              <a:ext cx="792049" cy="524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b="1" dirty="0">
                  <a:solidFill>
                    <a:srgbClr val="0070C0"/>
                  </a:solidFill>
                  <a:latin typeface="+mn-lt"/>
                </a:rPr>
                <a:t>0,2</a:t>
              </a:r>
            </a:p>
          </p:txBody>
        </p:sp>
      </p:grpSp>
      <p:sp>
        <p:nvSpPr>
          <p:cNvPr id="13" name="Ellipse 12"/>
          <p:cNvSpPr/>
          <p:nvPr/>
        </p:nvSpPr>
        <p:spPr>
          <a:xfrm>
            <a:off x="323850" y="5732463"/>
            <a:ext cx="3960813" cy="6492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5"/>
          <p:cNvSpPr>
            <a:spLocks noGrp="1"/>
          </p:cNvSpPr>
          <p:nvPr>
            <p:ph type="title" idx="4294967295"/>
          </p:nvPr>
        </p:nvSpPr>
        <p:spPr>
          <a:xfrm>
            <a:off x="468313" y="692150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5. </a:t>
            </a:r>
            <a:r>
              <a:rPr lang="fr-FR" sz="4000" dirty="0" smtClean="0"/>
              <a:t>Répétition d’expériences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1700213"/>
            <a:ext cx="7848600" cy="4494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On lance un dé cubique  supposé bien équilibré 5 fois de suite.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Déterminer la </a:t>
            </a:r>
            <a:r>
              <a:rPr lang="fr-FR" sz="3200" dirty="0" smtClean="0">
                <a:latin typeface="+mj-lt"/>
              </a:rPr>
              <a:t>probabilité :</a:t>
            </a:r>
            <a:endParaRPr lang="fr-FR" sz="3200" dirty="0">
              <a:latin typeface="+mj-lt"/>
            </a:endParaRPr>
          </a:p>
          <a:p>
            <a:pPr marL="514350" indent="-514350">
              <a:lnSpc>
                <a:spcPct val="200000"/>
              </a:lnSpc>
              <a:spcBef>
                <a:spcPts val="1800"/>
              </a:spcBef>
              <a:defRPr/>
            </a:pPr>
            <a:r>
              <a:rPr lang="fr-FR" sz="3200" b="1" dirty="0" smtClean="0">
                <a:latin typeface="+mj-lt"/>
              </a:rPr>
              <a:t>a. </a:t>
            </a:r>
            <a:r>
              <a:rPr lang="fr-FR" sz="3200" dirty="0" smtClean="0">
                <a:latin typeface="+mj-lt"/>
              </a:rPr>
              <a:t>d’obtenir </a:t>
            </a:r>
            <a:r>
              <a:rPr lang="fr-FR" sz="3200" dirty="0">
                <a:latin typeface="+mj-lt"/>
              </a:rPr>
              <a:t>5 fois de suite le </a:t>
            </a:r>
            <a:r>
              <a:rPr lang="fr-FR" sz="3200" dirty="0" smtClean="0">
                <a:latin typeface="+mj-lt"/>
              </a:rPr>
              <a:t>6 ;</a:t>
            </a:r>
            <a:endParaRPr lang="fr-FR" sz="3200" dirty="0">
              <a:solidFill>
                <a:srgbClr val="00B0F0"/>
              </a:solidFill>
              <a:latin typeface="+mj-lt"/>
            </a:endParaRPr>
          </a:p>
          <a:p>
            <a:pPr marL="514350" indent="-514350">
              <a:lnSpc>
                <a:spcPct val="200000"/>
              </a:lnSpc>
              <a:spcBef>
                <a:spcPts val="1800"/>
              </a:spcBef>
              <a:defRPr/>
            </a:pPr>
            <a:r>
              <a:rPr lang="fr-FR" sz="3200" b="1" dirty="0" smtClean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d’obtenir </a:t>
            </a:r>
            <a:r>
              <a:rPr lang="fr-FR" sz="3200" dirty="0">
                <a:latin typeface="+mj-lt"/>
              </a:rPr>
              <a:t>au moins une fois </a:t>
            </a:r>
            <a:r>
              <a:rPr lang="fr-FR" sz="3200" dirty="0" smtClean="0">
                <a:latin typeface="+mj-lt"/>
              </a:rPr>
              <a:t>6.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6443663" y="3284538"/>
          <a:ext cx="995362" cy="1616075"/>
        </p:xfrm>
        <a:graphic>
          <a:graphicData uri="http://schemas.openxmlformats.org/presentationml/2006/ole">
            <p:oleObj spid="_x0000_s50178" name="Equation" r:id="rId3" imgW="406080" imgH="660240" progId="">
              <p:embed/>
            </p:oleObj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6732588" y="4797425"/>
          <a:ext cx="1430337" cy="1616075"/>
        </p:xfrm>
        <a:graphic>
          <a:graphicData uri="http://schemas.openxmlformats.org/presentationml/2006/ole">
            <p:oleObj spid="_x0000_s50179" name="Equation" r:id="rId4" imgW="583920" imgH="66024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51130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b="1" dirty="0" smtClean="0">
                <a:solidFill>
                  <a:srgbClr val="00B050"/>
                </a:solidFill>
                <a:cs typeface="Times New Roman" pitchFamily="18" charset="0"/>
              </a:rPr>
              <a:t>6. </a:t>
            </a:r>
            <a:r>
              <a:rPr lang="fr-FR" dirty="0" smtClean="0">
                <a:latin typeface="Times" pitchFamily="18" charset="0"/>
                <a:cs typeface="Cambria Math" pitchFamily="18" charset="0"/>
              </a:rPr>
              <a:t>Répétitions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5288" y="1773238"/>
            <a:ext cx="8497887" cy="5400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3200" dirty="0" smtClean="0">
                <a:latin typeface="Times" pitchFamily="18" charset="0"/>
                <a:cs typeface="Cambria Math" pitchFamily="18" charset="0"/>
              </a:rPr>
              <a:t>On </a:t>
            </a:r>
            <a:r>
              <a:rPr lang="fr-FR" sz="3200" dirty="0">
                <a:latin typeface="Times" pitchFamily="18" charset="0"/>
                <a:cs typeface="Cambria Math" pitchFamily="18" charset="0"/>
              </a:rPr>
              <a:t>tire au hasard 10 fois de suite une lettre de 1’alphabet français.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Times" pitchFamily="18" charset="0"/>
              </a:rPr>
              <a:t>a. </a:t>
            </a:r>
            <a:r>
              <a:rPr lang="fr-FR" sz="3200" dirty="0" smtClean="0">
                <a:latin typeface="Times" pitchFamily="18" charset="0"/>
              </a:rPr>
              <a:t>Quelle </a:t>
            </a:r>
            <a:r>
              <a:rPr lang="fr-FR" sz="3200" dirty="0">
                <a:latin typeface="Times" pitchFamily="18" charset="0"/>
              </a:rPr>
              <a:t>est la probabilité de n’obtenir </a:t>
            </a:r>
            <a:r>
              <a:rPr lang="fr-FR" sz="3200" dirty="0" smtClean="0">
                <a:latin typeface="Times" pitchFamily="18" charset="0"/>
              </a:rPr>
              <a:t/>
            </a:r>
            <a:br>
              <a:rPr lang="fr-FR" sz="3200" dirty="0" smtClean="0">
                <a:latin typeface="Times" pitchFamily="18" charset="0"/>
              </a:rPr>
            </a:br>
            <a:r>
              <a:rPr lang="fr-FR" sz="3200" dirty="0" smtClean="0">
                <a:latin typeface="Times" pitchFamily="18" charset="0"/>
              </a:rPr>
              <a:t>que </a:t>
            </a:r>
            <a:r>
              <a:rPr lang="fr-FR" sz="3200" dirty="0">
                <a:latin typeface="Times" pitchFamily="18" charset="0"/>
              </a:rPr>
              <a:t>des A ?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Times" pitchFamily="18" charset="0"/>
              </a:rPr>
              <a:t>b. </a:t>
            </a:r>
            <a:r>
              <a:rPr lang="fr-FR" sz="3200" dirty="0" smtClean="0">
                <a:latin typeface="Times" pitchFamily="18" charset="0"/>
              </a:rPr>
              <a:t>Quelle </a:t>
            </a:r>
            <a:r>
              <a:rPr lang="fr-FR" sz="3200" dirty="0">
                <a:latin typeface="Times" pitchFamily="18" charset="0"/>
              </a:rPr>
              <a:t>est la probabilité d’obtenir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le premier A au deuxième tirage ?</a:t>
            </a:r>
          </a:p>
          <a:p>
            <a:pPr marL="514350" indent="-514350">
              <a:spcBef>
                <a:spcPts val="600"/>
              </a:spcBef>
              <a:defRPr/>
            </a:pPr>
            <a:r>
              <a:rPr lang="fr-FR" sz="3200" b="1" dirty="0" smtClean="0">
                <a:latin typeface="Times" pitchFamily="18" charset="0"/>
              </a:rPr>
              <a:t>c. </a:t>
            </a:r>
            <a:r>
              <a:rPr lang="fr-FR" sz="3200" dirty="0" smtClean="0">
                <a:latin typeface="Times" pitchFamily="18" charset="0"/>
              </a:rPr>
              <a:t>Quelle </a:t>
            </a:r>
            <a:r>
              <a:rPr lang="fr-FR" sz="3200" dirty="0">
                <a:latin typeface="Times" pitchFamily="18" charset="0"/>
              </a:rPr>
              <a:t>est la probabilité d’obtenir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un seul A, au deuxième tirage ?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7165975" y="2708275"/>
          <a:ext cx="1077913" cy="1227138"/>
        </p:xfrm>
        <a:graphic>
          <a:graphicData uri="http://schemas.openxmlformats.org/presentationml/2006/ole">
            <p:oleObj spid="_x0000_s51202" name="Equation" r:id="rId3" imgW="558720" imgH="634680" progId="">
              <p:embed/>
            </p:oleObj>
          </a:graphicData>
        </a:graphic>
      </p:graphicFrame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6948488" y="4221163"/>
          <a:ext cx="1246187" cy="963612"/>
        </p:xfrm>
        <a:graphic>
          <a:graphicData uri="http://schemas.openxmlformats.org/presentationml/2006/ole">
            <p:oleObj spid="_x0000_s51203" name="Equation" r:id="rId4" imgW="507960" imgH="393480" progId="">
              <p:embed/>
            </p:oleObj>
          </a:graphicData>
        </a:graphic>
      </p:graphicFrame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6734175" y="5430838"/>
          <a:ext cx="1803400" cy="1179512"/>
        </p:xfrm>
        <a:graphic>
          <a:graphicData uri="http://schemas.openxmlformats.org/presentationml/2006/ole">
            <p:oleObj spid="_x0000_s51204" name="Equation" r:id="rId5" imgW="736560" imgH="48240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468313" y="1785926"/>
            <a:ext cx="820737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réalisant 6 succès, sur un arbre représentant un schéma de 10 épreuves de Bernoulli  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39750" y="3716338"/>
            <a:ext cx="7632700" cy="2555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b="1" dirty="0" smtClean="0">
                <a:latin typeface="+mj-lt"/>
              </a:rPr>
              <a:t>a.</a:t>
            </a:r>
            <a:r>
              <a:rPr lang="fr-FR" sz="3200" dirty="0" smtClean="0">
                <a:latin typeface="+mj-lt"/>
              </a:rPr>
              <a:t>                              </a:t>
            </a:r>
            <a:r>
              <a:rPr lang="fr-FR" sz="3200" b="1" dirty="0" smtClean="0">
                <a:latin typeface="+mj-lt"/>
              </a:rPr>
              <a:t>b.</a:t>
            </a: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 marL="514350" indent="-514350"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  <a:p>
            <a:pPr marL="514350" indent="-514350">
              <a:lnSpc>
                <a:spcPct val="150000"/>
              </a:lnSpc>
              <a:defRPr/>
            </a:pPr>
            <a:r>
              <a:rPr lang="fr-FR" sz="3200" b="1" dirty="0" smtClean="0">
                <a:latin typeface="Arial" charset="0"/>
              </a:rPr>
              <a:t>c.</a:t>
            </a:r>
            <a:r>
              <a:rPr lang="fr-FR" sz="3200" dirty="0" smtClean="0">
                <a:latin typeface="Arial" charset="0"/>
              </a:rPr>
              <a:t>  </a:t>
            </a:r>
            <a:r>
              <a:rPr lang="fr-FR" sz="3200" dirty="0">
                <a:latin typeface="+mj-lt"/>
              </a:rPr>
              <a:t>6 parmi 10        </a:t>
            </a:r>
            <a:r>
              <a:rPr lang="fr-FR" sz="3200" b="1" dirty="0">
                <a:latin typeface="Arial" charset="0"/>
              </a:rPr>
              <a:t>d.</a:t>
            </a:r>
            <a:r>
              <a:rPr lang="fr-FR" sz="3200" dirty="0">
                <a:latin typeface="Arial" charset="0"/>
              </a:rPr>
              <a:t>  </a:t>
            </a:r>
            <a:r>
              <a:rPr lang="fr-FR" sz="3200" dirty="0">
                <a:latin typeface="+mj-lt"/>
              </a:rPr>
              <a:t>10 parmi 6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042988" y="3357563"/>
          <a:ext cx="1160462" cy="1604962"/>
        </p:xfrm>
        <a:graphic>
          <a:graphicData uri="http://schemas.openxmlformats.org/presentationml/2006/ole">
            <p:oleObj spid="_x0000_s52226" name="Equation" r:id="rId3" imgW="330120" imgH="457200" progId="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4197356" y="3357563"/>
          <a:ext cx="1160462" cy="1604962"/>
        </p:xfrm>
        <a:graphic>
          <a:graphicData uri="http://schemas.openxmlformats.org/presentationml/2006/ole">
            <p:oleObj spid="_x0000_s52227" name="Equation" r:id="rId4" imgW="330120" imgH="457200" progId="">
              <p:embed/>
            </p:oleObj>
          </a:graphicData>
        </a:graphic>
      </p:graphicFrame>
      <p:sp>
        <p:nvSpPr>
          <p:cNvPr id="2054" name="Titre 5"/>
          <p:cNvSpPr>
            <a:spLocks noGrp="1"/>
          </p:cNvSpPr>
          <p:nvPr>
            <p:ph type="title"/>
          </p:nvPr>
        </p:nvSpPr>
        <p:spPr>
          <a:xfrm>
            <a:off x="539750" y="836613"/>
            <a:ext cx="8229600" cy="1008062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b="1" dirty="0" smtClean="0">
                <a:solidFill>
                  <a:srgbClr val="00B050"/>
                </a:solidFill>
                <a:cs typeface="Times New Roman" pitchFamily="18" charset="0"/>
              </a:rPr>
              <a:t>7. </a:t>
            </a:r>
            <a:r>
              <a:rPr lang="fr-FR" dirty="0" smtClean="0">
                <a:latin typeface="Times" pitchFamily="18" charset="0"/>
                <a:cs typeface="Cambria Math" pitchFamily="18" charset="0"/>
              </a:rPr>
              <a:t>Quel est le nombre de chemins </a:t>
            </a:r>
          </a:p>
        </p:txBody>
      </p:sp>
      <p:sp>
        <p:nvSpPr>
          <p:cNvPr id="7" name="Ellipse 6"/>
          <p:cNvSpPr/>
          <p:nvPr/>
        </p:nvSpPr>
        <p:spPr>
          <a:xfrm>
            <a:off x="3276600" y="3284538"/>
            <a:ext cx="2447925" cy="17287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95288" y="5013325"/>
            <a:ext cx="2736850" cy="863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650" y="2060575"/>
            <a:ext cx="7488238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a.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une </a:t>
            </a:r>
            <a:r>
              <a:rPr lang="fr-FR" sz="3200" dirty="0">
                <a:latin typeface="+mj-lt"/>
              </a:rPr>
              <a:t>expression de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X</a:t>
            </a:r>
            <a:r>
              <a:rPr lang="fr-FR" sz="3200" dirty="0">
                <a:latin typeface="+mj-lt"/>
              </a:rPr>
              <a:t> = 0)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b.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une </a:t>
            </a:r>
            <a:r>
              <a:rPr lang="fr-FR" sz="3200" dirty="0">
                <a:latin typeface="+mj-lt"/>
              </a:rPr>
              <a:t>expression de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X</a:t>
            </a:r>
            <a:r>
              <a:rPr lang="fr-FR" sz="3200" dirty="0">
                <a:latin typeface="+mj-lt"/>
              </a:rPr>
              <a:t> ≥ 1)</a:t>
            </a:r>
            <a:endParaRPr lang="fr-FR" sz="3200" dirty="0">
              <a:solidFill>
                <a:srgbClr val="00B0F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c.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une </a:t>
            </a:r>
            <a:r>
              <a:rPr lang="fr-FR" sz="3200" dirty="0">
                <a:latin typeface="+mj-lt"/>
              </a:rPr>
              <a:t>expression de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X</a:t>
            </a:r>
            <a:r>
              <a:rPr lang="fr-FR" sz="3200" dirty="0">
                <a:latin typeface="+mj-lt"/>
              </a:rPr>
              <a:t> = 5)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d.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la </a:t>
            </a:r>
            <a:r>
              <a:rPr lang="fr-FR" sz="3200" dirty="0">
                <a:latin typeface="+mj-lt"/>
              </a:rPr>
              <a:t>valeur de </a:t>
            </a:r>
            <a:r>
              <a:rPr lang="fr-FR" sz="3200" i="1" dirty="0">
                <a:latin typeface="+mj-lt"/>
              </a:rPr>
              <a:t>E</a:t>
            </a:r>
            <a:r>
              <a:rPr lang="fr-FR" sz="3200" dirty="0">
                <a:latin typeface="+mj-lt"/>
              </a:rPr>
              <a:t>(</a:t>
            </a:r>
            <a:r>
              <a:rPr lang="fr-FR" sz="3200" i="1" dirty="0">
                <a:latin typeface="+mj-lt"/>
              </a:rPr>
              <a:t>X</a:t>
            </a:r>
            <a:r>
              <a:rPr lang="fr-FR" sz="3200" dirty="0">
                <a:latin typeface="+mj-lt"/>
              </a:rPr>
              <a:t>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6387" name="Titre 5"/>
          <p:cNvSpPr>
            <a:spLocks noGrp="1"/>
          </p:cNvSpPr>
          <p:nvPr>
            <p:ph type="title" idx="4294967295"/>
          </p:nvPr>
        </p:nvSpPr>
        <p:spPr>
          <a:xfrm>
            <a:off x="250825" y="692150"/>
            <a:ext cx="8229600" cy="1143000"/>
          </a:xfrm>
          <a:noFill/>
        </p:spPr>
        <p:txBody>
          <a:bodyPr/>
          <a:lstStyle/>
          <a:p>
            <a:pPr marL="838200" indent="-838200">
              <a:buClr>
                <a:srgbClr val="00B050"/>
              </a:buClr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8. </a:t>
            </a:r>
            <a:r>
              <a:rPr lang="fr-FR" sz="4000" i="1" dirty="0" smtClean="0"/>
              <a:t>X</a:t>
            </a:r>
            <a:r>
              <a:rPr lang="fr-FR" sz="4000" dirty="0" smtClean="0"/>
              <a:t> suit la loi B(100 ; 0,4). Donner :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643438" y="5373688"/>
            <a:ext cx="252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40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827713" y="4076700"/>
          <a:ext cx="2782887" cy="1165225"/>
        </p:xfrm>
        <a:graphic>
          <a:graphicData uri="http://schemas.openxmlformats.org/presentationml/2006/ole">
            <p:oleObj spid="_x0000_s53250" name="Equation" r:id="rId3" imgW="1091880" imgH="457200" progId="">
              <p:embed/>
            </p:oleObj>
          </a:graphicData>
        </a:graphic>
      </p:graphicFrame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5940425" y="3357563"/>
            <a:ext cx="1944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1 - 0,6 </a:t>
            </a:r>
            <a:r>
              <a:rPr lang="fr-FR" sz="2800" b="1" baseline="30000">
                <a:solidFill>
                  <a:srgbClr val="FF0000"/>
                </a:solidFill>
              </a:rPr>
              <a:t>100</a:t>
            </a:r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156325" y="2420938"/>
            <a:ext cx="1944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0,6 </a:t>
            </a:r>
            <a:r>
              <a:rPr lang="fr-FR" sz="2800" b="1" baseline="30000" dirty="0">
                <a:solidFill>
                  <a:srgbClr val="FF0000"/>
                </a:solidFill>
              </a:rPr>
              <a:t>100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/>
          </p:nvPr>
        </p:nvSpPr>
        <p:spPr>
          <a:xfrm>
            <a:off x="358775" y="1196975"/>
            <a:ext cx="8785225" cy="857250"/>
          </a:xfrm>
        </p:spPr>
        <p:txBody>
          <a:bodyPr/>
          <a:lstStyle/>
          <a:p>
            <a:pPr marL="539750" indent="-53975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9. </a:t>
            </a:r>
            <a:r>
              <a:rPr lang="fr-FR" sz="4000" dirty="0" smtClean="0">
                <a:cs typeface="Cambria Math" pitchFamily="18" charset="0"/>
              </a:rPr>
              <a:t>Quel tirage aléatoire peut-on simuler sur un tableur par la formule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2420938"/>
            <a:ext cx="7848600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a.</a:t>
            </a:r>
            <a:r>
              <a:rPr lang="fr-FR" sz="3200" dirty="0">
                <a:latin typeface="+mj-lt"/>
              </a:rPr>
              <a:t>     = ENT(6 ALEA() + 1)</a:t>
            </a:r>
          </a:p>
          <a:p>
            <a:pPr>
              <a:lnSpc>
                <a:spcPct val="250000"/>
              </a:lnSpc>
              <a:spcBef>
                <a:spcPts val="600"/>
              </a:spcBef>
              <a:defRPr/>
            </a:pPr>
            <a:r>
              <a:rPr lang="fr-FR" sz="3200" b="1" dirty="0">
                <a:latin typeface="+mj-lt"/>
              </a:rPr>
              <a:t>b.</a:t>
            </a:r>
            <a:r>
              <a:rPr lang="fr-FR" sz="3200" dirty="0">
                <a:latin typeface="+mj-lt"/>
              </a:rPr>
              <a:t>     = SI(ALEA()&lt;0,5 ; « oui » ; « non »)</a:t>
            </a: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c.</a:t>
            </a:r>
            <a:r>
              <a:rPr lang="fr-FR" sz="3200" dirty="0">
                <a:latin typeface="+mj-lt"/>
              </a:rPr>
              <a:t>      = ENT(ALEA() + 0,4)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0825" y="2843212"/>
            <a:ext cx="889317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On tire 1, 2, 3, 4, 5 ou 6 de façon équiprobable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50825" y="4000504"/>
            <a:ext cx="889317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On tire « oui » ou « non » de façon équiprobable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23850" y="5280045"/>
            <a:ext cx="84963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On tire  0 ou 1 , </a:t>
            </a:r>
            <a:br>
              <a:rPr lang="fr-FR" sz="3200" dirty="0">
                <a:solidFill>
                  <a:srgbClr val="FF0000"/>
                </a:solidFill>
                <a:latin typeface="+mn-lt"/>
              </a:rPr>
            </a:br>
            <a:r>
              <a:rPr lang="fr-FR" sz="3200" dirty="0">
                <a:solidFill>
                  <a:srgbClr val="FF0000"/>
                </a:solidFill>
                <a:latin typeface="+mn-lt"/>
              </a:rPr>
              <a:t>          la probabilité d’obtenir 0 étant 0,6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 noGrp="1"/>
          </p:cNvSpPr>
          <p:nvPr>
            <p:ph type="title"/>
          </p:nvPr>
        </p:nvSpPr>
        <p:spPr>
          <a:xfrm>
            <a:off x="468313" y="1052513"/>
            <a:ext cx="8229600" cy="129540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Times New Roman" pitchFamily="18" charset="0"/>
              </a:rPr>
              <a:t>10. </a:t>
            </a:r>
            <a:r>
              <a:rPr lang="fr-FR" sz="4000" dirty="0" smtClean="0">
                <a:cs typeface="Cambria Math" pitchFamily="18" charset="0"/>
              </a:rPr>
              <a:t>Compléter cet algorithme </a:t>
            </a:r>
            <a:r>
              <a:rPr lang="fr-FR" dirty="0" smtClean="0">
                <a:latin typeface="Times" pitchFamily="18" charset="0"/>
                <a:cs typeface="Cambria Math" pitchFamily="18" charset="0"/>
              </a:rPr>
              <a:t/>
            </a:r>
            <a:br>
              <a:rPr lang="fr-FR" dirty="0" smtClean="0">
                <a:latin typeface="Times" pitchFamily="18" charset="0"/>
                <a:cs typeface="Cambria Math" pitchFamily="18" charset="0"/>
              </a:rPr>
            </a:b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1643050"/>
            <a:ext cx="84978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Times" pitchFamily="18" charset="0"/>
                <a:ea typeface="Cambria Math" pitchFamily="18" charset="0"/>
                <a:cs typeface="Cambria Math" pitchFamily="18" charset="0"/>
              </a:rPr>
              <a:t>     </a:t>
            </a:r>
            <a:r>
              <a:rPr lang="fr-FR" sz="3200" dirty="0">
                <a:latin typeface="Calibri" pitchFamily="34" charset="0"/>
                <a:ea typeface="Cambria Math" pitchFamily="18" charset="0"/>
                <a:cs typeface="Calibri" pitchFamily="34" charset="0"/>
              </a:rPr>
              <a:t>pour qu’il calcule l’espérance </a:t>
            </a:r>
            <a:r>
              <a:rPr lang="fr-FR" sz="3200" i="1" dirty="0">
                <a:latin typeface="Calibri" pitchFamily="34" charset="0"/>
                <a:ea typeface="Cambria Math" pitchFamily="18" charset="0"/>
                <a:cs typeface="Calibri" pitchFamily="34" charset="0"/>
              </a:rPr>
              <a:t>S</a:t>
            </a:r>
            <a:r>
              <a:rPr lang="fr-FR" sz="3200" dirty="0">
                <a:latin typeface="Calibri" pitchFamily="34" charset="0"/>
                <a:ea typeface="Cambria Math" pitchFamily="18" charset="0"/>
                <a:cs typeface="Calibri" pitchFamily="34" charset="0"/>
              </a:rPr>
              <a:t> de la variable aléatoire de loi de probabilité </a:t>
            </a:r>
            <a:r>
              <a:rPr lang="fr-FR" sz="3200" dirty="0">
                <a:latin typeface="Arial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i="1" baseline="-25000" dirty="0">
                <a:latin typeface="Arial" charset="0"/>
              </a:rPr>
              <a:t>i</a:t>
            </a:r>
            <a:r>
              <a:rPr lang="fr-FR" sz="3200" dirty="0">
                <a:latin typeface="Arial" charset="0"/>
              </a:rPr>
              <a:t>,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32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3200" dirty="0">
                <a:latin typeface="Arial" charset="0"/>
              </a:rPr>
              <a:t>),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≤ i ≤ 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928794" y="3643314"/>
            <a:ext cx="5286412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i="1" dirty="0" smtClean="0"/>
              <a:t>S</a:t>
            </a:r>
            <a:r>
              <a:rPr lang="fr-FR" sz="2400" dirty="0" smtClean="0"/>
              <a:t> prend la valeur 0</a:t>
            </a:r>
          </a:p>
          <a:p>
            <a:r>
              <a:rPr lang="fr-FR" sz="2400" dirty="0"/>
              <a:t>Pour </a:t>
            </a:r>
            <a:r>
              <a:rPr lang="fr-FR" sz="2400" i="1" dirty="0"/>
              <a:t>k</a:t>
            </a:r>
            <a:r>
              <a:rPr lang="fr-FR" sz="2400" dirty="0"/>
              <a:t> de 1 à ….  </a:t>
            </a:r>
            <a:r>
              <a:rPr lang="fr-FR" sz="2400" dirty="0" smtClean="0"/>
              <a:t>Faire</a:t>
            </a:r>
          </a:p>
          <a:p>
            <a:r>
              <a:rPr lang="fr-FR" sz="2400" i="1" dirty="0" smtClean="0"/>
              <a:t>	S</a:t>
            </a:r>
            <a:r>
              <a:rPr lang="fr-FR" sz="2400" dirty="0" smtClean="0"/>
              <a:t> </a:t>
            </a:r>
            <a:r>
              <a:rPr lang="fr-FR" sz="2400" dirty="0"/>
              <a:t>prend la valeur </a:t>
            </a:r>
            <a:r>
              <a:rPr lang="fr-FR" sz="2400" dirty="0" smtClean="0"/>
              <a:t>….</a:t>
            </a:r>
          </a:p>
          <a:p>
            <a:r>
              <a:rPr lang="fr-FR" sz="2400" dirty="0" err="1"/>
              <a:t>FinPour</a:t>
            </a:r>
            <a:endParaRPr lang="fr-FR" sz="2400" dirty="0" smtClean="0"/>
          </a:p>
          <a:p>
            <a:r>
              <a:rPr lang="fr-FR" sz="2400" dirty="0"/>
              <a:t>Afficher </a:t>
            </a:r>
            <a:r>
              <a:rPr lang="fr-FR" sz="2400" i="1" dirty="0"/>
              <a:t>S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3929058" y="3911611"/>
            <a:ext cx="431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i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r</a:t>
            </a:r>
            <a:endParaRPr lang="fr-FR" sz="3200" b="1" dirty="0"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286380" y="4286256"/>
            <a:ext cx="208915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i="1" dirty="0">
                <a:solidFill>
                  <a:srgbClr val="FF0000"/>
                </a:solidFill>
                <a:latin typeface="+mn-lt"/>
              </a:rPr>
              <a:t>S + </a:t>
            </a:r>
            <a:r>
              <a:rPr lang="fr-FR" sz="3200" b="1" i="1" dirty="0" err="1">
                <a:solidFill>
                  <a:srgbClr val="FF0000"/>
                </a:solidFill>
                <a:latin typeface="+mn-lt"/>
                <a:cs typeface="Times New Roman" pitchFamily="18" charset="0"/>
              </a:rPr>
              <a:t>x</a:t>
            </a:r>
            <a:r>
              <a:rPr lang="fr-FR" sz="3200" b="1" i="1" baseline="-25000" dirty="0" err="1">
                <a:solidFill>
                  <a:srgbClr val="FF0000"/>
                </a:solidFill>
                <a:latin typeface="+mn-lt"/>
              </a:rPr>
              <a:t>k</a:t>
            </a:r>
            <a:r>
              <a:rPr lang="fr-FR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200" b="1" dirty="0">
                <a:solidFill>
                  <a:srgbClr val="FF0000"/>
                </a:solidFill>
                <a:latin typeface="+mn-lt"/>
                <a:sym typeface="Symbol"/>
              </a:rPr>
              <a:t></a:t>
            </a:r>
            <a:r>
              <a:rPr lang="fr-FR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200" b="1" i="1" dirty="0" err="1">
                <a:solidFill>
                  <a:srgbClr val="FF0000"/>
                </a:solidFill>
                <a:latin typeface="+mn-lt"/>
                <a:cs typeface="Times New Roman" pitchFamily="18" charset="0"/>
              </a:rPr>
              <a:t>n</a:t>
            </a:r>
            <a:r>
              <a:rPr lang="fr-FR" sz="3200" b="1" i="1" baseline="-25000" dirty="0" err="1">
                <a:solidFill>
                  <a:srgbClr val="FF0000"/>
                </a:solidFill>
                <a:latin typeface="+mn-lt"/>
                <a:cs typeface="Times New Roman" pitchFamily="18" charset="0"/>
              </a:rPr>
              <a:t>k</a:t>
            </a:r>
            <a:endParaRPr lang="fr-FR" sz="3200" b="1" dirty="0"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1423</TotalTime>
  <Words>685</Words>
  <Application>Microsoft Office PowerPoint</Application>
  <PresentationFormat>Affichage à l'écran (4:3)</PresentationFormat>
  <Paragraphs>170</Paragraphs>
  <Slides>22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5" baseType="lpstr">
      <vt:lpstr>titre</vt:lpstr>
      <vt:lpstr>diaposcourantes</vt:lpstr>
      <vt:lpstr>Equation</vt:lpstr>
      <vt:lpstr>Probabilités</vt:lpstr>
      <vt:lpstr>1. Le tableau donne la loi de probabilité d’une variable aléatoire X </vt:lpstr>
      <vt:lpstr>2. Le tableau donne la loi de probabilité d’une variable aléatoire X </vt:lpstr>
      <vt:lpstr>3. Comparaison</vt:lpstr>
      <vt:lpstr>4. Choisir la bonne réponse.  </vt:lpstr>
      <vt:lpstr>5. Répétition d’expériences</vt:lpstr>
      <vt:lpstr>6. Répétitions</vt:lpstr>
      <vt:lpstr>7. Quel est le nombre de chemins </vt:lpstr>
      <vt:lpstr>8. X suit la loi B(100 ; 0,4). Donner :</vt:lpstr>
      <vt:lpstr>9. Quel tirage aléatoire peut-on simuler sur un tableur par la formule :</vt:lpstr>
      <vt:lpstr>10. Compléter cet algorithme  </vt:lpstr>
      <vt:lpstr>Solutions</vt:lpstr>
      <vt:lpstr>1. Le tableau donne la loi de probabilité d’une variable aléatoire X </vt:lpstr>
      <vt:lpstr>2. Le tableau donne la loi de probabilité d’une variable aléatoire X </vt:lpstr>
      <vt:lpstr>3. Comparaison</vt:lpstr>
      <vt:lpstr>4. Choisir la bonne réponse.  </vt:lpstr>
      <vt:lpstr>5. Répétition d’expériences</vt:lpstr>
      <vt:lpstr>6. Répétitions</vt:lpstr>
      <vt:lpstr>7. Quel est le nombre de chemins </vt:lpstr>
      <vt:lpstr>8. X suit la loi B(100 ; 0,4). Donner :</vt:lpstr>
      <vt:lpstr>9. Quel tirage aléatoire peut-on simuler sur un tableur par la formule :</vt:lpstr>
      <vt:lpstr>10. Compléter cet algorithme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221</cp:revision>
  <dcterms:created xsi:type="dcterms:W3CDTF">2010-05-07T13:51:37Z</dcterms:created>
  <dcterms:modified xsi:type="dcterms:W3CDTF">2015-06-26T12:40:58Z</dcterms:modified>
</cp:coreProperties>
</file>