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30"/>
  </p:notesMasterIdLst>
  <p:sldIdLst>
    <p:sldId id="256" r:id="rId3"/>
    <p:sldId id="260" r:id="rId4"/>
    <p:sldId id="263" r:id="rId5"/>
    <p:sldId id="281" r:id="rId6"/>
    <p:sldId id="295" r:id="rId7"/>
    <p:sldId id="298" r:id="rId8"/>
    <p:sldId id="257" r:id="rId9"/>
    <p:sldId id="282" r:id="rId10"/>
    <p:sldId id="278" r:id="rId11"/>
    <p:sldId id="262" r:id="rId12"/>
    <p:sldId id="259" r:id="rId13"/>
    <p:sldId id="265" r:id="rId14"/>
    <p:sldId id="261" r:id="rId15"/>
    <p:sldId id="268" r:id="rId16"/>
    <p:sldId id="286" r:id="rId17"/>
    <p:sldId id="287" r:id="rId18"/>
    <p:sldId id="283" r:id="rId19"/>
    <p:sldId id="284" r:id="rId20"/>
    <p:sldId id="285" r:id="rId21"/>
    <p:sldId id="297" r:id="rId22"/>
    <p:sldId id="292" r:id="rId23"/>
    <p:sldId id="293" r:id="rId24"/>
    <p:sldId id="294" r:id="rId25"/>
    <p:sldId id="288" r:id="rId26"/>
    <p:sldId id="289" r:id="rId27"/>
    <p:sldId id="290" r:id="rId28"/>
    <p:sldId id="291" r:id="rId29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433" autoAdjust="0"/>
    <p:restoredTop sz="94660"/>
  </p:normalViewPr>
  <p:slideViewPr>
    <p:cSldViewPr>
      <p:cViewPr varScale="1">
        <p:scale>
          <a:sx n="76" d="100"/>
          <a:sy n="76" d="100"/>
        </p:scale>
        <p:origin x="-845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33E0155E-98AD-4901-8B50-E094605CE059}" type="datetimeFigureOut">
              <a:rPr lang="fr-FR"/>
              <a:pPr>
                <a:defRPr/>
              </a:pPr>
              <a:t>26/06/2015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fr-FR" noProof="0" smtClean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5796748C-9AB4-417A-9631-1DB503B8AF0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CEF6FE-4662-4985-8CCD-3EF084545640}" type="datetimeFigureOut">
              <a:rPr lang="fr-FR"/>
              <a:pPr>
                <a:defRPr/>
              </a:pPr>
              <a:t>26/06/2015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DFE6D8-AB9F-4281-80EF-965AB57BB86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C7B510-A620-4C8E-9434-A23A3F3B594B}" type="datetimeFigureOut">
              <a:rPr lang="fr-FR"/>
              <a:pPr>
                <a:defRPr/>
              </a:pPr>
              <a:t>26/06/2015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B7F71E-8DAA-4AF4-B35D-2CC520E9A0F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CE2AD4-8D52-4807-B064-8D4CEBB88CB8}" type="datetimeFigureOut">
              <a:rPr lang="fr-FR"/>
              <a:pPr>
                <a:defRPr/>
              </a:pPr>
              <a:t>26/06/2015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39ED87-3B6C-4D3E-A648-9BD504E41F7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B64292-B627-42F8-8077-461A96B44B30}" type="datetimeFigureOut">
              <a:rPr lang="fr-FR"/>
              <a:pPr>
                <a:defRPr/>
              </a:pPr>
              <a:t>26/06/2015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3A0852-F72C-482B-B530-CFDFF896BC9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582E5-CD13-4C5D-8EF3-9B8F2CBC4B5B}" type="datetimeFigureOut">
              <a:rPr lang="fr-FR"/>
              <a:pPr>
                <a:defRPr/>
              </a:pPr>
              <a:t>26/06/2015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AC3584-ED52-40A2-9238-E82948D9034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14CA8C-B09C-4BAE-878D-59F97B115BE9}" type="datetimeFigureOut">
              <a:rPr lang="fr-FR"/>
              <a:pPr>
                <a:defRPr/>
              </a:pPr>
              <a:t>26/06/2015</a:t>
            </a:fld>
            <a:endParaRPr lang="fr-FR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C082C6-BA02-42A7-87B5-A908BD3F96D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A4162C-6B99-47F1-8936-83E8C71C606B}" type="datetimeFigureOut">
              <a:rPr lang="fr-FR"/>
              <a:pPr>
                <a:defRPr/>
              </a:pPr>
              <a:t>26/06/2015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05753F-C58E-4E64-9CBA-35543FECC00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2EB248-BC7B-4737-AD03-08052F5701BA}" type="datetimeFigureOut">
              <a:rPr lang="fr-FR"/>
              <a:pPr>
                <a:defRPr/>
              </a:pPr>
              <a:t>26/06/2015</a:t>
            </a:fld>
            <a:endParaRPr lang="fr-FR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C6243F-0ABF-45DF-ACAF-48040DF866F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6EF9FD-8D7C-4872-9AAF-69D31850C169}" type="datetimeFigureOut">
              <a:rPr lang="fr-FR"/>
              <a:pPr>
                <a:defRPr/>
              </a:pPr>
              <a:t>26/06/2015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9644FD-2392-4D76-839A-B9C72445D5B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fr-FR" noProof="0" smtClean="0"/>
              <a:t>Cliquez sur l'icône pour ajouter une image</a:t>
            </a:r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E7E7FF-9856-4B22-9C5E-6699E043BFCC}" type="datetimeFigureOut">
              <a:rPr lang="fr-FR"/>
              <a:pPr>
                <a:defRPr/>
              </a:pPr>
              <a:t>26/06/2015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524F2F-E706-4902-91AB-859909E384B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B94EDE-ECC4-4EB9-B45F-55F067938929}" type="datetimeFigureOut">
              <a:rPr lang="fr-FR"/>
              <a:pPr>
                <a:defRPr/>
              </a:pPr>
              <a:t>26/06/2015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26B91E-58F5-4453-BC0E-FA177A644B5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954277-0E33-449D-9573-8C0088F00D49}" type="datetimeFigureOut">
              <a:rPr lang="fr-FR"/>
              <a:pPr>
                <a:defRPr/>
              </a:pPr>
              <a:t>26/06/2015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F936B7-68C4-4A5F-8404-A6ED5063E46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000108"/>
            <a:ext cx="8229600" cy="857256"/>
          </a:xfrm>
        </p:spPr>
        <p:txBody>
          <a:bodyPr/>
          <a:lstStyle>
            <a:lvl1pPr marL="742950" indent="-742950">
              <a:buClr>
                <a:srgbClr val="00B050"/>
              </a:buClr>
              <a:buFont typeface="+mj-lt"/>
              <a:buAutoNum type="arabicPeriod"/>
              <a:defRPr>
                <a:latin typeface="+mj-lt"/>
                <a:ea typeface="Cambria Math" pitchFamily="18" charset="0"/>
              </a:defRPr>
            </a:lvl1pPr>
          </a:lstStyle>
          <a:p>
            <a:r>
              <a:rPr lang="fr-FR" dirty="0" smtClean="0"/>
              <a:t>Cliquez pour modifier le style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857364"/>
            <a:ext cx="8229600" cy="4643470"/>
          </a:xfrm>
        </p:spPr>
        <p:txBody>
          <a:bodyPr/>
          <a:lstStyle>
            <a:lvl1pPr>
              <a:defRPr>
                <a:latin typeface="+mn-lt"/>
                <a:ea typeface="Cambria Math" pitchFamily="18" charset="0"/>
              </a:defRPr>
            </a:lvl1pPr>
            <a:lvl2pPr>
              <a:defRPr>
                <a:latin typeface="+mn-lt"/>
                <a:ea typeface="Cambria Math" pitchFamily="18" charset="0"/>
              </a:defRPr>
            </a:lvl2pPr>
            <a:lvl3pPr>
              <a:defRPr>
                <a:latin typeface="+mn-lt"/>
                <a:ea typeface="Cambria Math" pitchFamily="18" charset="0"/>
              </a:defRPr>
            </a:lvl3pPr>
            <a:lvl4pPr>
              <a:defRPr>
                <a:latin typeface="+mn-lt"/>
                <a:ea typeface="Cambria Math" pitchFamily="18" charset="0"/>
              </a:defRPr>
            </a:lvl4pPr>
            <a:lvl5pPr>
              <a:defRPr>
                <a:latin typeface="+mn-lt"/>
                <a:ea typeface="Cambria Math" pitchFamily="18" charset="0"/>
              </a:defRPr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7E44C2-A70E-4A8F-BFF3-D4938280AA23}" type="datetimeFigureOut">
              <a:rPr lang="fr-FR"/>
              <a:pPr>
                <a:defRPr/>
              </a:pPr>
              <a:t>26/06/2015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4B255F-3915-4853-B4ED-73B977BF3B8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226FC6-F0E4-410B-90D2-6E1DBC9C54F5}" type="datetimeFigureOut">
              <a:rPr lang="fr-FR"/>
              <a:pPr>
                <a:defRPr/>
              </a:pPr>
              <a:t>26/06/2015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11A520-7025-43AE-8392-5B2575B441A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4D132B-820A-407F-98BE-F674D95B5C5B}" type="datetimeFigureOut">
              <a:rPr lang="fr-FR"/>
              <a:pPr>
                <a:defRPr/>
              </a:pPr>
              <a:t>26/06/2015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28A79A-4EC0-429D-BBF2-CCB59B205C0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504191-35A8-4BB1-AEC6-356A8B5713C3}" type="datetimeFigureOut">
              <a:rPr lang="fr-FR"/>
              <a:pPr>
                <a:defRPr/>
              </a:pPr>
              <a:t>26/06/2015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C591D7-15DC-4F74-A615-596E0D05CE7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71118D-C876-4C5E-8AFA-FC8F7DB5E22C}" type="datetimeFigureOut">
              <a:rPr lang="fr-FR"/>
              <a:pPr>
                <a:defRPr/>
              </a:pPr>
              <a:t>26/06/2015</a:t>
            </a:fld>
            <a:endParaRPr lang="fr-FR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9638E1-EEF0-4874-B035-FEC3A6A6A89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713DC6-BC4E-4D6F-ABE5-EAEA383BAD08}" type="datetimeFigureOut">
              <a:rPr lang="fr-FR"/>
              <a:pPr>
                <a:defRPr/>
              </a:pPr>
              <a:t>26/06/2015</a:t>
            </a:fld>
            <a:endParaRPr lang="fr-FR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EB0F81-8DD7-4C94-A7C8-33CC6C09218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649496-5675-4AD8-A50D-D3A89673DB1D}" type="datetimeFigureOut">
              <a:rPr lang="fr-FR"/>
              <a:pPr>
                <a:defRPr/>
              </a:pPr>
              <a:t>26/06/2015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D64EC0-5983-43F5-BE97-5B49739D08E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CCF2F4-30A8-40CA-9208-AA74E39059CC}" type="datetimeFigureOut">
              <a:rPr lang="fr-FR"/>
              <a:pPr>
                <a:defRPr/>
              </a:pPr>
              <a:t>26/06/2015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3FD11D-C3E0-4CB7-842A-89AA88553B2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95A9DD-BFD5-422F-9DC2-20CC6EF57AC4}" type="datetimeFigureOut">
              <a:rPr lang="fr-FR"/>
              <a:pPr>
                <a:defRPr/>
              </a:pPr>
              <a:t>26/06/2015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769104-E26A-427D-8D9E-CF745E624A5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BAC476-BA92-4806-9EBC-5D34947E3CE9}" type="datetimeFigureOut">
              <a:rPr lang="fr-FR"/>
              <a:pPr>
                <a:defRPr/>
              </a:pPr>
              <a:t>26/06/2015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31916D-674B-42BF-870F-EACA18C8977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8B7F297-DAD4-461E-B66E-1C3D5E7C90B8}" type="datetimeFigureOut">
              <a:rPr lang="fr-FR"/>
              <a:pPr>
                <a:defRPr/>
              </a:pPr>
              <a:t>26/06/2015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7877270-DB42-42D8-B3FB-B4E80115571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pic>
        <p:nvPicPr>
          <p:cNvPr id="1031" name="Image 7" descr="bandeau_ppt_matix_1ere.png"/>
          <p:cNvPicPr>
            <a:picLocks noChangeAspect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177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pull dir="ld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2051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98440E1-4EAA-4014-828B-C7C24787409F}" type="datetimeFigureOut">
              <a:rPr lang="fr-FR"/>
              <a:pPr>
                <a:defRPr/>
              </a:pPr>
              <a:t>26/06/2015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423E995-88FD-4CC3-B5DF-A719CC1C0D7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pic>
        <p:nvPicPr>
          <p:cNvPr id="2055" name="Image 6" descr="bandeau2_mathx_didier.jpg"/>
          <p:cNvPicPr>
            <a:picLocks noChangeAspect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744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ransition spd="slow">
    <p:pull dir="ld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8.png"/><Relationship Id="rId7" Type="http://schemas.openxmlformats.org/officeDocument/2006/relationships/image" Target="../media/image3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4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ctrTitle"/>
          </p:nvPr>
        </p:nvSpPr>
        <p:spPr>
          <a:xfrm>
            <a:off x="714375" y="3214688"/>
            <a:ext cx="7772400" cy="1470025"/>
          </a:xfrm>
        </p:spPr>
        <p:txBody>
          <a:bodyPr/>
          <a:lstStyle/>
          <a:p>
            <a:pPr eaLnBrk="1" hangingPunct="1"/>
            <a:r>
              <a:rPr lang="fr-FR" smtClean="0"/>
              <a:t>Fonction polynôme de degré 2</a:t>
            </a:r>
            <a:br>
              <a:rPr lang="fr-FR" smtClean="0"/>
            </a:br>
            <a:r>
              <a:rPr lang="fr-FR" smtClean="0"/>
              <a:t>et parabole</a:t>
            </a:r>
            <a:br>
              <a:rPr lang="fr-FR" smtClean="0"/>
            </a:br>
            <a:r>
              <a:rPr lang="fr-FR" smtClean="0"/>
              <a:t/>
            </a:r>
            <a:br>
              <a:rPr lang="fr-FR" smtClean="0"/>
            </a:br>
            <a:r>
              <a:rPr lang="fr-FR" sz="1800" smtClean="0"/>
              <a:t>(O ; I, J) est un repère orthogonal du plan</a:t>
            </a:r>
          </a:p>
        </p:txBody>
      </p:sp>
      <p:sp>
        <p:nvSpPr>
          <p:cNvPr id="3" name="ZoneTexte 2"/>
          <p:cNvSpPr txBox="1"/>
          <p:nvPr/>
        </p:nvSpPr>
        <p:spPr>
          <a:xfrm>
            <a:off x="2643174" y="214290"/>
            <a:ext cx="1071570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sz="3600" dirty="0"/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re 5"/>
          <p:cNvSpPr>
            <a:spLocks noGrp="1"/>
          </p:cNvSpPr>
          <p:nvPr>
            <p:ph type="title"/>
          </p:nvPr>
        </p:nvSpPr>
        <p:spPr>
          <a:xfrm>
            <a:off x="179388" y="1000125"/>
            <a:ext cx="8964612" cy="857250"/>
          </a:xfrm>
        </p:spPr>
        <p:txBody>
          <a:bodyPr/>
          <a:lstStyle/>
          <a:p>
            <a:pPr marL="838200" indent="-838200" algn="l" eaLnBrk="1" hangingPunct="1">
              <a:defRPr/>
            </a:pPr>
            <a:r>
              <a:rPr lang="fr-FR" sz="4000" dirty="0" smtClean="0"/>
              <a:t>Donner l’orientation de la parabole P</a:t>
            </a:r>
            <a:endParaRPr lang="fr-FR" sz="4000" dirty="0" smtClean="0">
              <a:latin typeface="Arial" charset="0"/>
              <a:ea typeface="+mn-ea"/>
              <a:cs typeface="+mn-cs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827088" y="2349500"/>
            <a:ext cx="3384550" cy="40306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a.      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dirty="0">
                <a:latin typeface="+mj-lt"/>
              </a:rPr>
              <a:t>b. 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dirty="0">
                <a:latin typeface="+mj-lt"/>
              </a:rPr>
              <a:t>c. 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dirty="0">
                <a:latin typeface="+mj-lt"/>
              </a:rPr>
              <a:t>d.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pic>
        <p:nvPicPr>
          <p:cNvPr id="2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350" y="2349500"/>
            <a:ext cx="3952875" cy="63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03350" y="3284538"/>
            <a:ext cx="4676775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03350" y="4292600"/>
            <a:ext cx="5076825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03350" y="4941888"/>
            <a:ext cx="4476750" cy="125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algn="l" eaLnBrk="1" hangingPunct="1">
              <a:buFont typeface="Calibri" pitchFamily="34" charset="0"/>
              <a:buAutoNum type="arabicPeriod" startAt="2"/>
            </a:pPr>
            <a:r>
              <a:rPr lang="fr-FR" sz="4000" dirty="0" smtClean="0">
                <a:cs typeface="Times New Roman" pitchFamily="18" charset="0"/>
              </a:rPr>
              <a:t>Donner l’axe de symétrie de la parabole P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827088" y="2349500"/>
            <a:ext cx="3384550" cy="40306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a.      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dirty="0">
                <a:latin typeface="+mj-lt"/>
              </a:rPr>
              <a:t>b. 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dirty="0">
                <a:latin typeface="+mj-lt"/>
              </a:rPr>
              <a:t>c. 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dirty="0">
                <a:latin typeface="+mj-lt"/>
              </a:rPr>
              <a:t>d.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pic>
        <p:nvPicPr>
          <p:cNvPr id="2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913" y="2276475"/>
            <a:ext cx="3048000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1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1913" y="3284538"/>
            <a:ext cx="4686300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2" name="Picture 1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03350" y="4292600"/>
            <a:ext cx="5057775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3" name="Picture 1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03350" y="5229225"/>
            <a:ext cx="3419475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re 5"/>
          <p:cNvSpPr>
            <a:spLocks noGrp="1"/>
          </p:cNvSpPr>
          <p:nvPr>
            <p:ph type="title" idx="4294967295"/>
          </p:nvPr>
        </p:nvSpPr>
        <p:spPr>
          <a:xfrm>
            <a:off x="468313" y="1000125"/>
            <a:ext cx="8675687" cy="1133475"/>
          </a:xfrm>
        </p:spPr>
        <p:txBody>
          <a:bodyPr/>
          <a:lstStyle/>
          <a:p>
            <a:pPr marL="838200" indent="-838200" algn="l" eaLnBrk="1" hangingPunct="1">
              <a:buClr>
                <a:srgbClr val="00B050"/>
              </a:buClr>
              <a:buFont typeface="Calibri" pitchFamily="34" charset="0"/>
              <a:buAutoNum type="arabicPeriod" startAt="3"/>
            </a:pPr>
            <a:r>
              <a:rPr lang="fr-FR" sz="4000" smtClean="0"/>
              <a:t>Donner le sommet S de la parabole P  </a:t>
            </a:r>
            <a:endParaRPr lang="fr-FR" sz="4000" i="1" smtClean="0">
              <a:latin typeface="Times" pitchFamily="18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755650" y="2133600"/>
            <a:ext cx="3384550" cy="45243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a.   </a:t>
            </a:r>
          </a:p>
          <a:p>
            <a:pPr>
              <a:lnSpc>
                <a:spcPct val="250000"/>
              </a:lnSpc>
              <a:defRPr/>
            </a:pPr>
            <a:r>
              <a:rPr lang="fr-FR" sz="3200" dirty="0">
                <a:latin typeface="+mj-lt"/>
              </a:rPr>
              <a:t>b.</a:t>
            </a:r>
          </a:p>
          <a:p>
            <a:pPr>
              <a:lnSpc>
                <a:spcPct val="200000"/>
              </a:lnSpc>
              <a:defRPr/>
            </a:pPr>
            <a:r>
              <a:rPr lang="fr-FR" sz="3200" dirty="0">
                <a:latin typeface="+mj-lt"/>
              </a:rPr>
              <a:t>c.  </a:t>
            </a:r>
          </a:p>
          <a:p>
            <a:pPr>
              <a:lnSpc>
                <a:spcPct val="250000"/>
              </a:lnSpc>
              <a:defRPr/>
            </a:pPr>
            <a:r>
              <a:rPr lang="fr-FR" sz="3200" dirty="0">
                <a:latin typeface="+mj-lt"/>
              </a:rPr>
              <a:t>d.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450" y="2133600"/>
            <a:ext cx="4581525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6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1913" y="5373688"/>
            <a:ext cx="5067300" cy="55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1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58888" y="4221163"/>
            <a:ext cx="4362450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1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87450" y="3141663"/>
            <a:ext cx="3486150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/>
        </p:nvSpPr>
        <p:spPr>
          <a:xfrm>
            <a:off x="827088" y="2349500"/>
            <a:ext cx="3384550" cy="42767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a.     </a:t>
            </a:r>
          </a:p>
          <a:p>
            <a:pPr>
              <a:lnSpc>
                <a:spcPct val="250000"/>
              </a:lnSpc>
              <a:defRPr/>
            </a:pPr>
            <a:r>
              <a:rPr lang="fr-FR" sz="3200" dirty="0">
                <a:latin typeface="+mj-lt"/>
              </a:rPr>
              <a:t>b.  </a:t>
            </a:r>
          </a:p>
          <a:p>
            <a:pPr>
              <a:lnSpc>
                <a:spcPct val="200000"/>
              </a:lnSpc>
              <a:defRPr/>
            </a:pPr>
            <a:r>
              <a:rPr lang="fr-FR" sz="3200" dirty="0">
                <a:latin typeface="+mj-lt"/>
              </a:rPr>
              <a:t>c.</a:t>
            </a:r>
          </a:p>
          <a:p>
            <a:pPr>
              <a:lnSpc>
                <a:spcPct val="200000"/>
              </a:lnSpc>
              <a:defRPr/>
            </a:pPr>
            <a:r>
              <a:rPr lang="fr-FR" sz="3200" dirty="0">
                <a:latin typeface="+mj-lt"/>
              </a:rPr>
              <a:t>d.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sp>
        <p:nvSpPr>
          <p:cNvPr id="7171" name="Titre 5"/>
          <p:cNvSpPr>
            <a:spLocks/>
          </p:cNvSpPr>
          <p:nvPr/>
        </p:nvSpPr>
        <p:spPr bwMode="auto">
          <a:xfrm>
            <a:off x="457200" y="1000125"/>
            <a:ext cx="8686800" cy="106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>
              <a:buClr>
                <a:srgbClr val="00B050"/>
              </a:buClr>
              <a:buFont typeface="Calibri" pitchFamily="34" charset="0"/>
              <a:buAutoNum type="arabicPeriod" startAt="4"/>
            </a:pPr>
            <a:r>
              <a:rPr lang="fr-FR" sz="4000"/>
              <a:t>Déterminer le nombre de points d’intersection de P avec (OI)</a:t>
            </a:r>
            <a:endParaRPr lang="fr-FR" sz="4000" i="1">
              <a:latin typeface="Times" pitchFamily="18" charset="0"/>
            </a:endParaRPr>
          </a:p>
        </p:txBody>
      </p:sp>
      <p:pic>
        <p:nvPicPr>
          <p:cNvPr id="2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8888" y="2349500"/>
            <a:ext cx="43719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1913" y="3357563"/>
            <a:ext cx="5172075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1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31913" y="4365625"/>
            <a:ext cx="43053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58888" y="5300663"/>
            <a:ext cx="4333875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re 5"/>
          <p:cNvSpPr>
            <a:spLocks/>
          </p:cNvSpPr>
          <p:nvPr/>
        </p:nvSpPr>
        <p:spPr bwMode="auto">
          <a:xfrm>
            <a:off x="457200" y="1000125"/>
            <a:ext cx="8686800" cy="106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>
              <a:buClr>
                <a:srgbClr val="00B050"/>
              </a:buClr>
              <a:buFont typeface="Calibri" pitchFamily="34" charset="0"/>
              <a:buAutoNum type="arabicPeriod" startAt="5"/>
            </a:pPr>
            <a:r>
              <a:rPr lang="fr-FR" sz="4000"/>
              <a:t>Déterminer les points d’intersection de P avec (OI)</a:t>
            </a:r>
            <a:endParaRPr lang="fr-FR" sz="4000" i="1">
              <a:latin typeface="Times" pitchFamily="18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611188" y="2579688"/>
            <a:ext cx="3384550" cy="42783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a.       </a:t>
            </a:r>
          </a:p>
          <a:p>
            <a:pPr>
              <a:lnSpc>
                <a:spcPct val="250000"/>
              </a:lnSpc>
              <a:defRPr/>
            </a:pPr>
            <a:r>
              <a:rPr lang="fr-FR" sz="3200" dirty="0">
                <a:latin typeface="+mj-lt"/>
              </a:rPr>
              <a:t>b.  </a:t>
            </a:r>
          </a:p>
          <a:p>
            <a:pPr>
              <a:lnSpc>
                <a:spcPct val="200000"/>
              </a:lnSpc>
              <a:defRPr/>
            </a:pPr>
            <a:r>
              <a:rPr lang="fr-FR" sz="3200" dirty="0">
                <a:latin typeface="+mj-lt"/>
              </a:rPr>
              <a:t>c.  </a:t>
            </a:r>
          </a:p>
          <a:p>
            <a:pPr>
              <a:lnSpc>
                <a:spcPct val="200000"/>
              </a:lnSpc>
              <a:defRPr/>
            </a:pPr>
            <a:r>
              <a:rPr lang="fr-FR" sz="3200" dirty="0">
                <a:latin typeface="+mj-lt"/>
              </a:rPr>
              <a:t>d.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pic>
        <p:nvPicPr>
          <p:cNvPr id="2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2988" y="2565400"/>
            <a:ext cx="3524250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6013" y="3644900"/>
            <a:ext cx="4838700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1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42988" y="4581525"/>
            <a:ext cx="4219575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42988" y="5661025"/>
            <a:ext cx="42862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re 5"/>
          <p:cNvSpPr>
            <a:spLocks/>
          </p:cNvSpPr>
          <p:nvPr/>
        </p:nvSpPr>
        <p:spPr bwMode="auto">
          <a:xfrm>
            <a:off x="457200" y="1000125"/>
            <a:ext cx="8686800" cy="106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>
              <a:buClr>
                <a:srgbClr val="00B050"/>
              </a:buClr>
              <a:buFont typeface="Calibri" pitchFamily="34" charset="0"/>
              <a:buAutoNum type="arabicPeriod" startAt="6"/>
            </a:pPr>
            <a:r>
              <a:rPr lang="fr-FR" sz="4000"/>
              <a:t>Déterminer le signe de </a:t>
            </a:r>
            <a:r>
              <a:rPr lang="fr-FR" sz="4800" i="1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fr-FR" sz="4000"/>
              <a:t> et de </a:t>
            </a:r>
            <a:r>
              <a:rPr lang="fr-FR" sz="4800">
                <a:sym typeface="Symbol" pitchFamily="18" charset="2"/>
              </a:rPr>
              <a:t></a:t>
            </a:r>
            <a:endParaRPr lang="fr-FR" sz="4800" i="1">
              <a:latin typeface="Times" pitchFamily="18" charset="0"/>
            </a:endParaRPr>
          </a:p>
        </p:txBody>
      </p:sp>
      <p:graphicFrame>
        <p:nvGraphicFramePr>
          <p:cNvPr id="18" name="Tableau 17"/>
          <p:cNvGraphicFramePr>
            <a:graphicFrameLocks noGrp="1"/>
          </p:cNvGraphicFramePr>
          <p:nvPr/>
        </p:nvGraphicFramePr>
        <p:xfrm>
          <a:off x="395288" y="2420938"/>
          <a:ext cx="8424936" cy="37444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12468"/>
                <a:gridCol w="4212468"/>
              </a:tblGrid>
              <a:tr h="3744416">
                <a:tc>
                  <a:txBody>
                    <a:bodyPr/>
                    <a:lstStyle/>
                    <a:p>
                      <a:r>
                        <a:rPr lang="fr-FR" sz="2800" b="0" dirty="0" smtClean="0">
                          <a:solidFill>
                            <a:schemeClr val="tx1"/>
                          </a:solidFill>
                        </a:rPr>
                        <a:t>a.</a:t>
                      </a:r>
                    </a:p>
                    <a:p>
                      <a:endParaRPr lang="fr-FR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sz="2800" b="0" dirty="0" smtClean="0">
                          <a:solidFill>
                            <a:schemeClr val="tx1"/>
                          </a:solidFill>
                        </a:rPr>
                        <a:t>b.</a:t>
                      </a:r>
                    </a:p>
                    <a:p>
                      <a:endParaRPr lang="fr-FR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pic>
        <p:nvPicPr>
          <p:cNvPr id="9227" name="Picture 15"/>
          <p:cNvPicPr>
            <a:picLocks noChangeAspect="1" noChangeArrowheads="1"/>
          </p:cNvPicPr>
          <p:nvPr/>
        </p:nvPicPr>
        <p:blipFill>
          <a:blip r:embed="rId2" cstate="print"/>
          <a:srcRect t="856"/>
          <a:stretch>
            <a:fillRect/>
          </a:stretch>
        </p:blipFill>
        <p:spPr bwMode="auto">
          <a:xfrm>
            <a:off x="827088" y="2809875"/>
            <a:ext cx="3313112" cy="3440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8" name="Picture 1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92725" y="2924175"/>
            <a:ext cx="3095625" cy="324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re 5"/>
          <p:cNvSpPr>
            <a:spLocks/>
          </p:cNvSpPr>
          <p:nvPr/>
        </p:nvSpPr>
        <p:spPr bwMode="auto">
          <a:xfrm>
            <a:off x="457200" y="1000125"/>
            <a:ext cx="8686800" cy="106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>
              <a:buClr>
                <a:srgbClr val="00B050"/>
              </a:buClr>
              <a:buFont typeface="Calibri" pitchFamily="34" charset="0"/>
              <a:buAutoNum type="arabicPeriod" startAt="7"/>
            </a:pPr>
            <a:r>
              <a:rPr lang="fr-FR" sz="4000"/>
              <a:t>Déterminer le signe de </a:t>
            </a:r>
            <a:r>
              <a:rPr lang="fr-FR" sz="4800" i="1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fr-FR" sz="4000"/>
              <a:t> et de </a:t>
            </a:r>
            <a:r>
              <a:rPr lang="fr-FR" sz="4800">
                <a:sym typeface="Symbol" pitchFamily="18" charset="2"/>
              </a:rPr>
              <a:t></a:t>
            </a:r>
            <a:endParaRPr lang="fr-FR" sz="4800" i="1">
              <a:latin typeface="Times" pitchFamily="18" charset="0"/>
            </a:endParaRPr>
          </a:p>
        </p:txBody>
      </p:sp>
      <p:graphicFrame>
        <p:nvGraphicFramePr>
          <p:cNvPr id="12" name="Tableau 11"/>
          <p:cNvGraphicFramePr>
            <a:graphicFrameLocks noGrp="1"/>
          </p:cNvGraphicFramePr>
          <p:nvPr/>
        </p:nvGraphicFramePr>
        <p:xfrm>
          <a:off x="395288" y="2420938"/>
          <a:ext cx="8424936" cy="37444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12468"/>
                <a:gridCol w="4212468"/>
              </a:tblGrid>
              <a:tr h="3744416">
                <a:tc>
                  <a:txBody>
                    <a:bodyPr/>
                    <a:lstStyle/>
                    <a:p>
                      <a:r>
                        <a:rPr lang="fr-FR" sz="2800" b="0" dirty="0" smtClean="0">
                          <a:solidFill>
                            <a:schemeClr val="tx1"/>
                          </a:solidFill>
                        </a:rPr>
                        <a:t>a.</a:t>
                      </a:r>
                    </a:p>
                    <a:p>
                      <a:endParaRPr lang="fr-FR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sz="2800" b="0" dirty="0" smtClean="0">
                          <a:solidFill>
                            <a:schemeClr val="tx1"/>
                          </a:solidFill>
                        </a:rPr>
                        <a:t>b.</a:t>
                      </a:r>
                      <a:endParaRPr lang="fr-FR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pic>
        <p:nvPicPr>
          <p:cNvPr id="10251" name="Picture 12"/>
          <p:cNvPicPr>
            <a:picLocks noChangeAspect="1" noChangeArrowheads="1"/>
          </p:cNvPicPr>
          <p:nvPr/>
        </p:nvPicPr>
        <p:blipFill>
          <a:blip r:embed="rId2" cstate="print"/>
          <a:srcRect r="636"/>
          <a:stretch>
            <a:fillRect/>
          </a:stretch>
        </p:blipFill>
        <p:spPr bwMode="auto">
          <a:xfrm>
            <a:off x="539750" y="2997200"/>
            <a:ext cx="3441700" cy="287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52" name="Picture 14"/>
          <p:cNvPicPr>
            <a:picLocks noChangeAspect="1" noChangeArrowheads="1"/>
          </p:cNvPicPr>
          <p:nvPr/>
        </p:nvPicPr>
        <p:blipFill>
          <a:blip r:embed="rId3" cstate="print"/>
          <a:srcRect t="1035" r="668"/>
          <a:stretch>
            <a:fillRect/>
          </a:stretch>
        </p:blipFill>
        <p:spPr bwMode="auto">
          <a:xfrm>
            <a:off x="5076825" y="2954338"/>
            <a:ext cx="3603625" cy="277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algn="l" eaLnBrk="1" hangingPunct="1">
              <a:buFont typeface="Calibri" pitchFamily="34" charset="0"/>
              <a:buAutoNum type="arabicPeriod" startAt="8"/>
            </a:pPr>
            <a:r>
              <a:rPr lang="fr-FR" sz="4000" smtClean="0">
                <a:cs typeface="Cambria Math" pitchFamily="18" charset="0"/>
              </a:rPr>
              <a:t>Déterminer le signe de </a:t>
            </a:r>
            <a:r>
              <a:rPr lang="fr-FR" sz="4800" i="1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fr-FR" sz="4000" smtClean="0">
                <a:cs typeface="Cambria Math" pitchFamily="18" charset="0"/>
              </a:rPr>
              <a:t> et de </a:t>
            </a:r>
            <a:r>
              <a:rPr lang="fr-FR" sz="4800" smtClean="0">
                <a:cs typeface="Cambria Math" pitchFamily="18" charset="0"/>
                <a:sym typeface="Symbol" pitchFamily="18" charset="2"/>
              </a:rPr>
              <a:t></a:t>
            </a:r>
            <a:r>
              <a:rPr lang="fr-FR" sz="4000" smtClean="0">
                <a:cs typeface="Cambria Math" pitchFamily="18" charset="0"/>
              </a:rPr>
              <a:t> </a:t>
            </a:r>
          </a:p>
        </p:txBody>
      </p:sp>
      <p:graphicFrame>
        <p:nvGraphicFramePr>
          <p:cNvPr id="9" name="Tableau 8"/>
          <p:cNvGraphicFramePr>
            <a:graphicFrameLocks noGrp="1"/>
          </p:cNvGraphicFramePr>
          <p:nvPr/>
        </p:nvGraphicFramePr>
        <p:xfrm>
          <a:off x="395288" y="2420938"/>
          <a:ext cx="8424936" cy="37444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12468"/>
                <a:gridCol w="4212468"/>
              </a:tblGrid>
              <a:tr h="3744416">
                <a:tc>
                  <a:txBody>
                    <a:bodyPr/>
                    <a:lstStyle/>
                    <a:p>
                      <a:r>
                        <a:rPr lang="fr-FR" sz="2800" b="0" dirty="0" smtClean="0">
                          <a:solidFill>
                            <a:schemeClr val="tx1"/>
                          </a:solidFill>
                        </a:rPr>
                        <a:t>a.</a:t>
                      </a:r>
                      <a:endParaRPr lang="fr-FR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sz="2800" b="0" dirty="0" smtClean="0">
                          <a:solidFill>
                            <a:schemeClr val="tx1"/>
                          </a:solidFill>
                        </a:rPr>
                        <a:t>b.</a:t>
                      </a:r>
                      <a:endParaRPr lang="fr-FR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pic>
        <p:nvPicPr>
          <p:cNvPr id="11275" name="Picture 13"/>
          <p:cNvPicPr>
            <a:picLocks noChangeAspect="1" noChangeArrowheads="1"/>
          </p:cNvPicPr>
          <p:nvPr/>
        </p:nvPicPr>
        <p:blipFill>
          <a:blip r:embed="rId2" cstate="print"/>
          <a:srcRect t="1045"/>
          <a:stretch>
            <a:fillRect/>
          </a:stretch>
        </p:blipFill>
        <p:spPr bwMode="auto">
          <a:xfrm>
            <a:off x="395288" y="3027363"/>
            <a:ext cx="3505200" cy="284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6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8263" y="2997200"/>
            <a:ext cx="3384550" cy="289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algn="l" eaLnBrk="1" hangingPunct="1">
              <a:buFont typeface="Calibri" pitchFamily="34" charset="0"/>
              <a:buAutoNum type="arabicPeriod" startAt="9"/>
            </a:pPr>
            <a:r>
              <a:rPr lang="fr-FR" smtClean="0">
                <a:cs typeface="Cambria Math" pitchFamily="18" charset="0"/>
              </a:rPr>
              <a:t>Retrouver l’expression de </a:t>
            </a:r>
            <a:r>
              <a:rPr lang="fr-FR" i="1" smtClean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mtClean="0">
                <a:cs typeface="Cambria Math" pitchFamily="18" charset="0"/>
              </a:rPr>
              <a:t>(</a:t>
            </a:r>
            <a:r>
              <a:rPr lang="fr-FR" i="1" smtClean="0">
                <a:latin typeface="Times New Roman" pitchFamily="18" charset="0"/>
                <a:cs typeface="Cambria Math" pitchFamily="18" charset="0"/>
              </a:rPr>
              <a:t>x</a:t>
            </a:r>
            <a:r>
              <a:rPr lang="fr-FR" smtClean="0">
                <a:cs typeface="Cambria Math" pitchFamily="18" charset="0"/>
              </a:rPr>
              <a:t>) d’après la courbe de  </a:t>
            </a:r>
            <a:r>
              <a:rPr lang="fr-FR" i="1" smtClean="0">
                <a:latin typeface="Times New Roman" pitchFamily="18" charset="0"/>
                <a:cs typeface="Cambria Math" pitchFamily="18" charset="0"/>
              </a:rPr>
              <a:t>f </a:t>
            </a:r>
            <a:endParaRPr lang="fr-FR" i="1" smtClean="0">
              <a:latin typeface="Times" pitchFamily="18" charset="0"/>
              <a:cs typeface="Cambria Math" pitchFamily="18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395288" y="2708275"/>
            <a:ext cx="5040312" cy="35401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514350" indent="-514350">
              <a:defRPr/>
            </a:pPr>
            <a:r>
              <a:rPr lang="fr-FR" sz="3200" dirty="0">
                <a:latin typeface="+mn-lt"/>
              </a:rPr>
              <a:t>a.  </a:t>
            </a:r>
          </a:p>
          <a:p>
            <a:pPr marL="514350" indent="-514350">
              <a:buFontTx/>
              <a:buAutoNum type="alphaLcPeriod"/>
              <a:defRPr/>
            </a:pPr>
            <a:endParaRPr lang="fr-FR" sz="3200" dirty="0">
              <a:latin typeface="+mn-lt"/>
            </a:endParaRPr>
          </a:p>
          <a:p>
            <a:pPr marL="514350" indent="-514350">
              <a:defRPr/>
            </a:pPr>
            <a:r>
              <a:rPr lang="fr-FR" sz="3200" dirty="0">
                <a:latin typeface="+mn-lt"/>
              </a:rPr>
              <a:t>b.  </a:t>
            </a:r>
          </a:p>
          <a:p>
            <a:pPr marL="514350" indent="-514350">
              <a:buFontTx/>
              <a:buAutoNum type="alphaLcPeriod"/>
              <a:defRPr/>
            </a:pPr>
            <a:endParaRPr lang="fr-FR" sz="3200" dirty="0">
              <a:latin typeface="+mn-lt"/>
            </a:endParaRPr>
          </a:p>
          <a:p>
            <a:pPr marL="514350" indent="-514350">
              <a:defRPr/>
            </a:pPr>
            <a:r>
              <a:rPr lang="fr-FR" sz="3200" dirty="0">
                <a:latin typeface="+mn-lt"/>
              </a:rPr>
              <a:t>c.</a:t>
            </a:r>
          </a:p>
          <a:p>
            <a:pPr marL="514350" indent="-514350">
              <a:defRPr/>
            </a:pPr>
            <a:endParaRPr lang="fr-FR" sz="3200" dirty="0">
              <a:latin typeface="+mn-lt"/>
            </a:endParaRPr>
          </a:p>
          <a:p>
            <a:pPr marL="514350" indent="-514350">
              <a:defRPr/>
            </a:pPr>
            <a:r>
              <a:rPr lang="fr-FR" sz="3200" dirty="0">
                <a:latin typeface="+mn-lt"/>
              </a:rPr>
              <a:t>d.  </a:t>
            </a:r>
          </a:p>
        </p:txBody>
      </p:sp>
      <p:pic>
        <p:nvPicPr>
          <p:cNvPr id="12292" name="Picture 1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00113" y="2708275"/>
            <a:ext cx="4457700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3" name="Picture 1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0113" y="5589588"/>
            <a:ext cx="5153025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4" name="Picture 1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00113" y="4724400"/>
            <a:ext cx="3829050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5" name="Picture 14"/>
          <p:cNvPicPr>
            <a:picLocks noChangeAspect="1" noChangeArrowheads="1"/>
          </p:cNvPicPr>
          <p:nvPr/>
        </p:nvPicPr>
        <p:blipFill>
          <a:blip r:embed="rId5" cstate="print"/>
          <a:srcRect t="879"/>
          <a:stretch>
            <a:fillRect/>
          </a:stretch>
        </p:blipFill>
        <p:spPr bwMode="auto">
          <a:xfrm>
            <a:off x="5519738" y="2781300"/>
            <a:ext cx="3624262" cy="278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6" name="Picture 9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82650" y="3689350"/>
            <a:ext cx="4552950" cy="67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marL="838200" indent="-838200" algn="l" eaLnBrk="1" hangingPunct="1">
              <a:buFont typeface="Calibri" pitchFamily="34" charset="0"/>
              <a:buAutoNum type="arabicPeriod" startAt="10"/>
            </a:pPr>
            <a:r>
              <a:rPr lang="fr-FR" sz="4000" smtClean="0">
                <a:cs typeface="Cambria Math" pitchFamily="18" charset="0"/>
              </a:rPr>
              <a:t>Compléter le tableau de signes</a:t>
            </a:r>
            <a:endParaRPr lang="fr-FR" smtClean="0">
              <a:cs typeface="Cambria Math" pitchFamily="18" charset="0"/>
            </a:endParaRPr>
          </a:p>
        </p:txBody>
      </p:sp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395288" y="2420938"/>
          <a:ext cx="8496944" cy="144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52328"/>
                <a:gridCol w="5544616"/>
              </a:tblGrid>
              <a:tr h="720080">
                <a:tc>
                  <a:txBody>
                    <a:bodyPr/>
                    <a:lstStyle/>
                    <a:p>
                      <a:r>
                        <a:rPr lang="fr-FR" sz="28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endParaRPr lang="fr-FR" sz="2800" b="0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sz="2800" b="0" i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      1                    2</a:t>
                      </a:r>
                      <a:endParaRPr lang="fr-FR" sz="2800" b="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20080">
                <a:tc>
                  <a:txBody>
                    <a:bodyPr/>
                    <a:lstStyle/>
                    <a:p>
                      <a:r>
                        <a:rPr lang="fr-FR" sz="280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f</a:t>
                      </a:r>
                      <a:r>
                        <a:rPr lang="fr-FR" sz="2800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fr-FR" sz="280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r>
                        <a:rPr lang="fr-FR" sz="2800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r>
                        <a:rPr lang="fr-FR" sz="280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= </a:t>
                      </a:r>
                      <a:r>
                        <a:rPr lang="fr-FR" sz="2800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lang="fr-FR" sz="280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r>
                        <a:rPr lang="fr-FR" sz="2800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²</a:t>
                      </a:r>
                      <a:r>
                        <a:rPr lang="fr-FR" sz="280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- </a:t>
                      </a:r>
                      <a:r>
                        <a:rPr lang="fr-FR" sz="2800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r>
                        <a:rPr lang="fr-FR" sz="280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x + </a:t>
                      </a:r>
                      <a:r>
                        <a:rPr lang="fr-FR" sz="2800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fr-FR" sz="280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sz="280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      </a:t>
                      </a:r>
                      <a:r>
                        <a:rPr lang="fr-FR" sz="2800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0                     0</a:t>
                      </a:r>
                      <a:endParaRPr lang="fr-FR" sz="280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6" name="ZoneTexte 5"/>
          <p:cNvSpPr txBox="1">
            <a:spLocks noChangeArrowheads="1"/>
          </p:cNvSpPr>
          <p:nvPr/>
        </p:nvSpPr>
        <p:spPr bwMode="auto">
          <a:xfrm>
            <a:off x="323850" y="1989138"/>
            <a:ext cx="935038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2800"/>
              <a:t>a</a:t>
            </a:r>
            <a:r>
              <a:rPr lang="fr-FR"/>
              <a:t>.</a:t>
            </a: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395288" y="4221163"/>
            <a:ext cx="5048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2800"/>
              <a:t>b.</a:t>
            </a:r>
          </a:p>
        </p:txBody>
      </p:sp>
      <p:graphicFrame>
        <p:nvGraphicFramePr>
          <p:cNvPr id="8" name="Tableau 7"/>
          <p:cNvGraphicFramePr>
            <a:graphicFrameLocks noGrp="1"/>
          </p:cNvGraphicFramePr>
          <p:nvPr/>
        </p:nvGraphicFramePr>
        <p:xfrm>
          <a:off x="395288" y="4724400"/>
          <a:ext cx="8496944" cy="144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52328"/>
                <a:gridCol w="5544616"/>
              </a:tblGrid>
              <a:tr h="720080">
                <a:tc>
                  <a:txBody>
                    <a:bodyPr/>
                    <a:lstStyle/>
                    <a:p>
                      <a:r>
                        <a:rPr lang="fr-FR" sz="28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endParaRPr lang="fr-FR" sz="2800" b="0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sz="2800" b="0" i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      -1                   5</a:t>
                      </a:r>
                      <a:endParaRPr lang="fr-FR" sz="2800" b="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20080">
                <a:tc>
                  <a:txBody>
                    <a:bodyPr/>
                    <a:lstStyle/>
                    <a:p>
                      <a:r>
                        <a:rPr lang="fr-FR" sz="280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f</a:t>
                      </a:r>
                      <a:r>
                        <a:rPr lang="fr-FR" sz="2800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fr-FR" sz="280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r>
                        <a:rPr lang="fr-FR" sz="2800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r>
                        <a:rPr lang="fr-FR" sz="280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= - x</a:t>
                      </a:r>
                      <a:r>
                        <a:rPr lang="fr-FR" sz="2800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²</a:t>
                      </a:r>
                      <a:r>
                        <a:rPr lang="fr-FR" sz="280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+</a:t>
                      </a:r>
                      <a:r>
                        <a:rPr lang="fr-FR" sz="2800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r>
                        <a:rPr lang="fr-FR" sz="280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x +</a:t>
                      </a:r>
                      <a:r>
                        <a:rPr lang="fr-FR" sz="2800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fr-FR" sz="280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sz="280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      </a:t>
                      </a:r>
                      <a:r>
                        <a:rPr lang="fr-FR" sz="2800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0                     0</a:t>
                      </a:r>
                      <a:endParaRPr lang="fr-FR" sz="280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686800" cy="857250"/>
          </a:xfrm>
        </p:spPr>
        <p:txBody>
          <a:bodyPr/>
          <a:lstStyle/>
          <a:p>
            <a:pPr algn="l" eaLnBrk="1" hangingPunct="1">
              <a:buFont typeface="Calibri" pitchFamily="34" charset="0"/>
              <a:buAutoNum type="arabicPeriod" startAt="11"/>
            </a:pPr>
            <a:r>
              <a:rPr lang="fr-FR" sz="4000" smtClean="0">
                <a:cs typeface="Cambria Math" pitchFamily="18" charset="0"/>
              </a:rPr>
              <a:t> Compléter le tableau de signes</a:t>
            </a:r>
          </a:p>
        </p:txBody>
      </p:sp>
      <p:sp>
        <p:nvSpPr>
          <p:cNvPr id="5" name="ZoneTexte 4"/>
          <p:cNvSpPr txBox="1">
            <a:spLocks noChangeArrowheads="1"/>
          </p:cNvSpPr>
          <p:nvPr/>
        </p:nvSpPr>
        <p:spPr bwMode="auto">
          <a:xfrm>
            <a:off x="323850" y="1989138"/>
            <a:ext cx="935038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2800"/>
              <a:t>a</a:t>
            </a:r>
            <a:r>
              <a:rPr lang="fr-FR"/>
              <a:t>.</a:t>
            </a:r>
          </a:p>
        </p:txBody>
      </p:sp>
      <p:graphicFrame>
        <p:nvGraphicFramePr>
          <p:cNvPr id="6" name="Tableau 5"/>
          <p:cNvGraphicFramePr>
            <a:graphicFrameLocks noGrp="1"/>
          </p:cNvGraphicFramePr>
          <p:nvPr/>
        </p:nvGraphicFramePr>
        <p:xfrm>
          <a:off x="395288" y="2420938"/>
          <a:ext cx="8496944" cy="144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52328"/>
                <a:gridCol w="5544616"/>
              </a:tblGrid>
              <a:tr h="720080">
                <a:tc>
                  <a:txBody>
                    <a:bodyPr/>
                    <a:lstStyle/>
                    <a:p>
                      <a:r>
                        <a:rPr lang="fr-FR" sz="28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endParaRPr lang="fr-FR" sz="2800" b="0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sz="2800" b="0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     …                   …</a:t>
                      </a:r>
                      <a:endParaRPr lang="fr-FR" sz="2800" b="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20080">
                <a:tc>
                  <a:txBody>
                    <a:bodyPr/>
                    <a:lstStyle/>
                    <a:p>
                      <a:r>
                        <a:rPr lang="fr-FR" sz="280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f</a:t>
                      </a:r>
                      <a:r>
                        <a:rPr lang="fr-FR" sz="2800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fr-FR" sz="280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r>
                        <a:rPr lang="fr-FR" sz="2800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r>
                        <a:rPr lang="fr-FR" sz="280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= </a:t>
                      </a:r>
                      <a:r>
                        <a:rPr lang="fr-FR" sz="2800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3(</a:t>
                      </a:r>
                      <a:r>
                        <a:rPr lang="fr-FR" sz="280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x-</a:t>
                      </a:r>
                      <a:r>
                        <a:rPr lang="fr-FR" sz="2800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2)(</a:t>
                      </a:r>
                      <a:r>
                        <a:rPr lang="fr-FR" sz="280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x+</a:t>
                      </a:r>
                      <a:r>
                        <a:rPr lang="fr-FR" sz="2800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1)</a:t>
                      </a:r>
                      <a:endParaRPr lang="fr-FR" sz="280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sz="280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      </a:t>
                      </a:r>
                      <a:r>
                        <a:rPr lang="fr-FR" sz="2800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0                     0</a:t>
                      </a:r>
                      <a:endParaRPr lang="fr-FR" sz="280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395288" y="4221163"/>
            <a:ext cx="5048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2800"/>
              <a:t>b.</a:t>
            </a:r>
          </a:p>
        </p:txBody>
      </p:sp>
      <p:graphicFrame>
        <p:nvGraphicFramePr>
          <p:cNvPr id="8" name="Tableau 7"/>
          <p:cNvGraphicFramePr>
            <a:graphicFrameLocks noGrp="1"/>
          </p:cNvGraphicFramePr>
          <p:nvPr/>
        </p:nvGraphicFramePr>
        <p:xfrm>
          <a:off x="395288" y="4724400"/>
          <a:ext cx="8496944" cy="144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52328"/>
                <a:gridCol w="5544616"/>
              </a:tblGrid>
              <a:tr h="720080">
                <a:tc>
                  <a:txBody>
                    <a:bodyPr/>
                    <a:lstStyle/>
                    <a:p>
                      <a:r>
                        <a:rPr lang="fr-FR" sz="28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endParaRPr lang="fr-FR" sz="2800" b="0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sz="2800" b="0" i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      -5                   -3</a:t>
                      </a:r>
                      <a:endParaRPr lang="fr-FR" sz="2800" b="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20080">
                <a:tc>
                  <a:txBody>
                    <a:bodyPr/>
                    <a:lstStyle/>
                    <a:p>
                      <a:r>
                        <a:rPr lang="fr-FR" sz="280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f</a:t>
                      </a:r>
                      <a:r>
                        <a:rPr lang="fr-FR" sz="2800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fr-FR" sz="280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r>
                        <a:rPr lang="fr-FR" sz="2800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r>
                        <a:rPr lang="fr-FR" sz="280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= </a:t>
                      </a:r>
                      <a:r>
                        <a:rPr lang="fr-FR" sz="2800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2(</a:t>
                      </a:r>
                      <a:r>
                        <a:rPr lang="fr-FR" sz="280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r>
                        <a:rPr lang="fr-FR" sz="2800" i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…)(</a:t>
                      </a:r>
                      <a:r>
                        <a:rPr lang="fr-FR" sz="2800" i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r>
                        <a:rPr lang="fr-FR" sz="2800" i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…)</a:t>
                      </a:r>
                      <a:endParaRPr lang="fr-FR" sz="280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sz="280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      </a:t>
                      </a:r>
                      <a:r>
                        <a:rPr lang="fr-FR" sz="2800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0                     0</a:t>
                      </a:r>
                      <a:endParaRPr lang="fr-FR" sz="280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marL="838200" indent="-838200" algn="l" eaLnBrk="1" hangingPunct="1">
              <a:buFont typeface="Calibri" pitchFamily="34" charset="0"/>
              <a:buAutoNum type="arabicPeriod" startAt="12"/>
            </a:pPr>
            <a:r>
              <a:rPr lang="fr-FR" sz="4000" smtClean="0">
                <a:cs typeface="Cambria Math" pitchFamily="18" charset="0"/>
              </a:rPr>
              <a:t>Retrouver </a:t>
            </a:r>
            <a:r>
              <a:rPr lang="fr-FR" i="1" smtClean="0">
                <a:latin typeface="Times" pitchFamily="18" charset="0"/>
                <a:cs typeface="Cambria Math" pitchFamily="18" charset="0"/>
              </a:rPr>
              <a:t>f(x)</a:t>
            </a:r>
            <a:endParaRPr lang="fr-FR" smtClean="0">
              <a:latin typeface="Times" pitchFamily="18" charset="0"/>
              <a:cs typeface="Cambria Math" pitchFamily="18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468313" y="2349500"/>
            <a:ext cx="7991475" cy="31083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i="1" dirty="0">
                <a:latin typeface="Times" pitchFamily="18" charset="0"/>
              </a:rPr>
              <a:t>f </a:t>
            </a:r>
            <a:r>
              <a:rPr lang="fr-FR" sz="3200" dirty="0"/>
              <a:t>est une fonction polynôme de degré 2.</a:t>
            </a:r>
          </a:p>
          <a:p>
            <a:pPr>
              <a:defRPr/>
            </a:pPr>
            <a:r>
              <a:rPr lang="fr-FR" sz="3200" dirty="0"/>
              <a:t>La courbe représentative de </a:t>
            </a:r>
            <a:r>
              <a:rPr lang="fr-FR" sz="3200" i="1" dirty="0">
                <a:latin typeface="Times" pitchFamily="18" charset="0"/>
              </a:rPr>
              <a:t>f :</a:t>
            </a:r>
            <a:endParaRPr lang="fr-FR" sz="3200" dirty="0"/>
          </a:p>
          <a:p>
            <a:pPr marL="342900" indent="-342900">
              <a:defRPr/>
            </a:pPr>
            <a:r>
              <a:rPr lang="fr-FR" sz="3200" dirty="0"/>
              <a:t>- admet pour sommet S (3 ; 4)</a:t>
            </a:r>
          </a:p>
          <a:p>
            <a:pPr marL="342900" indent="-342900">
              <a:defRPr/>
            </a:pPr>
            <a:r>
              <a:rPr lang="fr-FR" sz="3200" dirty="0"/>
              <a:t>- passe par le point P (4 ; 1)</a:t>
            </a:r>
          </a:p>
          <a:p>
            <a:pPr marL="342900" indent="-342900">
              <a:buFontTx/>
              <a:buAutoNum type="alphaLcPeriod"/>
              <a:defRPr/>
            </a:pPr>
            <a:endParaRPr lang="fr-FR" sz="3200" dirty="0"/>
          </a:p>
          <a:p>
            <a:pPr>
              <a:defRPr/>
            </a:pPr>
            <a:endParaRPr lang="fr-FR" dirty="0"/>
          </a:p>
          <a:p>
            <a:pPr>
              <a:defRPr/>
            </a:pPr>
            <a:endParaRPr lang="fr-FR" dirty="0"/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Espace réservé du contenu 2"/>
          <p:cNvSpPr>
            <a:spLocks noGrp="1"/>
          </p:cNvSpPr>
          <p:nvPr>
            <p:ph idx="1"/>
          </p:nvPr>
        </p:nvSpPr>
        <p:spPr>
          <a:xfrm>
            <a:off x="428625" y="928688"/>
            <a:ext cx="8229600" cy="4643437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endParaRPr lang="fr-FR" smtClean="0">
              <a:cs typeface="Cambria Math" pitchFamily="18" charset="0"/>
            </a:endParaRPr>
          </a:p>
          <a:p>
            <a:pPr eaLnBrk="1" hangingPunct="1">
              <a:buFont typeface="Arial" charset="0"/>
              <a:buNone/>
            </a:pPr>
            <a:endParaRPr lang="fr-FR" smtClean="0">
              <a:cs typeface="Cambria Math" pitchFamily="18" charset="0"/>
            </a:endParaRPr>
          </a:p>
          <a:p>
            <a:pPr eaLnBrk="1" hangingPunct="1">
              <a:buFont typeface="Arial" charset="0"/>
              <a:buNone/>
            </a:pPr>
            <a:endParaRPr lang="fr-FR" smtClean="0">
              <a:cs typeface="Cambria Math" pitchFamily="18" charset="0"/>
            </a:endParaRPr>
          </a:p>
          <a:p>
            <a:pPr algn="ctr" eaLnBrk="1" hangingPunct="1">
              <a:buFont typeface="Arial" charset="0"/>
              <a:buNone/>
            </a:pPr>
            <a:r>
              <a:rPr lang="fr-FR" sz="6000" smtClean="0">
                <a:cs typeface="Cambria Math" pitchFamily="18" charset="0"/>
              </a:rPr>
              <a:t>Solutions</a:t>
            </a: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re 5"/>
          <p:cNvSpPr>
            <a:spLocks noGrp="1"/>
          </p:cNvSpPr>
          <p:nvPr>
            <p:ph type="title"/>
          </p:nvPr>
        </p:nvSpPr>
        <p:spPr>
          <a:xfrm>
            <a:off x="179388" y="1000125"/>
            <a:ext cx="8964612" cy="857250"/>
          </a:xfrm>
        </p:spPr>
        <p:txBody>
          <a:bodyPr/>
          <a:lstStyle/>
          <a:p>
            <a:pPr marL="838200" indent="-838200" algn="l" eaLnBrk="1" hangingPunct="1">
              <a:defRPr/>
            </a:pPr>
            <a:r>
              <a:rPr lang="fr-FR" sz="4000" dirty="0" smtClean="0"/>
              <a:t>Donner l’orientation de la parabole P</a:t>
            </a:r>
            <a:endParaRPr lang="fr-FR" sz="4000" dirty="0" smtClean="0">
              <a:latin typeface="Arial" charset="0"/>
              <a:ea typeface="+mn-ea"/>
              <a:cs typeface="+mn-cs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827088" y="2349500"/>
            <a:ext cx="3384550" cy="40306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a.      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dirty="0">
                <a:latin typeface="+mj-lt"/>
              </a:rPr>
              <a:t>b. 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dirty="0">
                <a:latin typeface="+mj-lt"/>
              </a:rPr>
              <a:t>c. 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dirty="0">
                <a:latin typeface="+mj-lt"/>
              </a:rPr>
              <a:t>d.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pic>
        <p:nvPicPr>
          <p:cNvPr id="2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350" y="2349500"/>
            <a:ext cx="3952875" cy="63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03350" y="3284538"/>
            <a:ext cx="4676775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03350" y="4292600"/>
            <a:ext cx="5076825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03350" y="4941888"/>
            <a:ext cx="4476750" cy="125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ZoneTexte 7"/>
          <p:cNvSpPr txBox="1">
            <a:spLocks noChangeArrowheads="1"/>
          </p:cNvSpPr>
          <p:nvPr/>
        </p:nvSpPr>
        <p:spPr bwMode="auto">
          <a:xfrm>
            <a:off x="6623050" y="2349500"/>
            <a:ext cx="25209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3200">
                <a:solidFill>
                  <a:srgbClr val="FF0000"/>
                </a:solidFill>
              </a:rPr>
              <a:t>Vers le haut</a:t>
            </a:r>
          </a:p>
        </p:txBody>
      </p:sp>
      <p:sp>
        <p:nvSpPr>
          <p:cNvPr id="9" name="ZoneTexte 8"/>
          <p:cNvSpPr txBox="1">
            <a:spLocks noChangeArrowheads="1"/>
          </p:cNvSpPr>
          <p:nvPr/>
        </p:nvSpPr>
        <p:spPr bwMode="auto">
          <a:xfrm>
            <a:off x="6623050" y="5229225"/>
            <a:ext cx="25209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3200">
                <a:solidFill>
                  <a:srgbClr val="FF0000"/>
                </a:solidFill>
              </a:rPr>
              <a:t>Vers le haut</a:t>
            </a:r>
          </a:p>
        </p:txBody>
      </p:sp>
      <p:sp>
        <p:nvSpPr>
          <p:cNvPr id="10" name="ZoneTexte 9"/>
          <p:cNvSpPr txBox="1">
            <a:spLocks noChangeArrowheads="1"/>
          </p:cNvSpPr>
          <p:nvPr/>
        </p:nvSpPr>
        <p:spPr bwMode="auto">
          <a:xfrm>
            <a:off x="6623050" y="3284538"/>
            <a:ext cx="2520950" cy="585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3200">
                <a:solidFill>
                  <a:srgbClr val="FF0000"/>
                </a:solidFill>
              </a:rPr>
              <a:t>Vers le bas</a:t>
            </a:r>
          </a:p>
        </p:txBody>
      </p:sp>
      <p:sp>
        <p:nvSpPr>
          <p:cNvPr id="11" name="ZoneTexte 10"/>
          <p:cNvSpPr txBox="1">
            <a:spLocks noChangeArrowheads="1"/>
          </p:cNvSpPr>
          <p:nvPr/>
        </p:nvSpPr>
        <p:spPr bwMode="auto">
          <a:xfrm>
            <a:off x="6623050" y="4221163"/>
            <a:ext cx="25209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3200">
                <a:solidFill>
                  <a:srgbClr val="FF0000"/>
                </a:solidFill>
              </a:rPr>
              <a:t>Vers le bas</a:t>
            </a: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8" grpId="0"/>
      <p:bldP spid="9" grpId="0"/>
      <p:bldP spid="10" grpId="0"/>
      <p:bldP spid="1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algn="l" eaLnBrk="1" hangingPunct="1">
              <a:buFont typeface="Calibri" pitchFamily="34" charset="0"/>
              <a:buAutoNum type="arabicPeriod" startAt="2"/>
            </a:pPr>
            <a:r>
              <a:rPr lang="fr-FR" sz="4000" dirty="0" smtClean="0">
                <a:cs typeface="Times New Roman" pitchFamily="18" charset="0"/>
              </a:rPr>
              <a:t>Donner l’axe de symétrie de la parabole P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395288" y="2276475"/>
            <a:ext cx="3384550" cy="40306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a.      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dirty="0">
                <a:latin typeface="+mj-lt"/>
              </a:rPr>
              <a:t>b. 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dirty="0">
                <a:latin typeface="+mj-lt"/>
              </a:rPr>
              <a:t>c. 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dirty="0">
                <a:latin typeface="+mj-lt"/>
              </a:rPr>
              <a:t>d.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pic>
        <p:nvPicPr>
          <p:cNvPr id="2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00113" y="2205038"/>
            <a:ext cx="3048000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1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0113" y="3213100"/>
            <a:ext cx="4686300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2" name="Picture 1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71550" y="4221163"/>
            <a:ext cx="5057775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3" name="Picture 1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71550" y="5229225"/>
            <a:ext cx="3419475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ZoneTexte 7"/>
          <p:cNvSpPr txBox="1">
            <a:spLocks noChangeArrowheads="1"/>
          </p:cNvSpPr>
          <p:nvPr/>
        </p:nvSpPr>
        <p:spPr bwMode="auto">
          <a:xfrm>
            <a:off x="6011863" y="2276475"/>
            <a:ext cx="2520950" cy="58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3200">
                <a:solidFill>
                  <a:srgbClr val="FF0000"/>
                </a:solidFill>
              </a:rPr>
              <a:t>(OJ) : </a:t>
            </a:r>
            <a:r>
              <a:rPr lang="fr-FR" sz="3200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>
                <a:solidFill>
                  <a:srgbClr val="FF0000"/>
                </a:solidFill>
              </a:rPr>
              <a:t> = 0</a:t>
            </a:r>
          </a:p>
        </p:txBody>
      </p:sp>
      <p:pic>
        <p:nvPicPr>
          <p:cNvPr id="50179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84888" y="4149725"/>
            <a:ext cx="2219325" cy="82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81" name="Picture 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011863" y="5084763"/>
            <a:ext cx="1819275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82" name="Picture 6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084888" y="3068638"/>
            <a:ext cx="1809750" cy="80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re 5"/>
          <p:cNvSpPr>
            <a:spLocks noGrp="1"/>
          </p:cNvSpPr>
          <p:nvPr>
            <p:ph type="title" idx="4294967295"/>
          </p:nvPr>
        </p:nvSpPr>
        <p:spPr>
          <a:xfrm>
            <a:off x="468313" y="1000125"/>
            <a:ext cx="8675687" cy="1133475"/>
          </a:xfrm>
        </p:spPr>
        <p:txBody>
          <a:bodyPr/>
          <a:lstStyle/>
          <a:p>
            <a:pPr marL="838200" indent="-838200" algn="l" eaLnBrk="1" hangingPunct="1">
              <a:buClr>
                <a:srgbClr val="00B050"/>
              </a:buClr>
              <a:buFont typeface="Calibri" pitchFamily="34" charset="0"/>
              <a:buAutoNum type="arabicPeriod" startAt="3"/>
            </a:pPr>
            <a:r>
              <a:rPr lang="fr-FR" sz="4000" smtClean="0"/>
              <a:t>Donner le sommet S de la parabole P  </a:t>
            </a:r>
            <a:endParaRPr lang="fr-FR" sz="4000" i="1" smtClean="0">
              <a:latin typeface="Times" pitchFamily="18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755650" y="2133600"/>
            <a:ext cx="3384550" cy="45243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a.   </a:t>
            </a:r>
          </a:p>
          <a:p>
            <a:pPr>
              <a:lnSpc>
                <a:spcPct val="250000"/>
              </a:lnSpc>
              <a:defRPr/>
            </a:pPr>
            <a:r>
              <a:rPr lang="fr-FR" sz="3200" dirty="0">
                <a:latin typeface="+mj-lt"/>
              </a:rPr>
              <a:t>b.</a:t>
            </a:r>
          </a:p>
          <a:p>
            <a:pPr>
              <a:lnSpc>
                <a:spcPct val="200000"/>
              </a:lnSpc>
              <a:defRPr/>
            </a:pPr>
            <a:r>
              <a:rPr lang="fr-FR" sz="3200" dirty="0">
                <a:latin typeface="+mj-lt"/>
              </a:rPr>
              <a:t>c.  </a:t>
            </a:r>
          </a:p>
          <a:p>
            <a:pPr>
              <a:lnSpc>
                <a:spcPct val="250000"/>
              </a:lnSpc>
              <a:defRPr/>
            </a:pPr>
            <a:r>
              <a:rPr lang="fr-FR" sz="3200" dirty="0">
                <a:latin typeface="+mj-lt"/>
              </a:rPr>
              <a:t>d.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450" y="2133600"/>
            <a:ext cx="4581525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6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1913" y="5373688"/>
            <a:ext cx="5067300" cy="55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1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58888" y="4221163"/>
            <a:ext cx="4362450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1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87450" y="3141663"/>
            <a:ext cx="3486150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ZoneTexte 7"/>
          <p:cNvSpPr txBox="1">
            <a:spLocks noChangeArrowheads="1"/>
          </p:cNvSpPr>
          <p:nvPr/>
        </p:nvSpPr>
        <p:spPr bwMode="auto">
          <a:xfrm>
            <a:off x="6588125" y="2133600"/>
            <a:ext cx="22320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3200">
                <a:solidFill>
                  <a:srgbClr val="FF0000"/>
                </a:solidFill>
              </a:rPr>
              <a:t>S(3 ; -15)</a:t>
            </a:r>
          </a:p>
        </p:txBody>
      </p:sp>
      <p:sp>
        <p:nvSpPr>
          <p:cNvPr id="10" name="ZoneTexte 9"/>
          <p:cNvSpPr txBox="1">
            <a:spLocks noChangeArrowheads="1"/>
          </p:cNvSpPr>
          <p:nvPr/>
        </p:nvSpPr>
        <p:spPr bwMode="auto">
          <a:xfrm>
            <a:off x="6588125" y="3141663"/>
            <a:ext cx="22320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3200">
                <a:solidFill>
                  <a:srgbClr val="FF0000"/>
                </a:solidFill>
              </a:rPr>
              <a:t>S(0 ; - 5)</a:t>
            </a:r>
          </a:p>
        </p:txBody>
      </p:sp>
      <p:sp>
        <p:nvSpPr>
          <p:cNvPr id="11" name="ZoneTexte 10"/>
          <p:cNvSpPr txBox="1">
            <a:spLocks noChangeArrowheads="1"/>
          </p:cNvSpPr>
          <p:nvPr/>
        </p:nvSpPr>
        <p:spPr bwMode="auto">
          <a:xfrm>
            <a:off x="6588125" y="4221163"/>
            <a:ext cx="22320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3200">
                <a:solidFill>
                  <a:srgbClr val="FF0000"/>
                </a:solidFill>
              </a:rPr>
              <a:t>S(2 ; -1)</a:t>
            </a:r>
          </a:p>
        </p:txBody>
      </p:sp>
      <p:sp>
        <p:nvSpPr>
          <p:cNvPr id="12" name="ZoneTexte 11"/>
          <p:cNvSpPr txBox="1">
            <a:spLocks noChangeArrowheads="1"/>
          </p:cNvSpPr>
          <p:nvPr/>
        </p:nvSpPr>
        <p:spPr bwMode="auto">
          <a:xfrm>
            <a:off x="6588125" y="5373688"/>
            <a:ext cx="22320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3200">
                <a:solidFill>
                  <a:srgbClr val="FF0000"/>
                </a:solidFill>
              </a:rPr>
              <a:t>S(1 ; 27)</a:t>
            </a: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8" grpId="0"/>
      <p:bldP spid="10" grpId="0"/>
      <p:bldP spid="11" grpId="0"/>
      <p:bldP spid="1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/>
        </p:nvSpPr>
        <p:spPr>
          <a:xfrm>
            <a:off x="827088" y="2349500"/>
            <a:ext cx="3384550" cy="42767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a.     </a:t>
            </a:r>
          </a:p>
          <a:p>
            <a:pPr>
              <a:lnSpc>
                <a:spcPct val="250000"/>
              </a:lnSpc>
              <a:defRPr/>
            </a:pPr>
            <a:r>
              <a:rPr lang="fr-FR" sz="3200" dirty="0">
                <a:latin typeface="+mj-lt"/>
              </a:rPr>
              <a:t>b.  </a:t>
            </a:r>
          </a:p>
          <a:p>
            <a:pPr>
              <a:lnSpc>
                <a:spcPct val="200000"/>
              </a:lnSpc>
              <a:defRPr/>
            </a:pPr>
            <a:r>
              <a:rPr lang="fr-FR" sz="3200" dirty="0">
                <a:latin typeface="+mj-lt"/>
              </a:rPr>
              <a:t>c.</a:t>
            </a:r>
          </a:p>
          <a:p>
            <a:pPr>
              <a:lnSpc>
                <a:spcPct val="200000"/>
              </a:lnSpc>
              <a:defRPr/>
            </a:pPr>
            <a:r>
              <a:rPr lang="fr-FR" sz="3200" dirty="0">
                <a:latin typeface="+mj-lt"/>
              </a:rPr>
              <a:t>d.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sp>
        <p:nvSpPr>
          <p:cNvPr id="20483" name="Titre 5"/>
          <p:cNvSpPr>
            <a:spLocks/>
          </p:cNvSpPr>
          <p:nvPr/>
        </p:nvSpPr>
        <p:spPr bwMode="auto">
          <a:xfrm>
            <a:off x="457200" y="1000125"/>
            <a:ext cx="8686800" cy="106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>
              <a:buClr>
                <a:srgbClr val="00B050"/>
              </a:buClr>
              <a:buFont typeface="Calibri" pitchFamily="34" charset="0"/>
              <a:buAutoNum type="arabicPeriod" startAt="4"/>
            </a:pPr>
            <a:r>
              <a:rPr lang="fr-FR" sz="4000"/>
              <a:t>Déterminer le nombre de points d’intersection de P avec (OI)</a:t>
            </a:r>
            <a:endParaRPr lang="fr-FR" sz="4000" i="1">
              <a:latin typeface="Times" pitchFamily="18" charset="0"/>
            </a:endParaRPr>
          </a:p>
        </p:txBody>
      </p:sp>
      <p:pic>
        <p:nvPicPr>
          <p:cNvPr id="2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8888" y="2349500"/>
            <a:ext cx="43719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1913" y="3357563"/>
            <a:ext cx="5172075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1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31913" y="4365625"/>
            <a:ext cx="43053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58888" y="5300663"/>
            <a:ext cx="4333875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ZoneTexte 8"/>
          <p:cNvSpPr txBox="1">
            <a:spLocks noChangeArrowheads="1"/>
          </p:cNvSpPr>
          <p:nvPr/>
        </p:nvSpPr>
        <p:spPr bwMode="auto">
          <a:xfrm>
            <a:off x="6588125" y="2276475"/>
            <a:ext cx="1800225" cy="58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3200">
                <a:solidFill>
                  <a:srgbClr val="FF0000"/>
                </a:solidFill>
              </a:rPr>
              <a:t>2 points</a:t>
            </a:r>
          </a:p>
        </p:txBody>
      </p:sp>
      <p:sp>
        <p:nvSpPr>
          <p:cNvPr id="10" name="ZoneTexte 9"/>
          <p:cNvSpPr txBox="1">
            <a:spLocks noChangeArrowheads="1"/>
          </p:cNvSpPr>
          <p:nvPr/>
        </p:nvSpPr>
        <p:spPr bwMode="auto">
          <a:xfrm>
            <a:off x="6659563" y="3357563"/>
            <a:ext cx="18002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3200">
                <a:solidFill>
                  <a:srgbClr val="FF0000"/>
                </a:solidFill>
              </a:rPr>
              <a:t>2 points</a:t>
            </a:r>
          </a:p>
        </p:txBody>
      </p:sp>
      <p:sp>
        <p:nvSpPr>
          <p:cNvPr id="11" name="ZoneTexte 10"/>
          <p:cNvSpPr txBox="1">
            <a:spLocks noChangeArrowheads="1"/>
          </p:cNvSpPr>
          <p:nvPr/>
        </p:nvSpPr>
        <p:spPr bwMode="auto">
          <a:xfrm>
            <a:off x="6659563" y="4365625"/>
            <a:ext cx="18002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3200">
                <a:solidFill>
                  <a:srgbClr val="FF0000"/>
                </a:solidFill>
              </a:rPr>
              <a:t>2 points</a:t>
            </a:r>
          </a:p>
        </p:txBody>
      </p:sp>
      <p:sp>
        <p:nvSpPr>
          <p:cNvPr id="12" name="ZoneTexte 11"/>
          <p:cNvSpPr txBox="1">
            <a:spLocks noChangeArrowheads="1"/>
          </p:cNvSpPr>
          <p:nvPr/>
        </p:nvSpPr>
        <p:spPr bwMode="auto">
          <a:xfrm>
            <a:off x="6659563" y="5300663"/>
            <a:ext cx="1800225" cy="585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3200">
                <a:solidFill>
                  <a:srgbClr val="FF0000"/>
                </a:solidFill>
              </a:rPr>
              <a:t>0 point</a:t>
            </a: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9" grpId="0"/>
      <p:bldP spid="10" grpId="0"/>
      <p:bldP spid="11" grpId="0"/>
      <p:bldP spid="1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re 5"/>
          <p:cNvSpPr>
            <a:spLocks/>
          </p:cNvSpPr>
          <p:nvPr/>
        </p:nvSpPr>
        <p:spPr bwMode="auto">
          <a:xfrm>
            <a:off x="457200" y="1000125"/>
            <a:ext cx="8686800" cy="106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>
              <a:buClr>
                <a:srgbClr val="00B050"/>
              </a:buClr>
              <a:buFont typeface="Calibri" pitchFamily="34" charset="0"/>
              <a:buAutoNum type="arabicPeriod" startAt="5"/>
            </a:pPr>
            <a:r>
              <a:rPr lang="fr-FR" sz="4000"/>
              <a:t>Déterminer les points d’intersection de P avec (OI)</a:t>
            </a:r>
            <a:endParaRPr lang="fr-FR" sz="4000" i="1">
              <a:latin typeface="Times" pitchFamily="18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611188" y="2579688"/>
            <a:ext cx="3384550" cy="42783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a.       </a:t>
            </a:r>
          </a:p>
          <a:p>
            <a:pPr>
              <a:lnSpc>
                <a:spcPct val="250000"/>
              </a:lnSpc>
              <a:defRPr/>
            </a:pPr>
            <a:r>
              <a:rPr lang="fr-FR" sz="3200" dirty="0">
                <a:latin typeface="+mj-lt"/>
              </a:rPr>
              <a:t>b.  </a:t>
            </a:r>
          </a:p>
          <a:p>
            <a:pPr>
              <a:lnSpc>
                <a:spcPct val="200000"/>
              </a:lnSpc>
              <a:defRPr/>
            </a:pPr>
            <a:r>
              <a:rPr lang="fr-FR" sz="3200" dirty="0">
                <a:latin typeface="+mj-lt"/>
              </a:rPr>
              <a:t>c.  </a:t>
            </a:r>
          </a:p>
          <a:p>
            <a:pPr>
              <a:lnSpc>
                <a:spcPct val="200000"/>
              </a:lnSpc>
              <a:defRPr/>
            </a:pPr>
            <a:r>
              <a:rPr lang="fr-FR" sz="3200" dirty="0">
                <a:latin typeface="+mj-lt"/>
              </a:rPr>
              <a:t>d.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pic>
        <p:nvPicPr>
          <p:cNvPr id="2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2988" y="2565400"/>
            <a:ext cx="3524250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6013" y="3644900"/>
            <a:ext cx="4838700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1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42988" y="4581525"/>
            <a:ext cx="4219575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42988" y="5661025"/>
            <a:ext cx="42862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ZoneTexte 8"/>
          <p:cNvSpPr txBox="1">
            <a:spLocks noChangeArrowheads="1"/>
          </p:cNvSpPr>
          <p:nvPr/>
        </p:nvSpPr>
        <p:spPr bwMode="auto">
          <a:xfrm>
            <a:off x="5940425" y="2565400"/>
            <a:ext cx="1944688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3200">
                <a:solidFill>
                  <a:srgbClr val="FF0000"/>
                </a:solidFill>
              </a:rPr>
              <a:t>A(3 ; 0)</a:t>
            </a:r>
          </a:p>
        </p:txBody>
      </p:sp>
      <p:sp>
        <p:nvSpPr>
          <p:cNvPr id="10" name="ZoneTexte 9"/>
          <p:cNvSpPr txBox="1">
            <a:spLocks noChangeArrowheads="1"/>
          </p:cNvSpPr>
          <p:nvPr/>
        </p:nvSpPr>
        <p:spPr bwMode="auto">
          <a:xfrm>
            <a:off x="5940425" y="3644900"/>
            <a:ext cx="320357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3200">
                <a:solidFill>
                  <a:srgbClr val="FF0000"/>
                </a:solidFill>
              </a:rPr>
              <a:t>A(-5 ; 0),B(6 ; 0)</a:t>
            </a:r>
          </a:p>
        </p:txBody>
      </p:sp>
      <p:sp>
        <p:nvSpPr>
          <p:cNvPr id="11" name="ZoneTexte 10"/>
          <p:cNvSpPr txBox="1">
            <a:spLocks noChangeArrowheads="1"/>
          </p:cNvSpPr>
          <p:nvPr/>
        </p:nvSpPr>
        <p:spPr bwMode="auto">
          <a:xfrm>
            <a:off x="5903913" y="4581525"/>
            <a:ext cx="3132137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3200">
                <a:solidFill>
                  <a:srgbClr val="FF0000"/>
                </a:solidFill>
              </a:rPr>
              <a:t>A(-1 ; 0),B(5 ; 0)</a:t>
            </a:r>
          </a:p>
        </p:txBody>
      </p:sp>
      <p:sp>
        <p:nvSpPr>
          <p:cNvPr id="12" name="ZoneTexte 11"/>
          <p:cNvSpPr txBox="1">
            <a:spLocks noChangeArrowheads="1"/>
          </p:cNvSpPr>
          <p:nvPr/>
        </p:nvSpPr>
        <p:spPr bwMode="auto">
          <a:xfrm>
            <a:off x="5940425" y="5661025"/>
            <a:ext cx="2016125" cy="58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3200">
                <a:solidFill>
                  <a:srgbClr val="FF0000"/>
                </a:solidFill>
              </a:rPr>
              <a:t>A(1; 0)</a:t>
            </a: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9" grpId="0"/>
      <p:bldP spid="10" grpId="0"/>
      <p:bldP spid="11" grpId="0"/>
      <p:bldP spid="1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re 5"/>
          <p:cNvSpPr>
            <a:spLocks/>
          </p:cNvSpPr>
          <p:nvPr/>
        </p:nvSpPr>
        <p:spPr bwMode="auto">
          <a:xfrm>
            <a:off x="457200" y="1000125"/>
            <a:ext cx="8686800" cy="106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>
              <a:buClr>
                <a:srgbClr val="00B050"/>
              </a:buClr>
              <a:buFont typeface="Calibri" pitchFamily="34" charset="0"/>
              <a:buAutoNum type="arabicPeriod" startAt="5"/>
            </a:pPr>
            <a:r>
              <a:rPr lang="fr-FR" sz="4000"/>
              <a:t>Déterminer les points d’intersection de P avec (OI)</a:t>
            </a:r>
            <a:endParaRPr lang="fr-FR" sz="4000" i="1">
              <a:latin typeface="Times" pitchFamily="18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611188" y="2579688"/>
            <a:ext cx="3384550" cy="42783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a.       </a:t>
            </a:r>
          </a:p>
          <a:p>
            <a:pPr>
              <a:lnSpc>
                <a:spcPct val="250000"/>
              </a:lnSpc>
              <a:defRPr/>
            </a:pPr>
            <a:r>
              <a:rPr lang="fr-FR" sz="3200" dirty="0">
                <a:latin typeface="+mj-lt"/>
              </a:rPr>
              <a:t>b.  </a:t>
            </a:r>
          </a:p>
          <a:p>
            <a:pPr>
              <a:lnSpc>
                <a:spcPct val="200000"/>
              </a:lnSpc>
              <a:defRPr/>
            </a:pPr>
            <a:r>
              <a:rPr lang="fr-FR" sz="3200" dirty="0">
                <a:latin typeface="+mj-lt"/>
              </a:rPr>
              <a:t>c.  </a:t>
            </a:r>
          </a:p>
          <a:p>
            <a:pPr>
              <a:lnSpc>
                <a:spcPct val="200000"/>
              </a:lnSpc>
              <a:defRPr/>
            </a:pPr>
            <a:r>
              <a:rPr lang="fr-FR" sz="3200" dirty="0">
                <a:latin typeface="+mj-lt"/>
              </a:rPr>
              <a:t>d.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pic>
        <p:nvPicPr>
          <p:cNvPr id="2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2988" y="2565400"/>
            <a:ext cx="3524250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6013" y="3644900"/>
            <a:ext cx="4838700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1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42988" y="4581525"/>
            <a:ext cx="4219575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42988" y="5661025"/>
            <a:ext cx="42862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ZoneTexte 8"/>
          <p:cNvSpPr txBox="1">
            <a:spLocks noChangeArrowheads="1"/>
          </p:cNvSpPr>
          <p:nvPr/>
        </p:nvSpPr>
        <p:spPr bwMode="auto">
          <a:xfrm>
            <a:off x="5940425" y="2565400"/>
            <a:ext cx="1944688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3200">
                <a:solidFill>
                  <a:srgbClr val="FF0000"/>
                </a:solidFill>
              </a:rPr>
              <a:t>A(3 ; 0)</a:t>
            </a:r>
          </a:p>
        </p:txBody>
      </p:sp>
      <p:sp>
        <p:nvSpPr>
          <p:cNvPr id="10" name="ZoneTexte 9"/>
          <p:cNvSpPr txBox="1">
            <a:spLocks noChangeArrowheads="1"/>
          </p:cNvSpPr>
          <p:nvPr/>
        </p:nvSpPr>
        <p:spPr bwMode="auto">
          <a:xfrm>
            <a:off x="5940425" y="3644900"/>
            <a:ext cx="320357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3200">
                <a:solidFill>
                  <a:srgbClr val="FF0000"/>
                </a:solidFill>
              </a:rPr>
              <a:t>A(-5 ; 0),B(6 ; 0)</a:t>
            </a:r>
          </a:p>
        </p:txBody>
      </p:sp>
      <p:sp>
        <p:nvSpPr>
          <p:cNvPr id="11" name="ZoneTexte 10"/>
          <p:cNvSpPr txBox="1">
            <a:spLocks noChangeArrowheads="1"/>
          </p:cNvSpPr>
          <p:nvPr/>
        </p:nvSpPr>
        <p:spPr bwMode="auto">
          <a:xfrm>
            <a:off x="5903913" y="4581525"/>
            <a:ext cx="3132137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3200">
                <a:solidFill>
                  <a:srgbClr val="FF0000"/>
                </a:solidFill>
              </a:rPr>
              <a:t>A(-1 ; 0),B(5 ; 0)</a:t>
            </a:r>
          </a:p>
        </p:txBody>
      </p:sp>
      <p:sp>
        <p:nvSpPr>
          <p:cNvPr id="12" name="ZoneTexte 11"/>
          <p:cNvSpPr txBox="1">
            <a:spLocks noChangeArrowheads="1"/>
          </p:cNvSpPr>
          <p:nvPr/>
        </p:nvSpPr>
        <p:spPr bwMode="auto">
          <a:xfrm>
            <a:off x="5940425" y="5661025"/>
            <a:ext cx="2016125" cy="58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3200">
                <a:solidFill>
                  <a:srgbClr val="FF0000"/>
                </a:solidFill>
              </a:rPr>
              <a:t>A(1; 0)</a:t>
            </a: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9" grpId="0"/>
      <p:bldP spid="10" grpId="0"/>
      <p:bldP spid="11" grpId="0"/>
      <p:bldP spid="1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re 5"/>
          <p:cNvSpPr>
            <a:spLocks/>
          </p:cNvSpPr>
          <p:nvPr/>
        </p:nvSpPr>
        <p:spPr bwMode="auto">
          <a:xfrm>
            <a:off x="457200" y="1000125"/>
            <a:ext cx="8686800" cy="106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>
              <a:buClr>
                <a:srgbClr val="00B050"/>
              </a:buClr>
              <a:buFont typeface="Calibri" pitchFamily="34" charset="0"/>
              <a:buAutoNum type="arabicPeriod" startAt="6"/>
            </a:pPr>
            <a:r>
              <a:rPr lang="fr-FR" sz="4000"/>
              <a:t>Déterminer le signe de </a:t>
            </a:r>
            <a:r>
              <a:rPr lang="fr-FR" sz="4800" i="1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fr-FR" sz="4000"/>
              <a:t> et de </a:t>
            </a:r>
            <a:r>
              <a:rPr lang="fr-FR" sz="4800">
                <a:sym typeface="Symbol" pitchFamily="18" charset="2"/>
              </a:rPr>
              <a:t></a:t>
            </a:r>
            <a:endParaRPr lang="fr-FR" sz="4800" i="1">
              <a:latin typeface="Times" pitchFamily="18" charset="0"/>
            </a:endParaRPr>
          </a:p>
        </p:txBody>
      </p:sp>
      <p:graphicFrame>
        <p:nvGraphicFramePr>
          <p:cNvPr id="18" name="Tableau 17"/>
          <p:cNvGraphicFramePr>
            <a:graphicFrameLocks noGrp="1"/>
          </p:cNvGraphicFramePr>
          <p:nvPr/>
        </p:nvGraphicFramePr>
        <p:xfrm>
          <a:off x="395288" y="2420938"/>
          <a:ext cx="8424936" cy="37444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12468"/>
                <a:gridCol w="4212468"/>
              </a:tblGrid>
              <a:tr h="3744416">
                <a:tc>
                  <a:txBody>
                    <a:bodyPr/>
                    <a:lstStyle/>
                    <a:p>
                      <a:r>
                        <a:rPr lang="fr-FR" sz="2800" b="0" dirty="0" smtClean="0">
                          <a:solidFill>
                            <a:schemeClr val="tx1"/>
                          </a:solidFill>
                        </a:rPr>
                        <a:t>a.</a:t>
                      </a:r>
                    </a:p>
                    <a:p>
                      <a:endParaRPr lang="fr-FR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sz="2800" b="0" dirty="0" smtClean="0">
                          <a:solidFill>
                            <a:schemeClr val="tx1"/>
                          </a:solidFill>
                        </a:rPr>
                        <a:t>b.</a:t>
                      </a:r>
                    </a:p>
                    <a:p>
                      <a:endParaRPr lang="fr-FR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pic>
        <p:nvPicPr>
          <p:cNvPr id="22539" name="Picture 15"/>
          <p:cNvPicPr>
            <a:picLocks noChangeAspect="1" noChangeArrowheads="1"/>
          </p:cNvPicPr>
          <p:nvPr/>
        </p:nvPicPr>
        <p:blipFill>
          <a:blip r:embed="rId2" cstate="print"/>
          <a:srcRect t="856"/>
          <a:stretch>
            <a:fillRect/>
          </a:stretch>
        </p:blipFill>
        <p:spPr bwMode="auto">
          <a:xfrm>
            <a:off x="827088" y="2809875"/>
            <a:ext cx="3313112" cy="3440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40" name="Picture 1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92725" y="2924175"/>
            <a:ext cx="3095625" cy="324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ZoneTexte 5"/>
          <p:cNvSpPr txBox="1">
            <a:spLocks noChangeArrowheads="1"/>
          </p:cNvSpPr>
          <p:nvPr/>
        </p:nvSpPr>
        <p:spPr bwMode="auto">
          <a:xfrm>
            <a:off x="900113" y="2276475"/>
            <a:ext cx="2951162" cy="7699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4400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fr-FR">
                <a:solidFill>
                  <a:srgbClr val="FF0000"/>
                </a:solidFill>
              </a:rPr>
              <a:t> </a:t>
            </a:r>
            <a:r>
              <a:rPr lang="fr-FR" sz="3200">
                <a:solidFill>
                  <a:srgbClr val="FF0000"/>
                </a:solidFill>
              </a:rPr>
              <a:t>&lt; 0 et </a:t>
            </a:r>
            <a:r>
              <a:rPr lang="fr-FR" sz="4400">
                <a:solidFill>
                  <a:srgbClr val="FF0000"/>
                </a:solidFill>
                <a:sym typeface="Symbol" pitchFamily="18" charset="2"/>
              </a:rPr>
              <a:t> </a:t>
            </a:r>
            <a:r>
              <a:rPr lang="fr-FR" sz="3200">
                <a:solidFill>
                  <a:srgbClr val="FF0000"/>
                </a:solidFill>
                <a:sym typeface="Symbol" pitchFamily="18" charset="2"/>
              </a:rPr>
              <a:t>&gt; 0</a:t>
            </a:r>
            <a:r>
              <a:rPr lang="fr-FR" sz="3200">
                <a:solidFill>
                  <a:srgbClr val="FF0000"/>
                </a:solidFill>
              </a:rPr>
              <a:t>  </a:t>
            </a:r>
          </a:p>
        </p:txBody>
      </p:sp>
      <p:sp>
        <p:nvSpPr>
          <p:cNvPr id="7" name="ZoneTexte 6"/>
          <p:cNvSpPr txBox="1">
            <a:spLocks noChangeArrowheads="1"/>
          </p:cNvSpPr>
          <p:nvPr/>
        </p:nvSpPr>
        <p:spPr bwMode="auto">
          <a:xfrm>
            <a:off x="5292725" y="2276475"/>
            <a:ext cx="2951163" cy="7699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4400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fr-FR">
                <a:solidFill>
                  <a:srgbClr val="FF0000"/>
                </a:solidFill>
              </a:rPr>
              <a:t> </a:t>
            </a:r>
            <a:r>
              <a:rPr lang="fr-FR" sz="3200">
                <a:solidFill>
                  <a:srgbClr val="FF0000"/>
                </a:solidFill>
              </a:rPr>
              <a:t>&gt; 0 et </a:t>
            </a:r>
            <a:r>
              <a:rPr lang="fr-FR" sz="4400">
                <a:solidFill>
                  <a:srgbClr val="FF0000"/>
                </a:solidFill>
                <a:sym typeface="Symbol" pitchFamily="18" charset="2"/>
              </a:rPr>
              <a:t> </a:t>
            </a:r>
            <a:r>
              <a:rPr lang="fr-FR" sz="3200">
                <a:solidFill>
                  <a:srgbClr val="FF0000"/>
                </a:solidFill>
                <a:sym typeface="Symbol" pitchFamily="18" charset="2"/>
              </a:rPr>
              <a:t>&gt; 0</a:t>
            </a:r>
            <a:r>
              <a:rPr lang="fr-FR" sz="3200">
                <a:solidFill>
                  <a:srgbClr val="FF0000"/>
                </a:solidFill>
              </a:rPr>
              <a:t>  </a:t>
            </a: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re 5"/>
          <p:cNvSpPr>
            <a:spLocks/>
          </p:cNvSpPr>
          <p:nvPr/>
        </p:nvSpPr>
        <p:spPr bwMode="auto">
          <a:xfrm>
            <a:off x="457200" y="1000125"/>
            <a:ext cx="8686800" cy="106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>
              <a:buClr>
                <a:srgbClr val="00B050"/>
              </a:buClr>
              <a:buFont typeface="Calibri" pitchFamily="34" charset="0"/>
              <a:buAutoNum type="arabicPeriod" startAt="7"/>
            </a:pPr>
            <a:r>
              <a:rPr lang="fr-FR" sz="4000"/>
              <a:t>Déterminer le signe de </a:t>
            </a:r>
            <a:r>
              <a:rPr lang="fr-FR" sz="4800" i="1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fr-FR" sz="4000"/>
              <a:t> et de </a:t>
            </a:r>
            <a:r>
              <a:rPr lang="fr-FR" sz="4800">
                <a:sym typeface="Symbol" pitchFamily="18" charset="2"/>
              </a:rPr>
              <a:t></a:t>
            </a:r>
            <a:endParaRPr lang="fr-FR" sz="4800" i="1">
              <a:latin typeface="Times" pitchFamily="18" charset="0"/>
            </a:endParaRPr>
          </a:p>
        </p:txBody>
      </p:sp>
      <p:graphicFrame>
        <p:nvGraphicFramePr>
          <p:cNvPr id="12" name="Tableau 11"/>
          <p:cNvGraphicFramePr>
            <a:graphicFrameLocks noGrp="1"/>
          </p:cNvGraphicFramePr>
          <p:nvPr/>
        </p:nvGraphicFramePr>
        <p:xfrm>
          <a:off x="395288" y="2420938"/>
          <a:ext cx="8424936" cy="37444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12468"/>
                <a:gridCol w="4212468"/>
              </a:tblGrid>
              <a:tr h="3744416">
                <a:tc>
                  <a:txBody>
                    <a:bodyPr/>
                    <a:lstStyle/>
                    <a:p>
                      <a:r>
                        <a:rPr lang="fr-FR" sz="2800" b="0" dirty="0" smtClean="0">
                          <a:solidFill>
                            <a:schemeClr val="tx1"/>
                          </a:solidFill>
                        </a:rPr>
                        <a:t>a.</a:t>
                      </a:r>
                    </a:p>
                    <a:p>
                      <a:endParaRPr lang="fr-FR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sz="2800" b="0" dirty="0" smtClean="0">
                          <a:solidFill>
                            <a:schemeClr val="tx1"/>
                          </a:solidFill>
                        </a:rPr>
                        <a:t>b.</a:t>
                      </a:r>
                      <a:endParaRPr lang="fr-FR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pic>
        <p:nvPicPr>
          <p:cNvPr id="23563" name="Picture 12"/>
          <p:cNvPicPr>
            <a:picLocks noChangeAspect="1" noChangeArrowheads="1"/>
          </p:cNvPicPr>
          <p:nvPr/>
        </p:nvPicPr>
        <p:blipFill>
          <a:blip r:embed="rId2" cstate="print"/>
          <a:srcRect r="636"/>
          <a:stretch>
            <a:fillRect/>
          </a:stretch>
        </p:blipFill>
        <p:spPr bwMode="auto">
          <a:xfrm>
            <a:off x="539750" y="2997200"/>
            <a:ext cx="3441700" cy="287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4" name="Picture 14"/>
          <p:cNvPicPr>
            <a:picLocks noChangeAspect="1" noChangeArrowheads="1"/>
          </p:cNvPicPr>
          <p:nvPr/>
        </p:nvPicPr>
        <p:blipFill>
          <a:blip r:embed="rId3" cstate="print"/>
          <a:srcRect t="1035" r="668"/>
          <a:stretch>
            <a:fillRect/>
          </a:stretch>
        </p:blipFill>
        <p:spPr bwMode="auto">
          <a:xfrm>
            <a:off x="5076825" y="2954338"/>
            <a:ext cx="3603625" cy="277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ZoneTexte 5"/>
          <p:cNvSpPr txBox="1">
            <a:spLocks noChangeArrowheads="1"/>
          </p:cNvSpPr>
          <p:nvPr/>
        </p:nvSpPr>
        <p:spPr bwMode="auto">
          <a:xfrm>
            <a:off x="900113" y="2276475"/>
            <a:ext cx="2951162" cy="7699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4400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fr-FR">
                <a:solidFill>
                  <a:srgbClr val="FF0000"/>
                </a:solidFill>
              </a:rPr>
              <a:t> </a:t>
            </a:r>
            <a:r>
              <a:rPr lang="fr-FR" sz="3200">
                <a:solidFill>
                  <a:srgbClr val="FF0000"/>
                </a:solidFill>
              </a:rPr>
              <a:t>&gt; 0 et </a:t>
            </a:r>
            <a:r>
              <a:rPr lang="fr-FR" sz="4400">
                <a:solidFill>
                  <a:srgbClr val="FF0000"/>
                </a:solidFill>
                <a:sym typeface="Symbol" pitchFamily="18" charset="2"/>
              </a:rPr>
              <a:t> </a:t>
            </a:r>
            <a:r>
              <a:rPr lang="fr-FR" sz="3200">
                <a:solidFill>
                  <a:srgbClr val="FF0000"/>
                </a:solidFill>
                <a:sym typeface="Symbol" pitchFamily="18" charset="2"/>
              </a:rPr>
              <a:t>&lt; 0</a:t>
            </a:r>
            <a:r>
              <a:rPr lang="fr-FR" sz="3200">
                <a:solidFill>
                  <a:srgbClr val="FF0000"/>
                </a:solidFill>
              </a:rPr>
              <a:t>  </a:t>
            </a:r>
          </a:p>
        </p:txBody>
      </p:sp>
      <p:sp>
        <p:nvSpPr>
          <p:cNvPr id="7" name="ZoneTexte 6"/>
          <p:cNvSpPr txBox="1">
            <a:spLocks noChangeArrowheads="1"/>
          </p:cNvSpPr>
          <p:nvPr/>
        </p:nvSpPr>
        <p:spPr bwMode="auto">
          <a:xfrm>
            <a:off x="5292725" y="2276475"/>
            <a:ext cx="2951163" cy="7699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4400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fr-FR">
                <a:solidFill>
                  <a:srgbClr val="FF0000"/>
                </a:solidFill>
              </a:rPr>
              <a:t> </a:t>
            </a:r>
            <a:r>
              <a:rPr lang="fr-FR" sz="3200">
                <a:solidFill>
                  <a:srgbClr val="FF0000"/>
                </a:solidFill>
              </a:rPr>
              <a:t>&lt; 0 et </a:t>
            </a:r>
            <a:r>
              <a:rPr lang="fr-FR" sz="4400">
                <a:solidFill>
                  <a:srgbClr val="FF0000"/>
                </a:solidFill>
                <a:sym typeface="Symbol" pitchFamily="18" charset="2"/>
              </a:rPr>
              <a:t> </a:t>
            </a:r>
            <a:r>
              <a:rPr lang="fr-FR" sz="3200">
                <a:solidFill>
                  <a:srgbClr val="FF0000"/>
                </a:solidFill>
                <a:sym typeface="Symbol" pitchFamily="18" charset="2"/>
              </a:rPr>
              <a:t>= 0</a:t>
            </a:r>
            <a:r>
              <a:rPr lang="fr-FR" sz="3200">
                <a:solidFill>
                  <a:srgbClr val="FF0000"/>
                </a:solidFill>
              </a:rPr>
              <a:t>  </a:t>
            </a: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algn="l" eaLnBrk="1" hangingPunct="1">
              <a:buFont typeface="Calibri" pitchFamily="34" charset="0"/>
              <a:buAutoNum type="arabicPeriod" startAt="8"/>
            </a:pPr>
            <a:r>
              <a:rPr lang="fr-FR" sz="4000" smtClean="0">
                <a:cs typeface="Cambria Math" pitchFamily="18" charset="0"/>
              </a:rPr>
              <a:t>Déterminer le signe de </a:t>
            </a:r>
            <a:r>
              <a:rPr lang="fr-FR" sz="4800" i="1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fr-FR" sz="4000" smtClean="0">
                <a:cs typeface="Cambria Math" pitchFamily="18" charset="0"/>
              </a:rPr>
              <a:t> et de </a:t>
            </a:r>
            <a:r>
              <a:rPr lang="fr-FR" sz="4800" smtClean="0">
                <a:cs typeface="Cambria Math" pitchFamily="18" charset="0"/>
                <a:sym typeface="Symbol" pitchFamily="18" charset="2"/>
              </a:rPr>
              <a:t></a:t>
            </a:r>
            <a:r>
              <a:rPr lang="fr-FR" sz="4000" smtClean="0">
                <a:cs typeface="Cambria Math" pitchFamily="18" charset="0"/>
              </a:rPr>
              <a:t> </a:t>
            </a:r>
          </a:p>
        </p:txBody>
      </p:sp>
      <p:graphicFrame>
        <p:nvGraphicFramePr>
          <p:cNvPr id="9" name="Tableau 8"/>
          <p:cNvGraphicFramePr>
            <a:graphicFrameLocks noGrp="1"/>
          </p:cNvGraphicFramePr>
          <p:nvPr/>
        </p:nvGraphicFramePr>
        <p:xfrm>
          <a:off x="395288" y="2420938"/>
          <a:ext cx="8424936" cy="37444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12468"/>
                <a:gridCol w="4212468"/>
              </a:tblGrid>
              <a:tr h="3744416">
                <a:tc>
                  <a:txBody>
                    <a:bodyPr/>
                    <a:lstStyle/>
                    <a:p>
                      <a:r>
                        <a:rPr lang="fr-FR" sz="2800" b="0" dirty="0" smtClean="0">
                          <a:solidFill>
                            <a:schemeClr val="tx1"/>
                          </a:solidFill>
                        </a:rPr>
                        <a:t>a.</a:t>
                      </a:r>
                      <a:endParaRPr lang="fr-FR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sz="2800" b="0" dirty="0" smtClean="0">
                          <a:solidFill>
                            <a:schemeClr val="tx1"/>
                          </a:solidFill>
                        </a:rPr>
                        <a:t>b.</a:t>
                      </a:r>
                      <a:endParaRPr lang="fr-FR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pic>
        <p:nvPicPr>
          <p:cNvPr id="24587" name="Picture 13"/>
          <p:cNvPicPr>
            <a:picLocks noChangeAspect="1" noChangeArrowheads="1"/>
          </p:cNvPicPr>
          <p:nvPr/>
        </p:nvPicPr>
        <p:blipFill>
          <a:blip r:embed="rId2" cstate="print"/>
          <a:srcRect t="1045"/>
          <a:stretch>
            <a:fillRect/>
          </a:stretch>
        </p:blipFill>
        <p:spPr bwMode="auto">
          <a:xfrm>
            <a:off x="395288" y="3027363"/>
            <a:ext cx="3505200" cy="284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8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8263" y="2997200"/>
            <a:ext cx="3384550" cy="289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ZoneTexte 5"/>
          <p:cNvSpPr txBox="1">
            <a:spLocks noChangeArrowheads="1"/>
          </p:cNvSpPr>
          <p:nvPr/>
        </p:nvSpPr>
        <p:spPr bwMode="auto">
          <a:xfrm>
            <a:off x="900113" y="2276475"/>
            <a:ext cx="2951162" cy="7699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4400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fr-FR">
                <a:solidFill>
                  <a:srgbClr val="FF0000"/>
                </a:solidFill>
              </a:rPr>
              <a:t> </a:t>
            </a:r>
            <a:r>
              <a:rPr lang="fr-FR" sz="3200">
                <a:solidFill>
                  <a:srgbClr val="FF0000"/>
                </a:solidFill>
              </a:rPr>
              <a:t>&lt; 0 et </a:t>
            </a:r>
            <a:r>
              <a:rPr lang="fr-FR" sz="4400">
                <a:solidFill>
                  <a:srgbClr val="FF0000"/>
                </a:solidFill>
                <a:sym typeface="Symbol" pitchFamily="18" charset="2"/>
              </a:rPr>
              <a:t> </a:t>
            </a:r>
            <a:r>
              <a:rPr lang="fr-FR" sz="3200">
                <a:solidFill>
                  <a:srgbClr val="FF0000"/>
                </a:solidFill>
                <a:sym typeface="Symbol" pitchFamily="18" charset="2"/>
              </a:rPr>
              <a:t>&gt; 0</a:t>
            </a:r>
            <a:r>
              <a:rPr lang="fr-FR" sz="3200">
                <a:solidFill>
                  <a:srgbClr val="FF0000"/>
                </a:solidFill>
              </a:rPr>
              <a:t>  </a:t>
            </a:r>
          </a:p>
        </p:txBody>
      </p:sp>
      <p:sp>
        <p:nvSpPr>
          <p:cNvPr id="7" name="ZoneTexte 6"/>
          <p:cNvSpPr txBox="1">
            <a:spLocks noChangeArrowheads="1"/>
          </p:cNvSpPr>
          <p:nvPr/>
        </p:nvSpPr>
        <p:spPr bwMode="auto">
          <a:xfrm>
            <a:off x="5219700" y="2276475"/>
            <a:ext cx="2952750" cy="7699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4400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fr-FR">
                <a:solidFill>
                  <a:srgbClr val="FF0000"/>
                </a:solidFill>
              </a:rPr>
              <a:t> </a:t>
            </a:r>
            <a:r>
              <a:rPr lang="fr-FR" sz="3200">
                <a:solidFill>
                  <a:srgbClr val="FF0000"/>
                </a:solidFill>
              </a:rPr>
              <a:t>&gt; 0 et </a:t>
            </a:r>
            <a:r>
              <a:rPr lang="fr-FR" sz="4400">
                <a:solidFill>
                  <a:srgbClr val="FF0000"/>
                </a:solidFill>
                <a:sym typeface="Symbol" pitchFamily="18" charset="2"/>
              </a:rPr>
              <a:t> </a:t>
            </a:r>
            <a:r>
              <a:rPr lang="fr-FR" sz="3200">
                <a:solidFill>
                  <a:srgbClr val="FF0000"/>
                </a:solidFill>
                <a:sym typeface="Symbol" pitchFamily="18" charset="2"/>
              </a:rPr>
              <a:t>=</a:t>
            </a:r>
            <a:r>
              <a:rPr lang="fr-FR" sz="4400">
                <a:solidFill>
                  <a:srgbClr val="FF0000"/>
                </a:solidFill>
                <a:sym typeface="Symbol" pitchFamily="18" charset="2"/>
              </a:rPr>
              <a:t> </a:t>
            </a:r>
            <a:r>
              <a:rPr lang="fr-FR" sz="3200">
                <a:solidFill>
                  <a:srgbClr val="FF0000"/>
                </a:solidFill>
                <a:sym typeface="Symbol" pitchFamily="18" charset="2"/>
              </a:rPr>
              <a:t>0</a:t>
            </a:r>
            <a:r>
              <a:rPr lang="fr-FR" sz="3200">
                <a:solidFill>
                  <a:srgbClr val="FF0000"/>
                </a:solidFill>
              </a:rPr>
              <a:t>  </a:t>
            </a: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algn="l" eaLnBrk="1" hangingPunct="1">
              <a:buFont typeface="Calibri" pitchFamily="34" charset="0"/>
              <a:buAutoNum type="arabicPeriod" startAt="9"/>
            </a:pPr>
            <a:r>
              <a:rPr lang="fr-FR" smtClean="0">
                <a:cs typeface="Cambria Math" pitchFamily="18" charset="0"/>
              </a:rPr>
              <a:t>Retrouver l’expression de </a:t>
            </a:r>
            <a:r>
              <a:rPr lang="fr-FR" i="1" smtClean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mtClean="0">
                <a:cs typeface="Cambria Math" pitchFamily="18" charset="0"/>
              </a:rPr>
              <a:t>(</a:t>
            </a:r>
            <a:r>
              <a:rPr lang="fr-FR" i="1" smtClean="0">
                <a:latin typeface="Times New Roman" pitchFamily="18" charset="0"/>
                <a:cs typeface="Cambria Math" pitchFamily="18" charset="0"/>
              </a:rPr>
              <a:t>x</a:t>
            </a:r>
            <a:r>
              <a:rPr lang="fr-FR" smtClean="0">
                <a:cs typeface="Cambria Math" pitchFamily="18" charset="0"/>
              </a:rPr>
              <a:t>) d’après la courbe de  </a:t>
            </a:r>
            <a:r>
              <a:rPr lang="fr-FR" i="1" smtClean="0">
                <a:latin typeface="Times New Roman" pitchFamily="18" charset="0"/>
                <a:cs typeface="Cambria Math" pitchFamily="18" charset="0"/>
              </a:rPr>
              <a:t>f </a:t>
            </a:r>
            <a:endParaRPr lang="fr-FR" i="1" smtClean="0">
              <a:latin typeface="Times" pitchFamily="18" charset="0"/>
              <a:cs typeface="Cambria Math" pitchFamily="18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395288" y="2708275"/>
            <a:ext cx="5040312" cy="35401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514350" indent="-514350">
              <a:defRPr/>
            </a:pPr>
            <a:r>
              <a:rPr lang="fr-FR" sz="3200" dirty="0">
                <a:latin typeface="+mn-lt"/>
              </a:rPr>
              <a:t>a.  </a:t>
            </a:r>
          </a:p>
          <a:p>
            <a:pPr marL="514350" indent="-514350">
              <a:buFontTx/>
              <a:buAutoNum type="alphaLcPeriod"/>
              <a:defRPr/>
            </a:pPr>
            <a:endParaRPr lang="fr-FR" sz="3200" dirty="0">
              <a:latin typeface="+mn-lt"/>
            </a:endParaRPr>
          </a:p>
          <a:p>
            <a:pPr marL="514350" indent="-514350">
              <a:defRPr/>
            </a:pPr>
            <a:r>
              <a:rPr lang="fr-FR" sz="3200" dirty="0">
                <a:latin typeface="+mn-lt"/>
              </a:rPr>
              <a:t>b.  </a:t>
            </a:r>
          </a:p>
          <a:p>
            <a:pPr marL="514350" indent="-514350">
              <a:buFontTx/>
              <a:buAutoNum type="alphaLcPeriod"/>
              <a:defRPr/>
            </a:pPr>
            <a:endParaRPr lang="fr-FR" sz="3200" dirty="0">
              <a:latin typeface="+mn-lt"/>
            </a:endParaRPr>
          </a:p>
          <a:p>
            <a:pPr marL="514350" indent="-514350">
              <a:defRPr/>
            </a:pPr>
            <a:r>
              <a:rPr lang="fr-FR" sz="3200" dirty="0">
                <a:latin typeface="+mn-lt"/>
              </a:rPr>
              <a:t>c.</a:t>
            </a:r>
          </a:p>
          <a:p>
            <a:pPr marL="514350" indent="-514350">
              <a:defRPr/>
            </a:pPr>
            <a:endParaRPr lang="fr-FR" sz="3200" dirty="0">
              <a:latin typeface="+mn-lt"/>
            </a:endParaRPr>
          </a:p>
          <a:p>
            <a:pPr marL="514350" indent="-514350">
              <a:defRPr/>
            </a:pPr>
            <a:r>
              <a:rPr lang="fr-FR" sz="3200" dirty="0">
                <a:latin typeface="+mn-lt"/>
              </a:rPr>
              <a:t>d.  </a:t>
            </a:r>
          </a:p>
        </p:txBody>
      </p:sp>
      <p:pic>
        <p:nvPicPr>
          <p:cNvPr id="25604" name="Picture 1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00113" y="2708275"/>
            <a:ext cx="4457700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5" name="Picture 1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0113" y="5589588"/>
            <a:ext cx="5153025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6" name="Picture 1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00113" y="4724400"/>
            <a:ext cx="3829050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7" name="Picture 14"/>
          <p:cNvPicPr>
            <a:picLocks noChangeAspect="1" noChangeArrowheads="1"/>
          </p:cNvPicPr>
          <p:nvPr/>
        </p:nvPicPr>
        <p:blipFill>
          <a:blip r:embed="rId5" cstate="print"/>
          <a:srcRect t="879"/>
          <a:stretch>
            <a:fillRect/>
          </a:stretch>
        </p:blipFill>
        <p:spPr bwMode="auto">
          <a:xfrm>
            <a:off x="5519738" y="2492375"/>
            <a:ext cx="3624262" cy="307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8" name="Picture 1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11213" y="3716338"/>
            <a:ext cx="4552950" cy="67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827088" y="3644900"/>
            <a:ext cx="4681537" cy="8636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marL="838200" indent="-838200" algn="l" eaLnBrk="1" hangingPunct="1">
              <a:buFont typeface="Calibri" pitchFamily="34" charset="0"/>
              <a:buAutoNum type="arabicPeriod" startAt="10"/>
            </a:pPr>
            <a:r>
              <a:rPr lang="fr-FR" sz="4000" smtClean="0">
                <a:cs typeface="Cambria Math" pitchFamily="18" charset="0"/>
              </a:rPr>
              <a:t>Compléter le tableau de signes</a:t>
            </a:r>
            <a:endParaRPr lang="fr-FR" smtClean="0">
              <a:cs typeface="Cambria Math" pitchFamily="18" charset="0"/>
            </a:endParaRPr>
          </a:p>
        </p:txBody>
      </p:sp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395288" y="2420938"/>
          <a:ext cx="8496944" cy="144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52328"/>
                <a:gridCol w="5544616"/>
              </a:tblGrid>
              <a:tr h="720080">
                <a:tc>
                  <a:txBody>
                    <a:bodyPr/>
                    <a:lstStyle/>
                    <a:p>
                      <a:r>
                        <a:rPr lang="fr-FR" sz="28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endParaRPr lang="fr-FR" sz="2800" b="0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sz="2800" b="0" i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      1                    2</a:t>
                      </a:r>
                      <a:endParaRPr lang="fr-FR" sz="2800" b="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20080">
                <a:tc>
                  <a:txBody>
                    <a:bodyPr/>
                    <a:lstStyle/>
                    <a:p>
                      <a:r>
                        <a:rPr lang="fr-FR" sz="280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f</a:t>
                      </a:r>
                      <a:r>
                        <a:rPr lang="fr-FR" sz="2800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fr-FR" sz="280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r>
                        <a:rPr lang="fr-FR" sz="2800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r>
                        <a:rPr lang="fr-FR" sz="280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= </a:t>
                      </a:r>
                      <a:r>
                        <a:rPr lang="fr-FR" sz="2800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lang="fr-FR" sz="280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r>
                        <a:rPr lang="fr-FR" sz="2800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²</a:t>
                      </a:r>
                      <a:r>
                        <a:rPr lang="fr-FR" sz="280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- </a:t>
                      </a:r>
                      <a:r>
                        <a:rPr lang="fr-FR" sz="2800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r>
                        <a:rPr lang="fr-FR" sz="280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x + </a:t>
                      </a:r>
                      <a:r>
                        <a:rPr lang="fr-FR" sz="2800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fr-FR" sz="280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sz="2800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      0                    0</a:t>
                      </a:r>
                      <a:endParaRPr lang="fr-FR" sz="4000" i="0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26638" name="ZoneTexte 5"/>
          <p:cNvSpPr txBox="1">
            <a:spLocks noChangeArrowheads="1"/>
          </p:cNvSpPr>
          <p:nvPr/>
        </p:nvSpPr>
        <p:spPr bwMode="auto">
          <a:xfrm>
            <a:off x="323850" y="1989138"/>
            <a:ext cx="935038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2800"/>
              <a:t>a</a:t>
            </a:r>
            <a:r>
              <a:rPr lang="fr-FR"/>
              <a:t>.</a:t>
            </a:r>
          </a:p>
        </p:txBody>
      </p:sp>
      <p:sp>
        <p:nvSpPr>
          <p:cNvPr id="26639" name="Rectangle 6"/>
          <p:cNvSpPr>
            <a:spLocks noChangeArrowheads="1"/>
          </p:cNvSpPr>
          <p:nvPr/>
        </p:nvSpPr>
        <p:spPr bwMode="auto">
          <a:xfrm>
            <a:off x="395288" y="4221163"/>
            <a:ext cx="5048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2800"/>
              <a:t>b.</a:t>
            </a:r>
          </a:p>
        </p:txBody>
      </p:sp>
      <p:graphicFrame>
        <p:nvGraphicFramePr>
          <p:cNvPr id="8" name="Tableau 7"/>
          <p:cNvGraphicFramePr>
            <a:graphicFrameLocks noGrp="1"/>
          </p:cNvGraphicFramePr>
          <p:nvPr/>
        </p:nvGraphicFramePr>
        <p:xfrm>
          <a:off x="395288" y="4724400"/>
          <a:ext cx="8496944" cy="148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52328"/>
                <a:gridCol w="5544616"/>
              </a:tblGrid>
              <a:tr h="720080">
                <a:tc>
                  <a:txBody>
                    <a:bodyPr/>
                    <a:lstStyle/>
                    <a:p>
                      <a:r>
                        <a:rPr lang="fr-FR" sz="28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endParaRPr lang="fr-FR" sz="2800" b="0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sz="2800" b="0" i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      -1                   5</a:t>
                      </a:r>
                      <a:endParaRPr lang="fr-FR" sz="2800" b="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20080">
                <a:tc>
                  <a:txBody>
                    <a:bodyPr/>
                    <a:lstStyle/>
                    <a:p>
                      <a:r>
                        <a:rPr lang="fr-FR" sz="280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f</a:t>
                      </a:r>
                      <a:r>
                        <a:rPr lang="fr-FR" sz="2800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fr-FR" sz="280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r>
                        <a:rPr lang="fr-FR" sz="2800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r>
                        <a:rPr lang="fr-FR" sz="280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= - x</a:t>
                      </a:r>
                      <a:r>
                        <a:rPr lang="fr-FR" sz="2800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²</a:t>
                      </a:r>
                      <a:r>
                        <a:rPr lang="fr-FR" sz="280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+</a:t>
                      </a:r>
                      <a:r>
                        <a:rPr lang="fr-FR" sz="2800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r>
                        <a:rPr lang="fr-FR" sz="280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x +</a:t>
                      </a:r>
                      <a:r>
                        <a:rPr lang="fr-FR" sz="2800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fr-FR" sz="280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sz="440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</a:t>
                      </a:r>
                      <a:r>
                        <a:rPr lang="fr-FR" sz="4400" i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r>
                        <a:rPr lang="fr-FR" sz="440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</a:t>
                      </a:r>
                      <a:r>
                        <a:rPr lang="fr-FR" sz="2800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0                   0         </a:t>
                      </a:r>
                      <a:endParaRPr lang="fr-FR" sz="440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9" name="ZoneTexte 8"/>
          <p:cNvSpPr txBox="1">
            <a:spLocks noChangeArrowheads="1"/>
          </p:cNvSpPr>
          <p:nvPr/>
        </p:nvSpPr>
        <p:spPr bwMode="auto">
          <a:xfrm>
            <a:off x="3851275" y="3141663"/>
            <a:ext cx="649288" cy="76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4400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+</a:t>
            </a:r>
            <a:endParaRPr lang="fr-FR" sz="4400"/>
          </a:p>
        </p:txBody>
      </p:sp>
      <p:sp>
        <p:nvSpPr>
          <p:cNvPr id="10" name="ZoneTexte 9"/>
          <p:cNvSpPr txBox="1">
            <a:spLocks noChangeArrowheads="1"/>
          </p:cNvSpPr>
          <p:nvPr/>
        </p:nvSpPr>
        <p:spPr bwMode="auto">
          <a:xfrm>
            <a:off x="7812088" y="3141663"/>
            <a:ext cx="647700" cy="76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4400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+</a:t>
            </a:r>
            <a:endParaRPr lang="fr-FR" sz="4400"/>
          </a:p>
        </p:txBody>
      </p:sp>
      <p:sp>
        <p:nvSpPr>
          <p:cNvPr id="11" name="ZoneTexte 10"/>
          <p:cNvSpPr txBox="1">
            <a:spLocks noChangeArrowheads="1"/>
          </p:cNvSpPr>
          <p:nvPr/>
        </p:nvSpPr>
        <p:spPr bwMode="auto">
          <a:xfrm>
            <a:off x="5795963" y="3141663"/>
            <a:ext cx="647700" cy="76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4400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-</a:t>
            </a:r>
            <a:endParaRPr lang="fr-FR" sz="4400"/>
          </a:p>
        </p:txBody>
      </p:sp>
      <p:sp>
        <p:nvSpPr>
          <p:cNvPr id="12" name="ZoneTexte 11"/>
          <p:cNvSpPr txBox="1">
            <a:spLocks noChangeArrowheads="1"/>
          </p:cNvSpPr>
          <p:nvPr/>
        </p:nvSpPr>
        <p:spPr bwMode="auto">
          <a:xfrm>
            <a:off x="7740650" y="5445125"/>
            <a:ext cx="647700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4400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-</a:t>
            </a:r>
            <a:endParaRPr lang="fr-FR" sz="4400"/>
          </a:p>
        </p:txBody>
      </p:sp>
      <p:sp>
        <p:nvSpPr>
          <p:cNvPr id="13" name="ZoneTexte 12"/>
          <p:cNvSpPr txBox="1">
            <a:spLocks noChangeArrowheads="1"/>
          </p:cNvSpPr>
          <p:nvPr/>
        </p:nvSpPr>
        <p:spPr bwMode="auto">
          <a:xfrm>
            <a:off x="3851275" y="5445125"/>
            <a:ext cx="649288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4400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-</a:t>
            </a:r>
            <a:endParaRPr lang="fr-FR" sz="4400"/>
          </a:p>
        </p:txBody>
      </p:sp>
      <p:sp>
        <p:nvSpPr>
          <p:cNvPr id="14" name="ZoneTexte 13"/>
          <p:cNvSpPr txBox="1">
            <a:spLocks noChangeArrowheads="1"/>
          </p:cNvSpPr>
          <p:nvPr/>
        </p:nvSpPr>
        <p:spPr bwMode="auto">
          <a:xfrm>
            <a:off x="5795963" y="5445125"/>
            <a:ext cx="647700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4400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+</a:t>
            </a:r>
            <a:endParaRPr lang="fr-FR" sz="4400"/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686800" cy="857250"/>
          </a:xfrm>
        </p:spPr>
        <p:txBody>
          <a:bodyPr/>
          <a:lstStyle/>
          <a:p>
            <a:pPr algn="l" eaLnBrk="1" hangingPunct="1">
              <a:buFont typeface="Calibri" pitchFamily="34" charset="0"/>
              <a:buAutoNum type="arabicPeriod" startAt="11"/>
            </a:pPr>
            <a:r>
              <a:rPr lang="fr-FR" sz="4000" smtClean="0">
                <a:cs typeface="Cambria Math" pitchFamily="18" charset="0"/>
              </a:rPr>
              <a:t> Compléter le tableau de signes</a:t>
            </a:r>
          </a:p>
        </p:txBody>
      </p:sp>
      <p:sp>
        <p:nvSpPr>
          <p:cNvPr id="27651" name="ZoneTexte 4"/>
          <p:cNvSpPr txBox="1">
            <a:spLocks noChangeArrowheads="1"/>
          </p:cNvSpPr>
          <p:nvPr/>
        </p:nvSpPr>
        <p:spPr bwMode="auto">
          <a:xfrm>
            <a:off x="323850" y="1989138"/>
            <a:ext cx="935038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2800"/>
              <a:t>a</a:t>
            </a:r>
            <a:r>
              <a:rPr lang="fr-FR"/>
              <a:t>.</a:t>
            </a:r>
          </a:p>
        </p:txBody>
      </p:sp>
      <p:graphicFrame>
        <p:nvGraphicFramePr>
          <p:cNvPr id="6" name="Tableau 5"/>
          <p:cNvGraphicFramePr>
            <a:graphicFrameLocks noGrp="1"/>
          </p:cNvGraphicFramePr>
          <p:nvPr/>
        </p:nvGraphicFramePr>
        <p:xfrm>
          <a:off x="395288" y="2420938"/>
          <a:ext cx="8496944" cy="144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52328"/>
                <a:gridCol w="5544616"/>
              </a:tblGrid>
              <a:tr h="720080">
                <a:tc>
                  <a:txBody>
                    <a:bodyPr/>
                    <a:lstStyle/>
                    <a:p>
                      <a:r>
                        <a:rPr lang="fr-FR" sz="28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endParaRPr lang="fr-FR" sz="2800" b="0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sz="2800" b="0" i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                       </a:t>
                      </a:r>
                      <a:endParaRPr lang="fr-FR" sz="2800" b="0" i="0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20080">
                <a:tc>
                  <a:txBody>
                    <a:bodyPr/>
                    <a:lstStyle/>
                    <a:p>
                      <a:r>
                        <a:rPr lang="fr-FR" sz="280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f</a:t>
                      </a:r>
                      <a:r>
                        <a:rPr lang="fr-FR" sz="2800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fr-FR" sz="280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r>
                        <a:rPr lang="fr-FR" sz="2800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r>
                        <a:rPr lang="fr-FR" sz="280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= </a:t>
                      </a:r>
                      <a:r>
                        <a:rPr lang="fr-FR" sz="2800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3(</a:t>
                      </a:r>
                      <a:r>
                        <a:rPr lang="fr-FR" sz="280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x-</a:t>
                      </a:r>
                      <a:r>
                        <a:rPr lang="fr-FR" sz="2800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2)(</a:t>
                      </a:r>
                      <a:r>
                        <a:rPr lang="fr-FR" sz="280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x+</a:t>
                      </a:r>
                      <a:r>
                        <a:rPr lang="fr-FR" sz="2800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1)</a:t>
                      </a:r>
                      <a:endParaRPr lang="fr-FR" sz="280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sz="2800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      0                     0</a:t>
                      </a:r>
                      <a:endParaRPr lang="fr-FR" sz="4400" i="1" kern="1200" dirty="0" smtClean="0">
                        <a:solidFill>
                          <a:srgbClr val="FF0000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27663" name="Rectangle 6"/>
          <p:cNvSpPr>
            <a:spLocks noChangeArrowheads="1"/>
          </p:cNvSpPr>
          <p:nvPr/>
        </p:nvSpPr>
        <p:spPr bwMode="auto">
          <a:xfrm>
            <a:off x="395288" y="4221163"/>
            <a:ext cx="5048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2800"/>
              <a:t>b.</a:t>
            </a:r>
          </a:p>
        </p:txBody>
      </p:sp>
      <p:graphicFrame>
        <p:nvGraphicFramePr>
          <p:cNvPr id="8" name="Tableau 7"/>
          <p:cNvGraphicFramePr>
            <a:graphicFrameLocks noGrp="1"/>
          </p:cNvGraphicFramePr>
          <p:nvPr/>
        </p:nvGraphicFramePr>
        <p:xfrm>
          <a:off x="395288" y="4724400"/>
          <a:ext cx="8496944" cy="148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52328"/>
                <a:gridCol w="5544616"/>
              </a:tblGrid>
              <a:tr h="720080">
                <a:tc>
                  <a:txBody>
                    <a:bodyPr/>
                    <a:lstStyle/>
                    <a:p>
                      <a:r>
                        <a:rPr lang="fr-FR" sz="28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endParaRPr lang="fr-FR" sz="2800" b="0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sz="2800" b="0" i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      -5                   -3</a:t>
                      </a:r>
                      <a:endParaRPr lang="fr-FR" sz="2800" b="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20080">
                <a:tc>
                  <a:txBody>
                    <a:bodyPr/>
                    <a:lstStyle/>
                    <a:p>
                      <a:r>
                        <a:rPr lang="fr-FR" sz="280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f</a:t>
                      </a:r>
                      <a:r>
                        <a:rPr lang="fr-FR" sz="2800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fr-FR" sz="280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r>
                        <a:rPr lang="fr-FR" sz="2800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r>
                        <a:rPr lang="fr-FR" sz="280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= </a:t>
                      </a:r>
                      <a:r>
                        <a:rPr lang="fr-FR" sz="2800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2(</a:t>
                      </a:r>
                      <a:r>
                        <a:rPr lang="fr-FR" sz="280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x     </a:t>
                      </a:r>
                      <a:r>
                        <a:rPr lang="fr-FR" sz="2800" i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)(</a:t>
                      </a:r>
                      <a:r>
                        <a:rPr lang="fr-FR" sz="2800" i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x     </a:t>
                      </a:r>
                      <a:r>
                        <a:rPr lang="fr-FR" sz="2800" i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fr-FR" sz="280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sz="280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      </a:t>
                      </a:r>
                      <a:r>
                        <a:rPr lang="fr-FR" sz="2800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        </a:t>
                      </a:r>
                      <a:r>
                        <a:rPr lang="fr-FR" sz="4400" i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</a:t>
                      </a:r>
                      <a:r>
                        <a:rPr lang="fr-FR" sz="2800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     </a:t>
                      </a:r>
                      <a:endParaRPr lang="fr-FR" sz="4400" i="0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9" name="ZoneTexte 8"/>
          <p:cNvSpPr txBox="1">
            <a:spLocks noChangeArrowheads="1"/>
          </p:cNvSpPr>
          <p:nvPr/>
        </p:nvSpPr>
        <p:spPr bwMode="auto">
          <a:xfrm>
            <a:off x="3851275" y="3141663"/>
            <a:ext cx="649288" cy="76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4400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+</a:t>
            </a:r>
            <a:endParaRPr lang="fr-FR" sz="4400"/>
          </a:p>
        </p:txBody>
      </p:sp>
      <p:sp>
        <p:nvSpPr>
          <p:cNvPr id="10" name="ZoneTexte 9"/>
          <p:cNvSpPr txBox="1">
            <a:spLocks noChangeArrowheads="1"/>
          </p:cNvSpPr>
          <p:nvPr/>
        </p:nvSpPr>
        <p:spPr bwMode="auto">
          <a:xfrm>
            <a:off x="7812088" y="3141663"/>
            <a:ext cx="647700" cy="76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4400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+</a:t>
            </a:r>
            <a:endParaRPr lang="fr-FR" sz="4400"/>
          </a:p>
        </p:txBody>
      </p:sp>
      <p:sp>
        <p:nvSpPr>
          <p:cNvPr id="11" name="ZoneTexte 10"/>
          <p:cNvSpPr txBox="1">
            <a:spLocks noChangeArrowheads="1"/>
          </p:cNvSpPr>
          <p:nvPr/>
        </p:nvSpPr>
        <p:spPr bwMode="auto">
          <a:xfrm>
            <a:off x="3924300" y="5445125"/>
            <a:ext cx="647700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4400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+</a:t>
            </a:r>
            <a:endParaRPr lang="fr-FR" sz="4400"/>
          </a:p>
        </p:txBody>
      </p:sp>
      <p:sp>
        <p:nvSpPr>
          <p:cNvPr id="12" name="ZoneTexte 11"/>
          <p:cNvSpPr txBox="1">
            <a:spLocks noChangeArrowheads="1"/>
          </p:cNvSpPr>
          <p:nvPr/>
        </p:nvSpPr>
        <p:spPr bwMode="auto">
          <a:xfrm>
            <a:off x="7812088" y="5445125"/>
            <a:ext cx="647700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4400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+</a:t>
            </a:r>
            <a:endParaRPr lang="fr-FR" sz="4400"/>
          </a:p>
        </p:txBody>
      </p:sp>
      <p:sp>
        <p:nvSpPr>
          <p:cNvPr id="13" name="ZoneTexte 12"/>
          <p:cNvSpPr txBox="1">
            <a:spLocks noChangeArrowheads="1"/>
          </p:cNvSpPr>
          <p:nvPr/>
        </p:nvSpPr>
        <p:spPr bwMode="auto">
          <a:xfrm>
            <a:off x="5795963" y="3141663"/>
            <a:ext cx="647700" cy="76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4400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-</a:t>
            </a:r>
            <a:endParaRPr lang="fr-FR" sz="4400"/>
          </a:p>
        </p:txBody>
      </p:sp>
      <p:sp>
        <p:nvSpPr>
          <p:cNvPr id="14" name="ZoneTexte 13"/>
          <p:cNvSpPr txBox="1">
            <a:spLocks noChangeArrowheads="1"/>
          </p:cNvSpPr>
          <p:nvPr/>
        </p:nvSpPr>
        <p:spPr bwMode="auto">
          <a:xfrm>
            <a:off x="5795963" y="5373688"/>
            <a:ext cx="647700" cy="76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4400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-</a:t>
            </a:r>
            <a:endParaRPr lang="fr-FR" sz="4400"/>
          </a:p>
        </p:txBody>
      </p:sp>
      <p:sp>
        <p:nvSpPr>
          <p:cNvPr id="15" name="ZoneTexte 14"/>
          <p:cNvSpPr txBox="1">
            <a:spLocks noChangeArrowheads="1"/>
          </p:cNvSpPr>
          <p:nvPr/>
        </p:nvSpPr>
        <p:spPr bwMode="auto">
          <a:xfrm>
            <a:off x="4716463" y="2349500"/>
            <a:ext cx="3095625" cy="76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4400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fr-FR" sz="32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1                2</a:t>
            </a:r>
            <a:endParaRPr lang="fr-FR" sz="3200"/>
          </a:p>
        </p:txBody>
      </p:sp>
      <p:sp>
        <p:nvSpPr>
          <p:cNvPr id="16" name="ZoneTexte 15"/>
          <p:cNvSpPr txBox="1">
            <a:spLocks noChangeArrowheads="1"/>
          </p:cNvSpPr>
          <p:nvPr/>
        </p:nvSpPr>
        <p:spPr bwMode="auto">
          <a:xfrm>
            <a:off x="1692275" y="5373688"/>
            <a:ext cx="792163" cy="76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4400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800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+</a:t>
            </a:r>
            <a:r>
              <a:rPr lang="fr-FR" sz="28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endParaRPr lang="fr-FR" sz="2800"/>
          </a:p>
        </p:txBody>
      </p:sp>
      <p:sp>
        <p:nvSpPr>
          <p:cNvPr id="17" name="ZoneTexte 16"/>
          <p:cNvSpPr txBox="1">
            <a:spLocks noChangeArrowheads="1"/>
          </p:cNvSpPr>
          <p:nvPr/>
        </p:nvSpPr>
        <p:spPr bwMode="auto">
          <a:xfrm>
            <a:off x="2484438" y="5373688"/>
            <a:ext cx="792162" cy="76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4400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800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+</a:t>
            </a:r>
            <a:r>
              <a:rPr lang="fr-FR" sz="28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endParaRPr lang="fr-FR" sz="2800"/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marL="838200" indent="-838200" algn="l" eaLnBrk="1" hangingPunct="1">
              <a:buFont typeface="Calibri" pitchFamily="34" charset="0"/>
              <a:buAutoNum type="arabicPeriod" startAt="12"/>
            </a:pPr>
            <a:r>
              <a:rPr lang="fr-FR" sz="4000" smtClean="0">
                <a:cs typeface="Cambria Math" pitchFamily="18" charset="0"/>
              </a:rPr>
              <a:t>Retrouver </a:t>
            </a:r>
            <a:r>
              <a:rPr lang="fr-FR" i="1" smtClean="0">
                <a:latin typeface="Times" pitchFamily="18" charset="0"/>
                <a:cs typeface="Cambria Math" pitchFamily="18" charset="0"/>
              </a:rPr>
              <a:t>f(x)</a:t>
            </a:r>
            <a:endParaRPr lang="fr-FR" smtClean="0">
              <a:latin typeface="Times" pitchFamily="18" charset="0"/>
              <a:cs typeface="Cambria Math" pitchFamily="18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468313" y="1989138"/>
            <a:ext cx="7991475" cy="31083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i="1" dirty="0">
                <a:latin typeface="Times" pitchFamily="18" charset="0"/>
              </a:rPr>
              <a:t>f </a:t>
            </a:r>
            <a:r>
              <a:rPr lang="fr-FR" sz="3200" dirty="0"/>
              <a:t>est une fonction polynôme de degré 2.</a:t>
            </a:r>
          </a:p>
          <a:p>
            <a:pPr>
              <a:defRPr/>
            </a:pPr>
            <a:r>
              <a:rPr lang="fr-FR" sz="3200" dirty="0"/>
              <a:t>La courbe représentative de </a:t>
            </a:r>
            <a:r>
              <a:rPr lang="fr-FR" sz="3200" i="1" dirty="0">
                <a:latin typeface="Times" pitchFamily="18" charset="0"/>
              </a:rPr>
              <a:t>f :</a:t>
            </a:r>
            <a:endParaRPr lang="fr-FR" sz="3200" dirty="0"/>
          </a:p>
          <a:p>
            <a:pPr marL="342900" indent="-342900">
              <a:defRPr/>
            </a:pPr>
            <a:r>
              <a:rPr lang="fr-FR" sz="3200" dirty="0"/>
              <a:t>- admet pour sommet S (3 ; 4)</a:t>
            </a:r>
          </a:p>
          <a:p>
            <a:pPr marL="342900" indent="-342900">
              <a:defRPr/>
            </a:pPr>
            <a:r>
              <a:rPr lang="fr-FR" sz="3200" dirty="0"/>
              <a:t>- passe par le point P (4 ; 1)</a:t>
            </a:r>
          </a:p>
          <a:p>
            <a:pPr marL="342900" indent="-342900">
              <a:buFontTx/>
              <a:buAutoNum type="alphaLcPeriod"/>
              <a:defRPr/>
            </a:pPr>
            <a:endParaRPr lang="fr-FR" sz="3200" dirty="0"/>
          </a:p>
          <a:p>
            <a:pPr>
              <a:defRPr/>
            </a:pPr>
            <a:endParaRPr lang="fr-FR" dirty="0"/>
          </a:p>
          <a:p>
            <a:pPr>
              <a:defRPr/>
            </a:pPr>
            <a:endParaRPr lang="fr-FR" dirty="0"/>
          </a:p>
        </p:txBody>
      </p:sp>
      <p:pic>
        <p:nvPicPr>
          <p:cNvPr id="5120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9613" y="4221163"/>
            <a:ext cx="525780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0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79613" y="4941888"/>
            <a:ext cx="4762500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0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08175" y="5661025"/>
            <a:ext cx="5248275" cy="67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itr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iaposcourante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1121</TotalTime>
  <Words>713</Words>
  <Application>Microsoft Office PowerPoint</Application>
  <PresentationFormat>Affichage à l'écran (4:3)</PresentationFormat>
  <Paragraphs>204</Paragraphs>
  <Slides>27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2</vt:i4>
      </vt:variant>
      <vt:variant>
        <vt:lpstr>Titres des diapositives</vt:lpstr>
      </vt:variant>
      <vt:variant>
        <vt:i4>27</vt:i4>
      </vt:variant>
    </vt:vector>
  </HeadingPairs>
  <TitlesOfParts>
    <vt:vector size="29" baseType="lpstr">
      <vt:lpstr>titre</vt:lpstr>
      <vt:lpstr>diaposcourantes</vt:lpstr>
      <vt:lpstr>Fonction polynôme de degré 2 et parabole  (O ; I, J) est un repère orthogonal du plan</vt:lpstr>
      <vt:lpstr>Donner l’orientation de la parabole P</vt:lpstr>
      <vt:lpstr>Donner l’axe de symétrie de la parabole P</vt:lpstr>
      <vt:lpstr>Donner le sommet S de la parabole P  </vt:lpstr>
      <vt:lpstr>Diapositive 5</vt:lpstr>
      <vt:lpstr>Diapositive 6</vt:lpstr>
      <vt:lpstr>Diapositive 7</vt:lpstr>
      <vt:lpstr>Diapositive 8</vt:lpstr>
      <vt:lpstr>Déterminer le signe de a et de  </vt:lpstr>
      <vt:lpstr>Retrouver l’expression de f (x) d’après la courbe de  f </vt:lpstr>
      <vt:lpstr>Compléter le tableau de signes</vt:lpstr>
      <vt:lpstr> Compléter le tableau de signes</vt:lpstr>
      <vt:lpstr>Retrouver f(x)</vt:lpstr>
      <vt:lpstr>Diapositive 14</vt:lpstr>
      <vt:lpstr>Donner l’orientation de la parabole P</vt:lpstr>
      <vt:lpstr>Donner l’axe de symétrie de la parabole P</vt:lpstr>
      <vt:lpstr>Donner le sommet S de la parabole P  </vt:lpstr>
      <vt:lpstr>Diapositive 18</vt:lpstr>
      <vt:lpstr>Diapositive 19</vt:lpstr>
      <vt:lpstr>Diapositive 20</vt:lpstr>
      <vt:lpstr>Diapositive 21</vt:lpstr>
      <vt:lpstr>Diapositive 22</vt:lpstr>
      <vt:lpstr>Déterminer le signe de a et de  </vt:lpstr>
      <vt:lpstr>Retrouver l’expression de f (x) d’après la courbe de  f </vt:lpstr>
      <vt:lpstr>Compléter le tableau de signes</vt:lpstr>
      <vt:lpstr> Compléter le tableau de signes</vt:lpstr>
      <vt:lpstr>Retrouver f(x)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MH</dc:creator>
  <cp:lastModifiedBy>cpaul</cp:lastModifiedBy>
  <cp:revision>160</cp:revision>
  <dcterms:created xsi:type="dcterms:W3CDTF">2010-05-07T13:51:37Z</dcterms:created>
  <dcterms:modified xsi:type="dcterms:W3CDTF">2015-06-26T12:38:55Z</dcterms:modified>
</cp:coreProperties>
</file>