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99" r:id="rId4"/>
    <p:sldId id="324" r:id="rId5"/>
    <p:sldId id="323" r:id="rId6"/>
    <p:sldId id="322" r:id="rId7"/>
    <p:sldId id="310" r:id="rId8"/>
    <p:sldId id="311" r:id="rId9"/>
    <p:sldId id="281" r:id="rId10"/>
    <p:sldId id="295" r:id="rId11"/>
    <p:sldId id="298" r:id="rId12"/>
    <p:sldId id="268" r:id="rId13"/>
    <p:sldId id="334" r:id="rId14"/>
    <p:sldId id="335" r:id="rId15"/>
    <p:sldId id="327" r:id="rId16"/>
    <p:sldId id="328" r:id="rId17"/>
    <p:sldId id="329" r:id="rId18"/>
    <p:sldId id="330" r:id="rId19"/>
    <p:sldId id="331" r:id="rId20"/>
    <p:sldId id="332" r:id="rId21"/>
    <p:sldId id="333" r:id="rId2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1" autoAdjust="0"/>
    <p:restoredTop sz="94660"/>
  </p:normalViewPr>
  <p:slideViewPr>
    <p:cSldViewPr>
      <p:cViewPr varScale="1">
        <p:scale>
          <a:sx n="69" d="100"/>
          <a:sy n="69" d="100"/>
        </p:scale>
        <p:origin x="-3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image" Target="../media/image17.wmf"/><Relationship Id="rId7" Type="http://schemas.openxmlformats.org/officeDocument/2006/relationships/image" Target="../media/image59.wmf"/><Relationship Id="rId2" Type="http://schemas.openxmlformats.org/officeDocument/2006/relationships/image" Target="../media/image57.wmf"/><Relationship Id="rId1" Type="http://schemas.openxmlformats.org/officeDocument/2006/relationships/image" Target="../media/image15.wmf"/><Relationship Id="rId6" Type="http://schemas.openxmlformats.org/officeDocument/2006/relationships/image" Target="../media/image58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67.wmf"/><Relationship Id="rId4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847D22-3DA7-4AAD-8A60-8CB19B3D7C04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847D22-3DA7-4AAD-8A60-8CB19B3D7C04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29/05/2015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5.bin"/><Relationship Id="rId9" Type="http://schemas.openxmlformats.org/officeDocument/2006/relationships/oleObject" Target="../embeddings/oleObject5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3.bin"/><Relationship Id="rId9" Type="http://schemas.openxmlformats.org/officeDocument/2006/relationships/oleObject" Target="../embeddings/oleObject5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1.bin"/><Relationship Id="rId9" Type="http://schemas.openxmlformats.org/officeDocument/2006/relationships/oleObject" Target="../embeddings/oleObject6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0.bin"/><Relationship Id="rId5" Type="http://schemas.openxmlformats.org/officeDocument/2006/relationships/oleObject" Target="../embeddings/oleObject69.bin"/><Relationship Id="rId4" Type="http://schemas.openxmlformats.org/officeDocument/2006/relationships/oleObject" Target="../embeddings/oleObject68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oleObject" Target="../embeddings/oleObject72.bin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1.png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Etude </a:t>
            </a:r>
            <a:r>
              <a:rPr lang="fr-FR" smtClean="0"/>
              <a:t>de fonctions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2643174" y="0"/>
            <a:ext cx="1714512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1. </a:t>
            </a:r>
            <a:r>
              <a:rPr lang="fr-FR" dirty="0" smtClean="0">
                <a:cs typeface="Times New Roman" pitchFamily="18" charset="0"/>
              </a:rPr>
              <a:t>Compléter avec   &lt;  ou  &gt;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83568" y="2060848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a. 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1403648" y="2060848"/>
          <a:ext cx="2201863" cy="592138"/>
        </p:xfrm>
        <a:graphic>
          <a:graphicData uri="http://schemas.openxmlformats.org/presentationml/2006/ole">
            <p:oleObj spid="_x0000_s9225" name="Équation" r:id="rId3" imgW="850680" imgH="228600" progId="Equation.3">
              <p:embed/>
            </p:oleObj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683568" y="2924944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b. 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1331640" y="3356992"/>
          <a:ext cx="1673225" cy="593725"/>
        </p:xfrm>
        <a:graphic>
          <a:graphicData uri="http://schemas.openxmlformats.org/presentationml/2006/ole">
            <p:oleObj spid="_x0000_s9226" name="Équation" r:id="rId4" imgW="647640" imgH="228600" progId="Equation.3">
              <p:embed/>
            </p:oleObj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683568" y="3789040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c. 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1331640" y="4653136"/>
          <a:ext cx="1874837" cy="593725"/>
        </p:xfrm>
        <a:graphic>
          <a:graphicData uri="http://schemas.openxmlformats.org/presentationml/2006/ole">
            <p:oleObj spid="_x0000_s9227" name="Équation" r:id="rId5" imgW="723600" imgH="228600" progId="Equation.3">
              <p:embed/>
            </p:oleObj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4788024" y="2060848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d.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5148064" y="2060848"/>
          <a:ext cx="2624138" cy="660400"/>
        </p:xfrm>
        <a:graphic>
          <a:graphicData uri="http://schemas.openxmlformats.org/presentationml/2006/ole">
            <p:oleObj spid="_x0000_s9228" name="Equation" r:id="rId6" imgW="1015920" imgH="253800" progId="">
              <p:embed/>
            </p:oleObj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4860032" y="2996952"/>
            <a:ext cx="2880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e. 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5436096" y="3429000"/>
          <a:ext cx="1939925" cy="660400"/>
        </p:xfrm>
        <a:graphic>
          <a:graphicData uri="http://schemas.openxmlformats.org/presentationml/2006/ole">
            <p:oleObj spid="_x0000_s9229" name="Équation" r:id="rId7" imgW="749160" imgH="253800" progId="Equation.3">
              <p:embed/>
            </p:oleObj>
          </a:graphicData>
        </a:graphic>
      </p:graphicFrame>
      <p:sp>
        <p:nvSpPr>
          <p:cNvPr id="20" name="ZoneTexte 19"/>
          <p:cNvSpPr txBox="1"/>
          <p:nvPr/>
        </p:nvSpPr>
        <p:spPr>
          <a:xfrm>
            <a:off x="4860032" y="4149080"/>
            <a:ext cx="2952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f.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30" name="Object 14"/>
          <p:cNvGraphicFramePr>
            <a:graphicFrameLocks noChangeAspect="1"/>
          </p:cNvGraphicFramePr>
          <p:nvPr/>
        </p:nvGraphicFramePr>
        <p:xfrm>
          <a:off x="5364088" y="4581128"/>
          <a:ext cx="2463800" cy="660400"/>
        </p:xfrm>
        <a:graphic>
          <a:graphicData uri="http://schemas.openxmlformats.org/presentationml/2006/ole">
            <p:oleObj spid="_x0000_s9230" name="Équation" r:id="rId8" imgW="952200" imgH="2538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2. </a:t>
            </a:r>
            <a:r>
              <a:rPr lang="fr-FR" dirty="0" smtClean="0">
                <a:cs typeface="Times New Roman" pitchFamily="18" charset="0"/>
              </a:rPr>
              <a:t>Compléter avec   &lt;  ou  &gt;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1"/>
            <a:ext cx="309684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a.</a:t>
            </a:r>
            <a:r>
              <a:rPr lang="fr-FR" sz="3200" dirty="0" smtClean="0">
                <a:latin typeface="+mj-lt"/>
              </a:rPr>
              <a:t>                               	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b.</a:t>
            </a:r>
            <a:r>
              <a:rPr lang="fr-FR" sz="3200" dirty="0" smtClean="0">
                <a:latin typeface="+mj-lt"/>
              </a:rPr>
              <a:t>                        		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c.	</a:t>
            </a:r>
            <a:r>
              <a:rPr lang="fr-FR" sz="3200" dirty="0" smtClean="0">
                <a:latin typeface="+mj-lt"/>
              </a:rPr>
              <a:t>                          	</a:t>
            </a:r>
          </a:p>
          <a:p>
            <a:pPr>
              <a:defRPr/>
            </a:pPr>
            <a:endParaRPr lang="fr-FR" sz="3200" dirty="0" smtClean="0"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+mj-lt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     </a:t>
            </a:r>
          </a:p>
          <a:p>
            <a:pPr>
              <a:defRPr/>
            </a:pPr>
            <a:r>
              <a:rPr lang="fr-FR" sz="3200" dirty="0" smtClean="0"/>
              <a:t>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1476375" y="2389188"/>
          <a:ext cx="1412875" cy="525462"/>
        </p:xfrm>
        <a:graphic>
          <a:graphicData uri="http://schemas.openxmlformats.org/presentationml/2006/ole">
            <p:oleObj spid="_x0000_s94210" name="Équation" r:id="rId3" imgW="545760" imgH="20304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475656" y="5301208"/>
          <a:ext cx="1479550" cy="527050"/>
        </p:xfrm>
        <a:graphic>
          <a:graphicData uri="http://schemas.openxmlformats.org/presentationml/2006/ole">
            <p:oleObj spid="_x0000_s94212" name="Equation" r:id="rId4" imgW="571320" imgH="203040" progId="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331640" y="3861048"/>
          <a:ext cx="1905000" cy="527050"/>
        </p:xfrm>
        <a:graphic>
          <a:graphicData uri="http://schemas.openxmlformats.org/presentationml/2006/ole">
            <p:oleObj spid="_x0000_s94213" name="Équation" r:id="rId5" imgW="736560" imgH="203040" progId="Equation.3">
              <p:embed/>
            </p:oleObj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4932040" y="2348880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d.</a:t>
            </a:r>
          </a:p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e. </a:t>
            </a:r>
          </a:p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f.    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4216" name="Object 2"/>
          <p:cNvGraphicFramePr>
            <a:graphicFrameLocks noChangeAspect="1"/>
          </p:cNvGraphicFramePr>
          <p:nvPr/>
        </p:nvGraphicFramePr>
        <p:xfrm>
          <a:off x="5796136" y="2420888"/>
          <a:ext cx="2465388" cy="627063"/>
        </p:xfrm>
        <a:graphic>
          <a:graphicData uri="http://schemas.openxmlformats.org/presentationml/2006/ole">
            <p:oleObj spid="_x0000_s94216" name="Équation" r:id="rId6" imgW="952200" imgH="241200" progId="Equation.3">
              <p:embed/>
            </p:oleObj>
          </a:graphicData>
        </a:graphic>
      </p:graphicFrame>
      <p:graphicFrame>
        <p:nvGraphicFramePr>
          <p:cNvPr id="94217" name="Object 6"/>
          <p:cNvGraphicFramePr>
            <a:graphicFrameLocks noChangeAspect="1"/>
          </p:cNvGraphicFramePr>
          <p:nvPr/>
        </p:nvGraphicFramePr>
        <p:xfrm>
          <a:off x="5580112" y="4005064"/>
          <a:ext cx="2892425" cy="593725"/>
        </p:xfrm>
        <a:graphic>
          <a:graphicData uri="http://schemas.openxmlformats.org/presentationml/2006/ole">
            <p:oleObj spid="_x0000_s94217" name="Équation" r:id="rId7" imgW="1117440" imgH="228600" progId="Equation.3">
              <p:embed/>
            </p:oleObj>
          </a:graphicData>
        </a:graphic>
      </p:graphicFrame>
      <p:graphicFrame>
        <p:nvGraphicFramePr>
          <p:cNvPr id="94218" name="Object 8"/>
          <p:cNvGraphicFramePr>
            <a:graphicFrameLocks noChangeAspect="1"/>
          </p:cNvGraphicFramePr>
          <p:nvPr/>
        </p:nvGraphicFramePr>
        <p:xfrm>
          <a:off x="5580112" y="5301208"/>
          <a:ext cx="2463800" cy="593725"/>
        </p:xfrm>
        <a:graphic>
          <a:graphicData uri="http://schemas.openxmlformats.org/presentationml/2006/ole">
            <p:oleObj spid="_x0000_s94218" name="Équation" r:id="rId8" imgW="95220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3. </a:t>
            </a:r>
            <a:r>
              <a:rPr lang="fr-FR" dirty="0" smtClean="0">
                <a:cs typeface="Times New Roman" pitchFamily="18" charset="0"/>
              </a:rPr>
              <a:t>Compléter les inégalités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67290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                        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  </a:t>
            </a:r>
          </a:p>
          <a:p>
            <a:pPr>
              <a:defRPr/>
            </a:pPr>
            <a:endParaRPr lang="fr-FR" sz="3200" dirty="0" smtClean="0"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+mj-lt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 alors  </a:t>
            </a:r>
          </a:p>
          <a:p>
            <a:pPr>
              <a:defRPr/>
            </a:pPr>
            <a:r>
              <a:rPr lang="fr-FR" sz="3200" dirty="0" smtClean="0"/>
              <a:t>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1475656" y="2420888"/>
          <a:ext cx="1412875" cy="460375"/>
        </p:xfrm>
        <a:graphic>
          <a:graphicData uri="http://schemas.openxmlformats.org/presentationml/2006/ole">
            <p:oleObj spid="_x0000_s93186" name="Équation" r:id="rId3" imgW="545760" imgH="177480" progId="Equation.3">
              <p:embed/>
            </p:oleObj>
          </a:graphicData>
        </a:graphic>
      </p:graphicFrame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506913" y="2316163"/>
          <a:ext cx="2201862" cy="593725"/>
        </p:xfrm>
        <a:graphic>
          <a:graphicData uri="http://schemas.openxmlformats.org/presentationml/2006/ole">
            <p:oleObj spid="_x0000_s93187" name="Équation" r:id="rId4" imgW="850680" imgH="22860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350963" y="4300538"/>
          <a:ext cx="1808162" cy="592137"/>
        </p:xfrm>
        <a:graphic>
          <a:graphicData uri="http://schemas.openxmlformats.org/presentationml/2006/ole">
            <p:oleObj spid="_x0000_s93188" name="Équation" r:id="rId5" imgW="698400" imgH="228600" progId="Equation.3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514475" y="3357563"/>
          <a:ext cx="1477963" cy="460375"/>
        </p:xfrm>
        <a:graphic>
          <a:graphicData uri="http://schemas.openxmlformats.org/presentationml/2006/ole">
            <p:oleObj spid="_x0000_s93189" name="Équation" r:id="rId6" imgW="571320" imgH="177480" progId="Equation.3">
              <p:embed/>
            </p:oleObj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512888" y="5235575"/>
          <a:ext cx="1773237" cy="592138"/>
        </p:xfrm>
        <a:graphic>
          <a:graphicData uri="http://schemas.openxmlformats.org/presentationml/2006/ole">
            <p:oleObj spid="_x0000_s93190" name="Équation" r:id="rId7" imgW="685800" imgH="228600" progId="Equation.3">
              <p:embed/>
            </p:oleObj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578350" y="3179763"/>
          <a:ext cx="2201863" cy="593725"/>
        </p:xfrm>
        <a:graphic>
          <a:graphicData uri="http://schemas.openxmlformats.org/presentationml/2006/ole">
            <p:oleObj spid="_x0000_s93191" name="Équation" r:id="rId8" imgW="850680" imgH="228600" progId="Equation.3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4788024" y="5373216"/>
          <a:ext cx="1905000" cy="428625"/>
        </p:xfrm>
        <a:graphic>
          <a:graphicData uri="http://schemas.openxmlformats.org/presentationml/2006/ole">
            <p:oleObj spid="_x0000_s93192" name="Equation" r:id="rId9" imgW="736560" imgH="164880" progId="">
              <p:embed/>
            </p:oleObj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4860032" y="4437112"/>
          <a:ext cx="1906588" cy="428625"/>
        </p:xfrm>
        <a:graphic>
          <a:graphicData uri="http://schemas.openxmlformats.org/presentationml/2006/ole">
            <p:oleObj spid="_x0000_s93193" name="Equation" r:id="rId10" imgW="736560" imgH="16488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4. </a:t>
            </a:r>
            <a:r>
              <a:rPr lang="fr-FR" dirty="0" smtClean="0">
                <a:cs typeface="Times New Roman" pitchFamily="18" charset="0"/>
              </a:rPr>
              <a:t>Compléter les inégalités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67290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                        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  </a:t>
            </a:r>
          </a:p>
          <a:p>
            <a:pPr>
              <a:defRPr/>
            </a:pPr>
            <a:endParaRPr lang="fr-FR" sz="3200" dirty="0" smtClean="0"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+mj-lt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 alors  </a:t>
            </a:r>
          </a:p>
          <a:p>
            <a:pPr>
              <a:defRPr/>
            </a:pPr>
            <a:r>
              <a:rPr lang="fr-FR" sz="3200" dirty="0" smtClean="0"/>
              <a:t>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1475656" y="2420888"/>
          <a:ext cx="1412875" cy="460375"/>
        </p:xfrm>
        <a:graphic>
          <a:graphicData uri="http://schemas.openxmlformats.org/presentationml/2006/ole">
            <p:oleObj spid="_x0000_s79874" name="Équation" r:id="rId3" imgW="545760" imgH="177480" progId="Equation.3">
              <p:embed/>
            </p:oleObj>
          </a:graphicData>
        </a:graphic>
      </p:graphicFrame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572000" y="2348880"/>
          <a:ext cx="2070100" cy="527050"/>
        </p:xfrm>
        <a:graphic>
          <a:graphicData uri="http://schemas.openxmlformats.org/presentationml/2006/ole">
            <p:oleObj spid="_x0000_s79875" name="Équation" r:id="rId4" imgW="799920" imgH="20304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366838" y="4365625"/>
          <a:ext cx="1774825" cy="460375"/>
        </p:xfrm>
        <a:graphic>
          <a:graphicData uri="http://schemas.openxmlformats.org/presentationml/2006/ole">
            <p:oleObj spid="_x0000_s79876" name="Équation" r:id="rId5" imgW="685800" imgH="177480" progId="Equation.3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400175" y="3357563"/>
          <a:ext cx="1708150" cy="460375"/>
        </p:xfrm>
        <a:graphic>
          <a:graphicData uri="http://schemas.openxmlformats.org/presentationml/2006/ole">
            <p:oleObj spid="_x0000_s79877" name="Équation" r:id="rId6" imgW="660240" imgH="177480" progId="Equation.3">
              <p:embed/>
            </p:oleObj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331640" y="5301208"/>
          <a:ext cx="2135188" cy="460375"/>
        </p:xfrm>
        <a:graphic>
          <a:graphicData uri="http://schemas.openxmlformats.org/presentationml/2006/ole">
            <p:oleObj spid="_x0000_s79878" name="Équation" r:id="rId7" imgW="825480" imgH="177480" progId="Equation.3">
              <p:embed/>
            </p:oleObj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4644008" y="3212976"/>
          <a:ext cx="2070100" cy="527050"/>
        </p:xfrm>
        <a:graphic>
          <a:graphicData uri="http://schemas.openxmlformats.org/presentationml/2006/ole">
            <p:oleObj spid="_x0000_s79879" name="Équation" r:id="rId8" imgW="799920" imgH="203040" progId="Equation.3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4716016" y="5157192"/>
          <a:ext cx="2070100" cy="527050"/>
        </p:xfrm>
        <a:graphic>
          <a:graphicData uri="http://schemas.openxmlformats.org/presentationml/2006/ole">
            <p:oleObj spid="_x0000_s79880" name="Équation" r:id="rId9" imgW="799920" imgH="203040" progId="Equation.3">
              <p:embed/>
            </p:oleObj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4788024" y="4221088"/>
          <a:ext cx="2070100" cy="527050"/>
        </p:xfrm>
        <a:graphic>
          <a:graphicData uri="http://schemas.openxmlformats.org/presentationml/2006/ole">
            <p:oleObj spid="_x0000_s79881" name="Équation" r:id="rId10" imgW="799920" imgH="20304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fr-FR" dirty="0" smtClean="0">
                <a:solidFill>
                  <a:srgbClr val="00B050"/>
                </a:solidFill>
              </a:rPr>
              <a:t>5. </a:t>
            </a:r>
            <a:r>
              <a:rPr lang="fr-FR" dirty="0" smtClean="0"/>
              <a:t>Associer à chaque courbe son équation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3471858" cy="4643470"/>
          </a:xfrm>
        </p:spPr>
        <p:txBody>
          <a:bodyPr/>
          <a:lstStyle/>
          <a:p>
            <a:pPr>
              <a:buNone/>
            </a:pP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1115616" y="2276872"/>
          <a:ext cx="1774825" cy="625475"/>
        </p:xfrm>
        <a:graphic>
          <a:graphicData uri="http://schemas.openxmlformats.org/presentationml/2006/ole">
            <p:oleObj spid="_x0000_s40961" name="Équation" r:id="rId4" imgW="685800" imgH="241200" progId="Equation.3">
              <p:embed/>
            </p:oleObj>
          </a:graphicData>
        </a:graphic>
      </p:graphicFrame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115616" y="3140968"/>
          <a:ext cx="1774825" cy="625475"/>
        </p:xfrm>
        <a:graphic>
          <a:graphicData uri="http://schemas.openxmlformats.org/presentationml/2006/ole">
            <p:oleObj spid="_x0000_s40962" name="Équation" r:id="rId5" imgW="685800" imgH="241200" progId="Equation.3">
              <p:embed/>
            </p:oleObj>
          </a:graphicData>
        </a:graphic>
      </p:graphicFrame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1187624" y="3933056"/>
          <a:ext cx="1774825" cy="625475"/>
        </p:xfrm>
        <a:graphic>
          <a:graphicData uri="http://schemas.openxmlformats.org/presentationml/2006/ole">
            <p:oleObj spid="_x0000_s40963" name="Équation" r:id="rId6" imgW="685800" imgH="241200" progId="Equation.3">
              <p:embed/>
            </p:oleObj>
          </a:graphicData>
        </a:graphic>
      </p:graphicFrame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1187624" y="4725144"/>
          <a:ext cx="1774825" cy="625475"/>
        </p:xfrm>
        <a:graphic>
          <a:graphicData uri="http://schemas.openxmlformats.org/presentationml/2006/ole">
            <p:oleObj spid="_x0000_s40964" name="Équation" r:id="rId7" imgW="685800" imgH="241200" progId="Equation.3">
              <p:embed/>
            </p:oleObj>
          </a:graphicData>
        </a:graphic>
      </p:graphicFrame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2060848"/>
            <a:ext cx="4785146" cy="367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28" y="1000108"/>
            <a:ext cx="8229600" cy="857256"/>
          </a:xfrm>
        </p:spPr>
        <p:txBody>
          <a:bodyPr/>
          <a:lstStyle/>
          <a:p>
            <a:pPr algn="l">
              <a:buNone/>
            </a:pPr>
            <a:r>
              <a:rPr lang="fr-FR" dirty="0" smtClean="0">
                <a:solidFill>
                  <a:srgbClr val="00B050"/>
                </a:solidFill>
              </a:rPr>
              <a:t>6.</a:t>
            </a:r>
            <a:r>
              <a:rPr lang="fr-FR" dirty="0" smtClean="0"/>
              <a:t>Lecture graphique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3971924" cy="4071966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	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C(x) donne le coût et R(x) le revenu en euros pour x kg.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Quelle production donne un bénéfice positif ?</a:t>
            </a:r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pic>
        <p:nvPicPr>
          <p:cNvPr id="5" name="Imag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204864"/>
            <a:ext cx="352839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None/>
            </a:pPr>
            <a:r>
              <a:rPr lang="fr-FR" sz="4000" dirty="0" smtClean="0">
                <a:solidFill>
                  <a:srgbClr val="00B050"/>
                </a:solidFill>
              </a:rPr>
              <a:t>7.</a:t>
            </a:r>
            <a:r>
              <a:rPr lang="fr-FR" sz="4000" dirty="0" smtClean="0"/>
              <a:t>Utilisation d’un tableau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Déterminer le nombre</a:t>
            </a:r>
          </a:p>
          <a:p>
            <a:pPr>
              <a:buNone/>
            </a:pPr>
            <a:r>
              <a:rPr lang="fr-FR" dirty="0" smtClean="0"/>
              <a:t> d’objets à produire et</a:t>
            </a:r>
          </a:p>
          <a:p>
            <a:pPr>
              <a:buNone/>
            </a:pPr>
            <a:r>
              <a:rPr lang="fr-FR" dirty="0" smtClean="0"/>
              <a:t> à vendre pour obtenir</a:t>
            </a:r>
          </a:p>
          <a:p>
            <a:pPr>
              <a:buNone/>
            </a:pPr>
            <a:r>
              <a:rPr lang="fr-FR" dirty="0" smtClean="0"/>
              <a:t> un bénéfice positif.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785786" y="1928802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   </a:t>
            </a:r>
            <a:endParaRPr lang="fr-FR" sz="2800" dirty="0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104775" cy="190500"/>
          </a:xfrm>
          <a:prstGeom prst="rect">
            <a:avLst/>
          </a:prstGeom>
          <a:noFill/>
        </p:spPr>
      </p:pic>
      <p:pic>
        <p:nvPicPr>
          <p:cNvPr id="12" name="Image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00" y="1980000"/>
            <a:ext cx="3132000" cy="37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99592" y="1844824"/>
            <a:ext cx="77472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dirty="0" smtClean="0"/>
              <a:t>Quelle est la position relative des courbes de C et R ? </a:t>
            </a:r>
          </a:p>
          <a:p>
            <a:pPr>
              <a:defRPr/>
            </a:pPr>
            <a:endParaRPr lang="fr-FR" sz="3200" dirty="0" smtClean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814422" y="1000125"/>
            <a:ext cx="8686800" cy="84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8.</a:t>
            </a:r>
            <a:r>
              <a:rPr lang="fr-FR" sz="4000" dirty="0" smtClean="0"/>
              <a:t> Utilisation d’un tableau de signes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95233" name="Picture 1" descr="D:\Documents\MathX_1ES_L\Ch 3 Fonctions\diaporama\ex 8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3656" y="2996952"/>
            <a:ext cx="6063073" cy="936104"/>
          </a:xfrm>
          <a:prstGeom prst="rect">
            <a:avLst/>
          </a:prstGeom>
          <a:noFill/>
        </p:spPr>
      </p:pic>
      <p:pic>
        <p:nvPicPr>
          <p:cNvPr id="95234" name="Picture 2" descr="D:\Documents\MathX_1ES_L\Ch 3 Fonctions\diaporama\ex 8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221088"/>
            <a:ext cx="6424834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742984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9. </a:t>
            </a:r>
            <a:r>
              <a:rPr lang="fr-FR" sz="4000" dirty="0" smtClean="0">
                <a:latin typeface="+mj-lt"/>
              </a:rPr>
              <a:t>Coût moyen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3568" y="3212976"/>
            <a:ext cx="535785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 smtClean="0">
                <a:latin typeface="+mj-lt"/>
              </a:rPr>
              <a:t>a.</a:t>
            </a:r>
          </a:p>
          <a:p>
            <a:pPr>
              <a:defRPr/>
            </a:pPr>
            <a:endParaRPr lang="fr-FR" sz="3200" b="1" dirty="0" smtClean="0">
              <a:latin typeface="+mj-lt"/>
            </a:endParaRPr>
          </a:p>
          <a:p>
            <a:pPr>
              <a:defRPr/>
            </a:pPr>
            <a:r>
              <a:rPr lang="fr-FR" sz="3200" b="1" dirty="0" smtClean="0">
                <a:latin typeface="+mj-lt"/>
              </a:rPr>
              <a:t>b.</a:t>
            </a:r>
          </a:p>
          <a:p>
            <a:pPr>
              <a:defRPr/>
            </a:pPr>
            <a:endParaRPr lang="fr-FR" sz="3200" b="1" dirty="0" smtClean="0">
              <a:latin typeface="+mj-lt"/>
            </a:endParaRPr>
          </a:p>
          <a:p>
            <a:pPr>
              <a:defRPr/>
            </a:pPr>
            <a:r>
              <a:rPr lang="fr-FR" sz="3200" b="1" dirty="0" smtClean="0">
                <a:latin typeface="+mj-lt"/>
              </a:rPr>
              <a:t>c.</a:t>
            </a:r>
            <a:r>
              <a:rPr lang="fr-FR" sz="3200" dirty="0" smtClean="0">
                <a:latin typeface="+mj-lt"/>
              </a:rPr>
              <a:t> </a:t>
            </a:r>
            <a:endParaRPr lang="fr-FR" sz="3200" dirty="0" smtClean="0"/>
          </a:p>
          <a:p>
            <a:pPr>
              <a:defRPr/>
            </a:pP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75216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Déterminer le coût moyen en euros par objet </a:t>
            </a:r>
          </a:p>
          <a:p>
            <a:r>
              <a:rPr lang="fr-FR" sz="2800" dirty="0" smtClean="0"/>
              <a:t>sachant que le coût total en euros de </a:t>
            </a:r>
            <a:r>
              <a:rPr lang="fr-FR" sz="2800" i="1" dirty="0" smtClean="0"/>
              <a:t>x</a:t>
            </a:r>
            <a:r>
              <a:rPr lang="fr-FR" sz="2800" dirty="0" smtClean="0"/>
              <a:t> objets </a:t>
            </a:r>
          </a:p>
          <a:p>
            <a:r>
              <a:rPr lang="fr-FR" sz="2800" dirty="0" smtClean="0"/>
              <a:t>est donné par :</a:t>
            </a:r>
            <a:endParaRPr lang="fr-FR" sz="2800" dirty="0"/>
          </a:p>
        </p:txBody>
      </p:sp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1259632" y="3212976"/>
          <a:ext cx="3317875" cy="592138"/>
        </p:xfrm>
        <a:graphic>
          <a:graphicData uri="http://schemas.openxmlformats.org/presentationml/2006/ole">
            <p:oleObj spid="_x0000_s8202" name="Équation" r:id="rId3" imgW="1282680" imgH="228600" progId="Equation.3">
              <p:embed/>
            </p:oleObj>
          </a:graphicData>
        </a:graphic>
      </p:graphicFrame>
      <p:graphicFrame>
        <p:nvGraphicFramePr>
          <p:cNvPr id="8203" name="Object 11"/>
          <p:cNvGraphicFramePr>
            <a:graphicFrameLocks noChangeAspect="1"/>
          </p:cNvGraphicFramePr>
          <p:nvPr/>
        </p:nvGraphicFramePr>
        <p:xfrm>
          <a:off x="1331640" y="4149080"/>
          <a:ext cx="5026025" cy="592138"/>
        </p:xfrm>
        <a:graphic>
          <a:graphicData uri="http://schemas.openxmlformats.org/presentationml/2006/ole">
            <p:oleObj spid="_x0000_s8203" name="Équation" r:id="rId4" imgW="1942920" imgH="228600" progId="Equation.3">
              <p:embed/>
            </p:oleObj>
          </a:graphicData>
        </a:graphic>
      </p:graphicFrame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1403648" y="5157192"/>
          <a:ext cx="3221037" cy="625475"/>
        </p:xfrm>
        <a:graphic>
          <a:graphicData uri="http://schemas.openxmlformats.org/presentationml/2006/ole">
            <p:oleObj spid="_x0000_s8204" name="Équation" r:id="rId5" imgW="1244520" imgH="2412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1. </a:t>
            </a:r>
            <a:r>
              <a:rPr lang="fr-FR" dirty="0" smtClean="0">
                <a:cs typeface="Times New Roman" pitchFamily="18" charset="0"/>
              </a:rPr>
              <a:t>Compléter avec   &lt;  ou  &gt;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83568" y="2060848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a.         </a:t>
            </a:r>
            <a:r>
              <a:rPr lang="fr-FR" sz="32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&lt;</a:t>
            </a:r>
            <a:endParaRPr lang="fr-FR" sz="32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1259632" y="2060848"/>
          <a:ext cx="623887" cy="592138"/>
        </p:xfrm>
        <a:graphic>
          <a:graphicData uri="http://schemas.openxmlformats.org/presentationml/2006/ole">
            <p:oleObj spid="_x0000_s112642" name="Équation" r:id="rId3" imgW="241200" imgH="228600" progId="Equation.3">
              <p:embed/>
            </p:oleObj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683568" y="2924944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b.         </a:t>
            </a:r>
            <a:r>
              <a:rPr lang="fr-FR" sz="32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&gt;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  2 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1259632" y="2852936"/>
          <a:ext cx="623888" cy="593725"/>
        </p:xfrm>
        <a:graphic>
          <a:graphicData uri="http://schemas.openxmlformats.org/presentationml/2006/ole">
            <p:oleObj spid="_x0000_s112643" name="Équation" r:id="rId4" imgW="241200" imgH="228600" progId="Equation.3">
              <p:embed/>
            </p:oleObj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683568" y="3789040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c.          </a:t>
            </a:r>
            <a:r>
              <a:rPr lang="fr-FR" sz="32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&lt;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 6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1331640" y="3789040"/>
          <a:ext cx="625475" cy="593725"/>
        </p:xfrm>
        <a:graphic>
          <a:graphicData uri="http://schemas.openxmlformats.org/presentationml/2006/ole">
            <p:oleObj spid="_x0000_s112644" name="Équation" r:id="rId5" imgW="241200" imgH="228600" progId="Equation.3">
              <p:embed/>
            </p:oleObj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4788024" y="2060848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d . </a:t>
            </a:r>
            <a:r>
              <a:rPr lang="fr-FR" dirty="0" smtClean="0"/>
              <a:t>             </a:t>
            </a:r>
            <a:r>
              <a:rPr lang="fr-FR" sz="3200" dirty="0" smtClean="0">
                <a:solidFill>
                  <a:srgbClr val="FF0000"/>
                </a:solidFill>
              </a:rPr>
              <a:t>&lt;</a:t>
            </a:r>
            <a:r>
              <a:rPr lang="fr-FR" sz="3200" b="1" dirty="0" smtClean="0">
                <a:solidFill>
                  <a:srgbClr val="FF0000"/>
                </a:solidFill>
              </a:rPr>
              <a:t>   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860032" y="2996952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e.            </a:t>
            </a:r>
            <a:r>
              <a:rPr lang="fr-FR" sz="32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&lt;  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1</a:t>
            </a:r>
            <a:endParaRPr lang="fr-FR" sz="32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5436096" y="2852936"/>
          <a:ext cx="887412" cy="660400"/>
        </p:xfrm>
        <a:graphic>
          <a:graphicData uri="http://schemas.openxmlformats.org/presentationml/2006/ole">
            <p:oleObj spid="_x0000_s112646" name="Équation" r:id="rId6" imgW="342720" imgH="253800" progId="Equation.3">
              <p:embed/>
            </p:oleObj>
          </a:graphicData>
        </a:graphic>
      </p:graphicFrame>
      <p:sp>
        <p:nvSpPr>
          <p:cNvPr id="20" name="ZoneTexte 19"/>
          <p:cNvSpPr txBox="1"/>
          <p:nvPr/>
        </p:nvSpPr>
        <p:spPr>
          <a:xfrm>
            <a:off x="4860032" y="3861048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f.              </a:t>
            </a:r>
            <a:r>
              <a:rPr lang="fr-FR" sz="32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&gt;  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0,6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230" name="Object 14"/>
          <p:cNvGraphicFramePr>
            <a:graphicFrameLocks noChangeAspect="1"/>
          </p:cNvGraphicFramePr>
          <p:nvPr/>
        </p:nvGraphicFramePr>
        <p:xfrm>
          <a:off x="5508104" y="3789040"/>
          <a:ext cx="887412" cy="660400"/>
        </p:xfrm>
        <a:graphic>
          <a:graphicData uri="http://schemas.openxmlformats.org/presentationml/2006/ole">
            <p:oleObj spid="_x0000_s112647" name="Équation" r:id="rId7" imgW="342720" imgH="253800" progId="Equation.3">
              <p:embed/>
            </p:oleObj>
          </a:graphicData>
        </a:graphic>
      </p:graphicFrame>
      <p:graphicFrame>
        <p:nvGraphicFramePr>
          <p:cNvPr id="112648" name="Object 8"/>
          <p:cNvGraphicFramePr>
            <a:graphicFrameLocks noChangeAspect="1"/>
          </p:cNvGraphicFramePr>
          <p:nvPr/>
        </p:nvGraphicFramePr>
        <p:xfrm>
          <a:off x="2346325" y="2060575"/>
          <a:ext cx="755650" cy="592138"/>
        </p:xfrm>
        <a:graphic>
          <a:graphicData uri="http://schemas.openxmlformats.org/presentationml/2006/ole">
            <p:oleObj spid="_x0000_s112648" name="Équation" r:id="rId8" imgW="291960" imgH="228600" progId="Equation.3">
              <p:embed/>
            </p:oleObj>
          </a:graphicData>
        </a:graphic>
      </p:graphicFrame>
      <p:graphicFrame>
        <p:nvGraphicFramePr>
          <p:cNvPr id="112649" name="Object 9"/>
          <p:cNvGraphicFramePr>
            <a:graphicFrameLocks noChangeAspect="1"/>
          </p:cNvGraphicFramePr>
          <p:nvPr/>
        </p:nvGraphicFramePr>
        <p:xfrm>
          <a:off x="5162550" y="1955800"/>
          <a:ext cx="885825" cy="658813"/>
        </p:xfrm>
        <a:graphic>
          <a:graphicData uri="http://schemas.openxmlformats.org/presentationml/2006/ole">
            <p:oleObj spid="_x0000_s112649" name="Équation" r:id="rId9" imgW="342720" imgH="253800" progId="Equation.3">
              <p:embed/>
            </p:oleObj>
          </a:graphicData>
        </a:graphic>
      </p:graphicFrame>
      <p:graphicFrame>
        <p:nvGraphicFramePr>
          <p:cNvPr id="112650" name="Object 10"/>
          <p:cNvGraphicFramePr>
            <a:graphicFrameLocks noChangeAspect="1"/>
          </p:cNvGraphicFramePr>
          <p:nvPr/>
        </p:nvGraphicFramePr>
        <p:xfrm>
          <a:off x="6527800" y="1955800"/>
          <a:ext cx="887413" cy="658813"/>
        </p:xfrm>
        <a:graphic>
          <a:graphicData uri="http://schemas.openxmlformats.org/presentationml/2006/ole">
            <p:oleObj spid="_x0000_s112650" name="Équation" r:id="rId10" imgW="342720" imgH="25380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18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2. </a:t>
            </a:r>
            <a:r>
              <a:rPr lang="fr-FR" dirty="0" smtClean="0">
                <a:cs typeface="Times New Roman" pitchFamily="18" charset="0"/>
              </a:rPr>
              <a:t>Compléter avec   &lt;  ou  &gt;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1"/>
            <a:ext cx="309684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a.        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fr-FR" sz="3200" dirty="0" smtClean="0">
                <a:latin typeface="+mj-lt"/>
              </a:rPr>
              <a:t>                               	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b.       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100</a:t>
            </a:r>
            <a:r>
              <a:rPr lang="fr-FR" sz="3200" dirty="0" smtClean="0">
                <a:latin typeface="+mj-lt"/>
              </a:rPr>
              <a:t>                        		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c.      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5	</a:t>
            </a:r>
            <a:r>
              <a:rPr lang="fr-FR" sz="3200" dirty="0" smtClean="0">
                <a:latin typeface="+mj-lt"/>
              </a:rPr>
              <a:t>                          	</a:t>
            </a:r>
          </a:p>
          <a:p>
            <a:pPr>
              <a:defRPr/>
            </a:pPr>
            <a:endParaRPr lang="fr-FR" sz="3200" dirty="0" smtClean="0"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+mj-lt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     </a:t>
            </a:r>
          </a:p>
          <a:p>
            <a:pPr>
              <a:defRPr/>
            </a:pPr>
            <a:r>
              <a:rPr lang="fr-FR" sz="3200" dirty="0" smtClean="0"/>
              <a:t>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1547664" y="2348880"/>
          <a:ext cx="427038" cy="525462"/>
        </p:xfrm>
        <a:graphic>
          <a:graphicData uri="http://schemas.openxmlformats.org/presentationml/2006/ole">
            <p:oleObj spid="_x0000_s122882" name="Équation" r:id="rId3" imgW="164880" imgH="203040" progId="Equation.3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403648" y="3789040"/>
          <a:ext cx="427038" cy="527050"/>
        </p:xfrm>
        <a:graphic>
          <a:graphicData uri="http://schemas.openxmlformats.org/presentationml/2006/ole">
            <p:oleObj spid="_x0000_s122884" name="Équation" r:id="rId4" imgW="164880" imgH="203040" progId="Equation.3">
              <p:embed/>
            </p:oleObj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4932040" y="2348880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d.             </a:t>
            </a:r>
            <a:r>
              <a:rPr lang="fr-FR" sz="32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 &lt; </a:t>
            </a:r>
          </a:p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e.              </a:t>
            </a:r>
            <a:r>
              <a:rPr lang="fr-FR" sz="32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&gt;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 -1000</a:t>
            </a:r>
          </a:p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endParaRPr lang="fr-FR" sz="3200" dirty="0" smtClean="0">
              <a:latin typeface="Times" pitchFamily="18" charset="0"/>
              <a:cs typeface="Times" pitchFamily="18" charset="0"/>
            </a:endParaRPr>
          </a:p>
          <a:p>
            <a:r>
              <a:rPr lang="fr-FR" sz="3200" dirty="0" smtClean="0">
                <a:latin typeface="Times" pitchFamily="18" charset="0"/>
                <a:cs typeface="Times" pitchFamily="18" charset="0"/>
              </a:rPr>
              <a:t>f.                 </a:t>
            </a:r>
            <a:r>
              <a:rPr lang="fr-FR" sz="32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&lt;</a:t>
            </a:r>
            <a:r>
              <a:rPr lang="fr-FR" sz="3200" dirty="0" smtClean="0">
                <a:latin typeface="Times" pitchFamily="18" charset="0"/>
                <a:cs typeface="Times" pitchFamily="18" charset="0"/>
              </a:rPr>
              <a:t>  - 4</a:t>
            </a:r>
            <a:endParaRPr lang="fr-FR" sz="3200" dirty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94216" name="Object 2"/>
          <p:cNvGraphicFramePr>
            <a:graphicFrameLocks noChangeAspect="1"/>
          </p:cNvGraphicFramePr>
          <p:nvPr/>
        </p:nvGraphicFramePr>
        <p:xfrm>
          <a:off x="5580112" y="2348880"/>
          <a:ext cx="952500" cy="627062"/>
        </p:xfrm>
        <a:graphic>
          <a:graphicData uri="http://schemas.openxmlformats.org/presentationml/2006/ole">
            <p:oleObj spid="_x0000_s122885" name="Équation" r:id="rId5" imgW="368280" imgH="241200" progId="Equation.3">
              <p:embed/>
            </p:oleObj>
          </a:graphicData>
        </a:graphic>
      </p:graphicFrame>
      <p:graphicFrame>
        <p:nvGraphicFramePr>
          <p:cNvPr id="94217" name="Object 6"/>
          <p:cNvGraphicFramePr>
            <a:graphicFrameLocks noChangeAspect="1"/>
          </p:cNvGraphicFramePr>
          <p:nvPr/>
        </p:nvGraphicFramePr>
        <p:xfrm>
          <a:off x="5724128" y="3861048"/>
          <a:ext cx="920750" cy="593725"/>
        </p:xfrm>
        <a:graphic>
          <a:graphicData uri="http://schemas.openxmlformats.org/presentationml/2006/ole">
            <p:oleObj spid="_x0000_s122886" name="Équation" r:id="rId6" imgW="355320" imgH="228600" progId="Equation.3">
              <p:embed/>
            </p:oleObj>
          </a:graphicData>
        </a:graphic>
      </p:graphicFrame>
      <p:graphicFrame>
        <p:nvGraphicFramePr>
          <p:cNvPr id="94218" name="Object 8"/>
          <p:cNvGraphicFramePr>
            <a:graphicFrameLocks noChangeAspect="1"/>
          </p:cNvGraphicFramePr>
          <p:nvPr/>
        </p:nvGraphicFramePr>
        <p:xfrm>
          <a:off x="5652120" y="5229200"/>
          <a:ext cx="1280790" cy="593725"/>
        </p:xfrm>
        <a:graphic>
          <a:graphicData uri="http://schemas.openxmlformats.org/presentationml/2006/ole">
            <p:oleObj spid="_x0000_s122887" name="Équation" r:id="rId7" imgW="355320" imgH="228600" progId="Equation.3">
              <p:embed/>
            </p:oleObj>
          </a:graphicData>
        </a:graphic>
      </p:graphicFrame>
      <p:graphicFrame>
        <p:nvGraphicFramePr>
          <p:cNvPr id="122888" name="Object 1"/>
          <p:cNvGraphicFramePr>
            <a:graphicFrameLocks noChangeAspect="1"/>
          </p:cNvGraphicFramePr>
          <p:nvPr/>
        </p:nvGraphicFramePr>
        <p:xfrm>
          <a:off x="2555776" y="2348880"/>
          <a:ext cx="427037" cy="525463"/>
        </p:xfrm>
        <a:graphic>
          <a:graphicData uri="http://schemas.openxmlformats.org/presentationml/2006/ole">
            <p:oleObj spid="_x0000_s122888" name="Équation" r:id="rId8" imgW="164880" imgH="203040" progId="Equation.3">
              <p:embed/>
            </p:oleObj>
          </a:graphicData>
        </a:graphic>
      </p:graphicFrame>
      <p:graphicFrame>
        <p:nvGraphicFramePr>
          <p:cNvPr id="122889" name="Object 2"/>
          <p:cNvGraphicFramePr>
            <a:graphicFrameLocks noChangeAspect="1"/>
          </p:cNvGraphicFramePr>
          <p:nvPr/>
        </p:nvGraphicFramePr>
        <p:xfrm>
          <a:off x="7164288" y="2276872"/>
          <a:ext cx="952500" cy="627063"/>
        </p:xfrm>
        <a:graphic>
          <a:graphicData uri="http://schemas.openxmlformats.org/presentationml/2006/ole">
            <p:oleObj spid="_x0000_s122889" name="Équation" r:id="rId9" imgW="368280" imgH="241200" progId="Equation.3">
              <p:embed/>
            </p:oleObj>
          </a:graphicData>
        </a:graphic>
      </p:graphicFrame>
      <p:graphicFrame>
        <p:nvGraphicFramePr>
          <p:cNvPr id="122890" name="Object 4"/>
          <p:cNvGraphicFramePr>
            <a:graphicFrameLocks noChangeAspect="1"/>
          </p:cNvGraphicFramePr>
          <p:nvPr/>
        </p:nvGraphicFramePr>
        <p:xfrm>
          <a:off x="1475656" y="5229200"/>
          <a:ext cx="427038" cy="527050"/>
        </p:xfrm>
        <a:graphic>
          <a:graphicData uri="http://schemas.openxmlformats.org/presentationml/2006/ole">
            <p:oleObj spid="_x0000_s122890" name="Équation" r:id="rId10" imgW="164880" imgH="20304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3. </a:t>
            </a:r>
            <a:r>
              <a:rPr lang="fr-FR" dirty="0" smtClean="0">
                <a:cs typeface="Times New Roman" pitchFamily="18" charset="0"/>
              </a:rPr>
              <a:t>Compléter les inégalités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73453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	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1</a:t>
            </a:r>
            <a:r>
              <a:rPr lang="fr-FR" sz="3200" dirty="0" smtClean="0">
                <a:latin typeface="+mj-lt"/>
              </a:rPr>
              <a:t>		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fr-FR" sz="3200" dirty="0" smtClean="0">
                <a:latin typeface="+mj-lt"/>
              </a:rPr>
              <a:t>		                        </a:t>
            </a: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	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fr-FR" sz="3200" dirty="0" smtClean="0">
                <a:latin typeface="+mj-lt"/>
              </a:rPr>
              <a:t>		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3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  	 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0</a:t>
            </a:r>
            <a:r>
              <a:rPr lang="fr-FR" sz="3200" dirty="0" smtClean="0">
                <a:latin typeface="+mj-lt"/>
              </a:rPr>
              <a:t>		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4</a:t>
            </a:r>
          </a:p>
          <a:p>
            <a:pPr>
              <a:defRPr/>
            </a:pPr>
            <a:endParaRPr lang="fr-FR" sz="3200" dirty="0" smtClean="0"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+mj-lt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 alors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16		 81</a:t>
            </a:r>
            <a:endParaRPr lang="fr-FR" sz="3200" dirty="0" smtClean="0">
              <a:latin typeface="+mj-lt"/>
            </a:endParaRPr>
          </a:p>
          <a:p>
            <a:pPr>
              <a:defRPr/>
            </a:pPr>
            <a:r>
              <a:rPr lang="fr-FR" sz="3200" dirty="0" smtClean="0"/>
              <a:t>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1475656" y="2420888"/>
          <a:ext cx="1412875" cy="460375"/>
        </p:xfrm>
        <a:graphic>
          <a:graphicData uri="http://schemas.openxmlformats.org/presentationml/2006/ole">
            <p:oleObj spid="_x0000_s97282" name="Équation" r:id="rId3" imgW="545760" imgH="177480" progId="Equation.3">
              <p:embed/>
            </p:oleObj>
          </a:graphicData>
        </a:graphic>
      </p:graphicFrame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983163" y="2316163"/>
          <a:ext cx="1249362" cy="593725"/>
        </p:xfrm>
        <a:graphic>
          <a:graphicData uri="http://schemas.openxmlformats.org/presentationml/2006/ole">
            <p:oleObj spid="_x0000_s97283" name="Équation" r:id="rId4" imgW="482400" imgH="22860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350963" y="4300538"/>
          <a:ext cx="1808162" cy="592137"/>
        </p:xfrm>
        <a:graphic>
          <a:graphicData uri="http://schemas.openxmlformats.org/presentationml/2006/ole">
            <p:oleObj spid="_x0000_s97284" name="Équation" r:id="rId5" imgW="698400" imgH="228600" progId="Equation.3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514475" y="3357563"/>
          <a:ext cx="1477963" cy="460375"/>
        </p:xfrm>
        <a:graphic>
          <a:graphicData uri="http://schemas.openxmlformats.org/presentationml/2006/ole">
            <p:oleObj spid="_x0000_s97285" name="Équation" r:id="rId6" imgW="571320" imgH="177480" progId="Equation.3">
              <p:embed/>
            </p:oleObj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512888" y="5235575"/>
          <a:ext cx="1773237" cy="592138"/>
        </p:xfrm>
        <a:graphic>
          <a:graphicData uri="http://schemas.openxmlformats.org/presentationml/2006/ole">
            <p:oleObj spid="_x0000_s97286" name="Équation" r:id="rId7" imgW="685800" imgH="228600" progId="Equation.3">
              <p:embed/>
            </p:oleObj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5076056" y="3284984"/>
          <a:ext cx="1247775" cy="593725"/>
        </p:xfrm>
        <a:graphic>
          <a:graphicData uri="http://schemas.openxmlformats.org/presentationml/2006/ole">
            <p:oleObj spid="_x0000_s97287" name="Équation" r:id="rId8" imgW="482400" imgH="228600" progId="Equation.3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5292080" y="5373216"/>
          <a:ext cx="919163" cy="428625"/>
        </p:xfrm>
        <a:graphic>
          <a:graphicData uri="http://schemas.openxmlformats.org/presentationml/2006/ole">
            <p:oleObj spid="_x0000_s97288" name="Equation" r:id="rId9" imgW="355320" imgH="164880" progId="">
              <p:embed/>
            </p:oleObj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5292080" y="4437112"/>
          <a:ext cx="919162" cy="430213"/>
        </p:xfrm>
        <a:graphic>
          <a:graphicData uri="http://schemas.openxmlformats.org/presentationml/2006/ole">
            <p:oleObj spid="_x0000_s97289" name="Equation" r:id="rId10" imgW="355320" imgH="164880" progId="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None/>
            </a:pPr>
            <a:r>
              <a:rPr lang="fr-FR" dirty="0" smtClean="0">
                <a:solidFill>
                  <a:srgbClr val="00B050"/>
                </a:solidFill>
                <a:cs typeface="Times New Roman" pitchFamily="18" charset="0"/>
              </a:rPr>
              <a:t>4. </a:t>
            </a:r>
            <a:r>
              <a:rPr lang="fr-FR" dirty="0" smtClean="0">
                <a:cs typeface="Times New Roman" pitchFamily="18" charset="0"/>
              </a:rPr>
              <a:t>Compléter les inégalités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73453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	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1</a:t>
            </a:r>
            <a:r>
              <a:rPr lang="fr-FR" sz="3200" dirty="0" smtClean="0">
                <a:latin typeface="+mj-lt"/>
              </a:rPr>
              <a:t>		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8</a:t>
            </a:r>
            <a:r>
              <a:rPr lang="fr-FR" sz="3200" dirty="0" smtClean="0">
                <a:latin typeface="+mj-lt"/>
              </a:rPr>
              <a:t>		                        </a:t>
            </a: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	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-1</a:t>
            </a:r>
            <a:r>
              <a:rPr lang="fr-FR" sz="3200" dirty="0" smtClean="0">
                <a:latin typeface="+mj-lt"/>
              </a:rPr>
              <a:t>		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8</a:t>
            </a:r>
          </a:p>
          <a:p>
            <a:pPr>
              <a:defRPr/>
            </a:pPr>
            <a:endParaRPr lang="fr-F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alors  	 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-8</a:t>
            </a:r>
            <a:r>
              <a:rPr lang="fr-FR" sz="3200" dirty="0" smtClean="0">
                <a:latin typeface="+mj-lt"/>
              </a:rPr>
              <a:t>		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0</a:t>
            </a:r>
          </a:p>
          <a:p>
            <a:pPr>
              <a:defRPr/>
            </a:pPr>
            <a:endParaRPr lang="fr-FR" sz="3200" dirty="0" smtClean="0"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fr-FR" sz="3200" dirty="0" smtClean="0">
                <a:latin typeface="+mj-lt"/>
                <a:cs typeface="Times New Roman" pitchFamily="18" charset="0"/>
              </a:rPr>
              <a:t> </a:t>
            </a:r>
            <a:r>
              <a:rPr lang="fr-FR" sz="3200" dirty="0" smtClean="0">
                <a:latin typeface="+mj-lt"/>
              </a:rPr>
              <a:t>Si                         alors  </a:t>
            </a:r>
            <a:r>
              <a:rPr lang="fr-FR" sz="3200" dirty="0" smtClean="0">
                <a:solidFill>
                  <a:srgbClr val="FF0000"/>
                </a:solidFill>
                <a:latin typeface="+mj-lt"/>
              </a:rPr>
              <a:t> -1000	      -1</a:t>
            </a:r>
            <a:endParaRPr lang="fr-FR" sz="3200" dirty="0" smtClean="0">
              <a:latin typeface="+mj-lt"/>
            </a:endParaRPr>
          </a:p>
          <a:p>
            <a:pPr>
              <a:defRPr/>
            </a:pPr>
            <a:r>
              <a:rPr lang="fr-FR" sz="3200" dirty="0" smtClean="0"/>
              <a:t>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1475656" y="2420888"/>
          <a:ext cx="1412875" cy="460375"/>
        </p:xfrm>
        <a:graphic>
          <a:graphicData uri="http://schemas.openxmlformats.org/presentationml/2006/ole">
            <p:oleObj spid="_x0000_s98306" name="Équation" r:id="rId3" imgW="545760" imgH="177480" progId="Equation.3">
              <p:embed/>
            </p:oleObj>
          </a:graphicData>
        </a:graphic>
      </p:graphicFrame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5065713" y="2349500"/>
          <a:ext cx="1084262" cy="527050"/>
        </p:xfrm>
        <a:graphic>
          <a:graphicData uri="http://schemas.openxmlformats.org/presentationml/2006/ole">
            <p:oleObj spid="_x0000_s98307" name="Équation" r:id="rId4" imgW="419040" imgH="20304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366838" y="4365625"/>
          <a:ext cx="1774825" cy="460375"/>
        </p:xfrm>
        <a:graphic>
          <a:graphicData uri="http://schemas.openxmlformats.org/presentationml/2006/ole">
            <p:oleObj spid="_x0000_s98308" name="Équation" r:id="rId5" imgW="685800" imgH="177480" progId="Equation.3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400175" y="3357563"/>
          <a:ext cx="1708150" cy="460375"/>
        </p:xfrm>
        <a:graphic>
          <a:graphicData uri="http://schemas.openxmlformats.org/presentationml/2006/ole">
            <p:oleObj spid="_x0000_s98309" name="Équation" r:id="rId6" imgW="660240" imgH="177480" progId="Equation.3">
              <p:embed/>
            </p:oleObj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331913" y="5300663"/>
          <a:ext cx="2135187" cy="460375"/>
        </p:xfrm>
        <a:graphic>
          <a:graphicData uri="http://schemas.openxmlformats.org/presentationml/2006/ole">
            <p:oleObj spid="_x0000_s98310" name="Équation" r:id="rId7" imgW="825480" imgH="177480" progId="Equation.3">
              <p:embed/>
            </p:oleObj>
          </a:graphicData>
        </a:graphic>
      </p:graphicFrame>
      <p:graphicFrame>
        <p:nvGraphicFramePr>
          <p:cNvPr id="98314" name="Object 2"/>
          <p:cNvGraphicFramePr>
            <a:graphicFrameLocks noChangeAspect="1"/>
          </p:cNvGraphicFramePr>
          <p:nvPr/>
        </p:nvGraphicFramePr>
        <p:xfrm>
          <a:off x="5292080" y="4293096"/>
          <a:ext cx="1084262" cy="527050"/>
        </p:xfrm>
        <a:graphic>
          <a:graphicData uri="http://schemas.openxmlformats.org/presentationml/2006/ole">
            <p:oleObj spid="_x0000_s98314" name="Équation" r:id="rId8" imgW="419040" imgH="203040" progId="Equation.3">
              <p:embed/>
            </p:oleObj>
          </a:graphicData>
        </a:graphic>
      </p:graphicFrame>
      <p:graphicFrame>
        <p:nvGraphicFramePr>
          <p:cNvPr id="98316" name="Object 2"/>
          <p:cNvGraphicFramePr>
            <a:graphicFrameLocks noChangeAspect="1"/>
          </p:cNvGraphicFramePr>
          <p:nvPr/>
        </p:nvGraphicFramePr>
        <p:xfrm>
          <a:off x="5148064" y="3284984"/>
          <a:ext cx="1084262" cy="527050"/>
        </p:xfrm>
        <a:graphic>
          <a:graphicData uri="http://schemas.openxmlformats.org/presentationml/2006/ole">
            <p:oleObj spid="_x0000_s98316" name="Équation" r:id="rId9" imgW="419040" imgH="203040" progId="Equation.3">
              <p:embed/>
            </p:oleObj>
          </a:graphicData>
        </a:graphic>
      </p:graphicFrame>
      <p:graphicFrame>
        <p:nvGraphicFramePr>
          <p:cNvPr id="98317" name="Object 2"/>
          <p:cNvGraphicFramePr>
            <a:graphicFrameLocks noChangeAspect="1"/>
          </p:cNvGraphicFramePr>
          <p:nvPr/>
        </p:nvGraphicFramePr>
        <p:xfrm>
          <a:off x="5796136" y="5229200"/>
          <a:ext cx="1084262" cy="527050"/>
        </p:xfrm>
        <a:graphic>
          <a:graphicData uri="http://schemas.openxmlformats.org/presentationml/2006/ole">
            <p:oleObj spid="_x0000_s98317" name="Équation" r:id="rId10" imgW="419040" imgH="203040" progId="Equation.3">
              <p:embed/>
            </p:oleObj>
          </a:graphicData>
        </a:graphic>
      </p:graphicFrame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fr-FR" dirty="0" smtClean="0">
                <a:solidFill>
                  <a:srgbClr val="00B050"/>
                </a:solidFill>
              </a:rPr>
              <a:t>5. </a:t>
            </a:r>
            <a:r>
              <a:rPr lang="fr-FR" dirty="0" smtClean="0"/>
              <a:t>Associer à chaque courbe son équation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3471858" cy="4643470"/>
          </a:xfrm>
        </p:spPr>
        <p:txBody>
          <a:bodyPr/>
          <a:lstStyle/>
          <a:p>
            <a:pPr>
              <a:buNone/>
            </a:pP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1115616" y="2276872"/>
          <a:ext cx="1774825" cy="625475"/>
        </p:xfrm>
        <a:graphic>
          <a:graphicData uri="http://schemas.openxmlformats.org/presentationml/2006/ole">
            <p:oleObj spid="_x0000_s99330" name="Équation" r:id="rId4" imgW="685800" imgH="241200" progId="Equation.3">
              <p:embed/>
            </p:oleObj>
          </a:graphicData>
        </a:graphic>
      </p:graphicFrame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115616" y="3140968"/>
          <a:ext cx="1774825" cy="625475"/>
        </p:xfrm>
        <a:graphic>
          <a:graphicData uri="http://schemas.openxmlformats.org/presentationml/2006/ole">
            <p:oleObj spid="_x0000_s99331" name="Équation" r:id="rId5" imgW="685800" imgH="241200" progId="Equation.3">
              <p:embed/>
            </p:oleObj>
          </a:graphicData>
        </a:graphic>
      </p:graphicFrame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1187624" y="3933056"/>
          <a:ext cx="1774825" cy="625475"/>
        </p:xfrm>
        <a:graphic>
          <a:graphicData uri="http://schemas.openxmlformats.org/presentationml/2006/ole">
            <p:oleObj spid="_x0000_s99332" name="Équation" r:id="rId6" imgW="685800" imgH="241200" progId="Equation.3">
              <p:embed/>
            </p:oleObj>
          </a:graphicData>
        </a:graphic>
      </p:graphicFrame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1187624" y="4725144"/>
          <a:ext cx="1774825" cy="625475"/>
        </p:xfrm>
        <a:graphic>
          <a:graphicData uri="http://schemas.openxmlformats.org/presentationml/2006/ole">
            <p:oleObj spid="_x0000_s99333" name="Équation" r:id="rId7" imgW="685800" imgH="241200" progId="Equation.3">
              <p:embed/>
            </p:oleObj>
          </a:graphicData>
        </a:graphic>
      </p:graphicFrame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1916832"/>
            <a:ext cx="5215324" cy="3644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28" y="1000108"/>
            <a:ext cx="8229600" cy="857256"/>
          </a:xfrm>
        </p:spPr>
        <p:txBody>
          <a:bodyPr/>
          <a:lstStyle/>
          <a:p>
            <a:pPr algn="l">
              <a:buNone/>
            </a:pPr>
            <a:r>
              <a:rPr lang="fr-FR" dirty="0" smtClean="0">
                <a:solidFill>
                  <a:srgbClr val="00B050"/>
                </a:solidFill>
              </a:rPr>
              <a:t>6.</a:t>
            </a:r>
            <a:r>
              <a:rPr lang="fr-FR" dirty="0" smtClean="0"/>
              <a:t>Lecture graphique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3971924" cy="430794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	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C(x) donne le coût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et R(x) le revenu en euros pour x kg.</a:t>
            </a:r>
          </a:p>
          <a:p>
            <a:pPr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</a:rPr>
              <a:t>Le bénéfice est positif pour une production comprise entre 2,5 et 9,3 kg.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pic>
        <p:nvPicPr>
          <p:cNvPr id="100354" name="Picture 2" descr="D:\Documents\MathX_1ES_L\Ch 3 Fonctions\diaporama\ex 6 corrigé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3880" y="2348880"/>
            <a:ext cx="4104505" cy="32269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None/>
            </a:pPr>
            <a:r>
              <a:rPr lang="fr-FR" sz="4000" dirty="0" smtClean="0">
                <a:solidFill>
                  <a:srgbClr val="00B050"/>
                </a:solidFill>
              </a:rPr>
              <a:t>7.</a:t>
            </a:r>
            <a:r>
              <a:rPr lang="fr-FR" sz="4000" dirty="0" smtClean="0"/>
              <a:t>Utilisation d’un tableau</a:t>
            </a:r>
            <a:endParaRPr lang="fr-FR" sz="4000" i="1" dirty="0" smtClean="0">
              <a:latin typeface="Times" pitchFamily="18" charset="0"/>
            </a:endParaRPr>
          </a:p>
        </p:txBody>
      </p:sp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Déterminer le nombre</a:t>
            </a:r>
          </a:p>
          <a:p>
            <a:pPr>
              <a:buNone/>
            </a:pPr>
            <a:r>
              <a:rPr lang="fr-FR" dirty="0" smtClean="0"/>
              <a:t> d’objets à produire et</a:t>
            </a:r>
          </a:p>
          <a:p>
            <a:pPr>
              <a:buNone/>
            </a:pPr>
            <a:r>
              <a:rPr lang="fr-FR" dirty="0" smtClean="0"/>
              <a:t> à vendre pour obtenir</a:t>
            </a:r>
          </a:p>
          <a:p>
            <a:pPr>
              <a:buNone/>
            </a:pPr>
            <a:r>
              <a:rPr lang="fr-FR" dirty="0" smtClean="0"/>
              <a:t> un bénéfice positif.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</a:rPr>
              <a:t>Il faut produire et vendre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</a:rPr>
              <a:t> entre 3 et 10 objets.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785786" y="1928802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   </a:t>
            </a:r>
            <a:endParaRPr lang="fr-FR" sz="2800" dirty="0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104775" cy="190500"/>
          </a:xfrm>
          <a:prstGeom prst="rect">
            <a:avLst/>
          </a:prstGeom>
          <a:noFill/>
        </p:spPr>
      </p:pic>
      <p:pic>
        <p:nvPicPr>
          <p:cNvPr id="101378" name="Picture 2" descr="D:\Documents\MathX_1ES_L\Ch 3 Fonctions\diaporama\ex 7 corrigé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32856"/>
            <a:ext cx="3490118" cy="363028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99592" y="1844824"/>
            <a:ext cx="774722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dirty="0" smtClean="0"/>
              <a:t>Quelle est la position relative des courbes de C et R ? </a:t>
            </a:r>
          </a:p>
          <a:p>
            <a:pPr>
              <a:defRPr/>
            </a:pPr>
            <a:endParaRPr lang="fr-FR" sz="2800" dirty="0" smtClean="0"/>
          </a:p>
          <a:p>
            <a:pPr>
              <a:defRPr/>
            </a:pPr>
            <a:endParaRPr lang="fr-FR" sz="2800" dirty="0" smtClean="0"/>
          </a:p>
          <a:p>
            <a:pPr>
              <a:defRPr/>
            </a:pPr>
            <a:r>
              <a:rPr lang="fr-FR" sz="2400" dirty="0" smtClean="0">
                <a:solidFill>
                  <a:srgbClr val="FF0000"/>
                </a:solidFill>
              </a:rPr>
              <a:t>La courbe de </a:t>
            </a:r>
            <a:r>
              <a:rPr lang="fr-FR" sz="2400" dirty="0" smtClean="0">
                <a:solidFill>
                  <a:srgbClr val="FF0000"/>
                </a:solidFill>
              </a:rPr>
              <a:t>R </a:t>
            </a:r>
            <a:r>
              <a:rPr lang="fr-FR" sz="2400" dirty="0" smtClean="0">
                <a:solidFill>
                  <a:srgbClr val="FF0000"/>
                </a:solidFill>
              </a:rPr>
              <a:t>est en-dessous de celle de </a:t>
            </a:r>
            <a:r>
              <a:rPr lang="fr-FR" sz="2400" dirty="0" smtClean="0">
                <a:solidFill>
                  <a:srgbClr val="FF0000"/>
                </a:solidFill>
              </a:rPr>
              <a:t>C </a:t>
            </a:r>
            <a:r>
              <a:rPr lang="fr-FR" sz="2400" dirty="0" smtClean="0">
                <a:solidFill>
                  <a:srgbClr val="FF0000"/>
                </a:solidFill>
              </a:rPr>
              <a:t>sur [0 ;10] et [15 ;18] et au-dessus de celle de </a:t>
            </a:r>
            <a:r>
              <a:rPr lang="fr-FR" sz="2400" dirty="0" smtClean="0">
                <a:solidFill>
                  <a:srgbClr val="FF0000"/>
                </a:solidFill>
              </a:rPr>
              <a:t>C </a:t>
            </a:r>
            <a:r>
              <a:rPr lang="fr-FR" sz="2400" dirty="0" smtClean="0">
                <a:solidFill>
                  <a:srgbClr val="FF0000"/>
                </a:solidFill>
              </a:rPr>
              <a:t>sur [10 ;15].</a:t>
            </a:r>
          </a:p>
          <a:p>
            <a:pPr>
              <a:defRPr/>
            </a:pPr>
            <a:endParaRPr lang="fr-FR" sz="2800" dirty="0" smtClean="0"/>
          </a:p>
          <a:p>
            <a:pPr>
              <a:defRPr/>
            </a:pPr>
            <a:endParaRPr lang="fr-FR" sz="2800" dirty="0" smtClean="0"/>
          </a:p>
          <a:p>
            <a:pPr>
              <a:defRPr/>
            </a:pPr>
            <a:endParaRPr lang="fr-FR" sz="2800" dirty="0" smtClean="0"/>
          </a:p>
          <a:p>
            <a:pPr>
              <a:defRPr/>
            </a:pPr>
            <a:r>
              <a:rPr lang="fr-FR" sz="2400" dirty="0" smtClean="0">
                <a:solidFill>
                  <a:srgbClr val="FF0000"/>
                </a:solidFill>
              </a:rPr>
              <a:t>La courbe </a:t>
            </a:r>
            <a:r>
              <a:rPr lang="fr-FR" sz="2400" smtClean="0">
                <a:solidFill>
                  <a:srgbClr val="FF0000"/>
                </a:solidFill>
              </a:rPr>
              <a:t>de </a:t>
            </a:r>
            <a:r>
              <a:rPr lang="fr-FR" sz="2400" smtClean="0">
                <a:solidFill>
                  <a:srgbClr val="FF0000"/>
                </a:solidFill>
              </a:rPr>
              <a:t>R </a:t>
            </a:r>
            <a:r>
              <a:rPr lang="fr-FR" sz="2400" dirty="0" smtClean="0">
                <a:solidFill>
                  <a:srgbClr val="FF0000"/>
                </a:solidFill>
              </a:rPr>
              <a:t>est en-dessous de celle </a:t>
            </a:r>
            <a:r>
              <a:rPr lang="fr-FR" sz="2400" smtClean="0">
                <a:solidFill>
                  <a:srgbClr val="FF0000"/>
                </a:solidFill>
              </a:rPr>
              <a:t>de </a:t>
            </a:r>
            <a:r>
              <a:rPr lang="fr-FR" sz="2400" smtClean="0">
                <a:solidFill>
                  <a:srgbClr val="FF0000"/>
                </a:solidFill>
              </a:rPr>
              <a:t>C </a:t>
            </a:r>
            <a:r>
              <a:rPr lang="fr-FR" sz="2400" dirty="0" smtClean="0">
                <a:solidFill>
                  <a:srgbClr val="FF0000"/>
                </a:solidFill>
              </a:rPr>
              <a:t>sur [0,150] et sur [220 ;280]et au-dessus celle </a:t>
            </a:r>
            <a:r>
              <a:rPr lang="fr-FR" sz="2400" smtClean="0">
                <a:solidFill>
                  <a:srgbClr val="FF0000"/>
                </a:solidFill>
              </a:rPr>
              <a:t>de </a:t>
            </a:r>
            <a:r>
              <a:rPr lang="fr-FR" sz="2400" smtClean="0">
                <a:solidFill>
                  <a:srgbClr val="FF0000"/>
                </a:solidFill>
              </a:rPr>
              <a:t>C </a:t>
            </a:r>
            <a:r>
              <a:rPr lang="fr-FR" sz="2400" dirty="0" smtClean="0">
                <a:solidFill>
                  <a:srgbClr val="FF0000"/>
                </a:solidFill>
              </a:rPr>
              <a:t>sur  [150 ;220].</a:t>
            </a:r>
          </a:p>
          <a:p>
            <a:pPr>
              <a:defRPr/>
            </a:pPr>
            <a:endParaRPr lang="fr-FR" sz="2800" dirty="0" smtClean="0"/>
          </a:p>
          <a:p>
            <a:pPr>
              <a:defRPr/>
            </a:pPr>
            <a:endParaRPr lang="fr-FR" sz="3200" dirty="0" smtClean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7171" name="Titre 5"/>
          <p:cNvSpPr>
            <a:spLocks/>
          </p:cNvSpPr>
          <p:nvPr/>
        </p:nvSpPr>
        <p:spPr bwMode="auto">
          <a:xfrm>
            <a:off x="814422" y="1000125"/>
            <a:ext cx="8686800" cy="84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8.</a:t>
            </a:r>
            <a:r>
              <a:rPr lang="fr-FR" sz="4000" dirty="0" smtClean="0"/>
              <a:t> Utilisation d’un tableau de signes</a:t>
            </a:r>
            <a:endParaRPr lang="fr-FR" sz="4000" i="1" dirty="0">
              <a:latin typeface="Times" pitchFamily="18" charset="0"/>
            </a:endParaRPr>
          </a:p>
        </p:txBody>
      </p:sp>
      <p:pic>
        <p:nvPicPr>
          <p:cNvPr id="125953" name="Picture 1" descr="D:\Documents\MathX_1ES_L\Ch 3 Fonctions\diaporama\ex 8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3968" y="4437112"/>
            <a:ext cx="5965916" cy="936104"/>
          </a:xfrm>
          <a:prstGeom prst="rect">
            <a:avLst/>
          </a:prstGeom>
          <a:noFill/>
        </p:spPr>
      </p:pic>
      <p:pic>
        <p:nvPicPr>
          <p:cNvPr id="125954" name="Picture 2" descr="D:\Documents\MathX_1ES_L\Ch 3 Fonctions\diaporama\ex 8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636912"/>
            <a:ext cx="5596684" cy="8640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742984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</a:pPr>
            <a:r>
              <a:rPr lang="fr-FR" sz="4000" dirty="0" smtClean="0">
                <a:solidFill>
                  <a:srgbClr val="00B050"/>
                </a:solidFill>
                <a:latin typeface="+mj-lt"/>
              </a:rPr>
              <a:t>9. </a:t>
            </a:r>
            <a:r>
              <a:rPr lang="fr-FR" sz="4000" dirty="0" smtClean="0">
                <a:latin typeface="+mj-lt"/>
              </a:rPr>
              <a:t>Coût moyen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3568" y="2492896"/>
            <a:ext cx="756084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 smtClean="0">
                <a:latin typeface="+mj-lt"/>
              </a:rPr>
              <a:t>a.</a:t>
            </a:r>
          </a:p>
          <a:p>
            <a:pPr>
              <a:defRPr/>
            </a:pPr>
            <a:endParaRPr lang="fr-FR" sz="3200" b="1" dirty="0" smtClean="0">
              <a:latin typeface="+mj-lt"/>
            </a:endParaRPr>
          </a:p>
          <a:p>
            <a:pPr>
              <a:defRPr/>
            </a:pPr>
            <a:r>
              <a:rPr lang="fr-FR" sz="3200" b="1" dirty="0" smtClean="0">
                <a:latin typeface="+mj-lt"/>
              </a:rPr>
              <a:t>b.</a:t>
            </a:r>
          </a:p>
          <a:p>
            <a:pPr>
              <a:defRPr/>
            </a:pPr>
            <a:endParaRPr lang="fr-FR" sz="3200" b="1" dirty="0" smtClean="0">
              <a:latin typeface="+mj-lt"/>
            </a:endParaRPr>
          </a:p>
          <a:p>
            <a:pPr>
              <a:defRPr/>
            </a:pPr>
            <a:endParaRPr lang="fr-FR" sz="3200" b="1" dirty="0" smtClean="0">
              <a:latin typeface="+mj-lt"/>
            </a:endParaRPr>
          </a:p>
          <a:p>
            <a:pPr>
              <a:defRPr/>
            </a:pPr>
            <a:r>
              <a:rPr lang="fr-FR" sz="3200" b="1" dirty="0" smtClean="0">
                <a:latin typeface="+mj-lt"/>
              </a:rPr>
              <a:t>c.</a:t>
            </a:r>
            <a:r>
              <a:rPr lang="fr-FR" sz="3200" dirty="0" smtClean="0">
                <a:latin typeface="+mj-lt"/>
              </a:rPr>
              <a:t> </a:t>
            </a:r>
            <a:endParaRPr lang="fr-FR" sz="3200" dirty="0" smtClean="0"/>
          </a:p>
          <a:p>
            <a:pPr>
              <a:defRPr/>
            </a:pP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740459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Déterminer le coût moyen en euros par objet </a:t>
            </a:r>
          </a:p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dirty="0"/>
          </a:p>
        </p:txBody>
      </p:sp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1259632" y="2564904"/>
          <a:ext cx="3317875" cy="592138"/>
        </p:xfrm>
        <a:graphic>
          <a:graphicData uri="http://schemas.openxmlformats.org/presentationml/2006/ole">
            <p:oleObj spid="_x0000_s103426" name="Équation" r:id="rId3" imgW="1282680" imgH="228600" progId="Equation.3">
              <p:embed/>
            </p:oleObj>
          </a:graphicData>
        </a:graphic>
      </p:graphicFrame>
      <p:graphicFrame>
        <p:nvGraphicFramePr>
          <p:cNvPr id="8203" name="Object 11"/>
          <p:cNvGraphicFramePr>
            <a:graphicFrameLocks noChangeAspect="1"/>
          </p:cNvGraphicFramePr>
          <p:nvPr/>
        </p:nvGraphicFramePr>
        <p:xfrm>
          <a:off x="1259632" y="3501008"/>
          <a:ext cx="5026025" cy="592138"/>
        </p:xfrm>
        <a:graphic>
          <a:graphicData uri="http://schemas.openxmlformats.org/presentationml/2006/ole">
            <p:oleObj spid="_x0000_s103427" name="Équation" r:id="rId4" imgW="1942920" imgH="228600" progId="Equation.3">
              <p:embed/>
            </p:oleObj>
          </a:graphicData>
        </a:graphic>
      </p:graphicFrame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1259632" y="4941168"/>
          <a:ext cx="3221037" cy="625475"/>
        </p:xfrm>
        <a:graphic>
          <a:graphicData uri="http://schemas.openxmlformats.org/presentationml/2006/ole">
            <p:oleObj spid="_x0000_s103428" name="Équation" r:id="rId5" imgW="1244520" imgH="241200" progId="Equation.3">
              <p:embed/>
            </p:oleObj>
          </a:graphicData>
        </a:graphic>
      </p:graphicFrame>
      <p:pic>
        <p:nvPicPr>
          <p:cNvPr id="1034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2492896"/>
            <a:ext cx="38385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149080"/>
            <a:ext cx="54387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8024" y="5517232"/>
            <a:ext cx="36290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2816</TotalTime>
  <Words>309</Words>
  <Application>Microsoft Office PowerPoint</Application>
  <PresentationFormat>Affichage à l'écran (4:3)</PresentationFormat>
  <Paragraphs>154</Paragraphs>
  <Slides>20</Slides>
  <Notes>2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titre</vt:lpstr>
      <vt:lpstr>diaposcourantes</vt:lpstr>
      <vt:lpstr>Équation</vt:lpstr>
      <vt:lpstr>Equation</vt:lpstr>
      <vt:lpstr>Etude de fonctions  </vt:lpstr>
      <vt:lpstr>1. Compléter avec   &lt;  ou  &gt; </vt:lpstr>
      <vt:lpstr>2. Compléter avec   &lt;  ou  &gt; </vt:lpstr>
      <vt:lpstr>3. Compléter les inégalités </vt:lpstr>
      <vt:lpstr>4. Compléter les inégalités </vt:lpstr>
      <vt:lpstr>5. Associer à chaque courbe son équation</vt:lpstr>
      <vt:lpstr>6.Lecture graphique</vt:lpstr>
      <vt:lpstr>7.Utilisation d’un tableau</vt:lpstr>
      <vt:lpstr>Diapositive 9</vt:lpstr>
      <vt:lpstr>Diapositive 10</vt:lpstr>
      <vt:lpstr>Diapositive 11</vt:lpstr>
      <vt:lpstr>1. Compléter avec   &lt;  ou  &gt; </vt:lpstr>
      <vt:lpstr>2. Compléter avec   &lt;  ou  &gt; </vt:lpstr>
      <vt:lpstr>3. Compléter les inégalités </vt:lpstr>
      <vt:lpstr>4. Compléter les inégalités </vt:lpstr>
      <vt:lpstr>5. Associer à chaque courbe son équation</vt:lpstr>
      <vt:lpstr>6.Lecture graphique</vt:lpstr>
      <vt:lpstr>7.Utilisation d’un tableau</vt:lpstr>
      <vt:lpstr>Diapositive 19</vt:lpstr>
      <vt:lpstr>Diapositive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Lucie TADEUSZ</cp:lastModifiedBy>
  <cp:revision>280</cp:revision>
  <dcterms:created xsi:type="dcterms:W3CDTF">2010-05-07T13:51:37Z</dcterms:created>
  <dcterms:modified xsi:type="dcterms:W3CDTF">2015-05-29T16:18:38Z</dcterms:modified>
</cp:coreProperties>
</file>