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309" r:id="rId4"/>
    <p:sldId id="310" r:id="rId5"/>
    <p:sldId id="312" r:id="rId6"/>
    <p:sldId id="314" r:id="rId7"/>
    <p:sldId id="318" r:id="rId8"/>
    <p:sldId id="320" r:id="rId9"/>
    <p:sldId id="316" r:id="rId10"/>
    <p:sldId id="261" r:id="rId11"/>
    <p:sldId id="295" r:id="rId12"/>
    <p:sldId id="323" r:id="rId13"/>
    <p:sldId id="268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48" autoAdjust="0"/>
    <p:restoredTop sz="94638" autoAdjust="0"/>
  </p:normalViewPr>
  <p:slideViewPr>
    <p:cSldViewPr>
      <p:cViewPr varScale="1">
        <p:scale>
          <a:sx n="76" d="100"/>
          <a:sy n="76" d="100"/>
        </p:scale>
        <p:origin x="-845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23.wmf"/><Relationship Id="rId4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DDF75C-FCED-400F-861B-0C79BAEBF7CB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DAE985C-00A4-48CF-8F6C-865FE8D23E3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6EDA3-5C9F-4324-9B8E-CBE0B19E28C7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DC9D1-DB21-4931-9DB5-BB2F4C6EC4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12019-5C40-4398-ABBB-1B64AF64F4DB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4B12B-D668-4D6C-8511-B6242066D6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BBB0C-41A6-480A-B04B-BAB4CA03DDF0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C0353-9EA6-4A8C-A685-1E5ABD2ED0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FF09D-DC29-4B8E-BAE3-5E013C94708A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0906D-FBED-4EDE-9ED1-11F9EBF5CF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16706-9F57-4AAF-9DE3-1FEA3BA8B3AB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91F99-9DE9-46B0-A4B8-F0F94B3ABA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D0102-C67C-42BB-8FBA-9DABD410F6AD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70003-4AFF-466E-88AA-B4757CCE2D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BC086-1A7F-4A94-B5A9-14281AE01FAD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30540-ADA5-4DC3-A062-94BE921A28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1A0AE-ACA6-4EA2-A0CA-958E8B60B765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47E4D-6E8D-4358-A146-2F7F6BABC3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031DA-E7C7-4C42-AA90-5BD49B5E678D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73DA0-8C74-486B-B4DE-33EA65FE24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55B91-8A4D-4CC7-A513-C8C407405B9E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D15C0-2B5E-4632-966B-7C5AA30C626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6218D-E9D3-4E1A-BCFB-BBA5B5264ED1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1E463-8FDE-4FBB-B523-50F32B016B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F60C1-1953-41FD-944C-DC85E831714D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868E7-87CC-43A4-AF31-10A0348FE0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60DDC-F050-43A7-8199-90B898E8B334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1C743-C0B5-4FC4-BED0-477C10D71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35E8D-7284-4948-8E5A-B66D156178E8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7E5E8-5B0A-478D-9BDC-A919F866013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C1DD9-F293-4A82-9F09-C7BCB65033F8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1B7E1-C257-45A6-AFCF-240A216402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35CFC-312F-47BA-8819-F6ED73C7C192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3D89F-2FCE-4299-8309-9306C75708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4ABC1-745F-40F0-BC7B-6567968719D8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6ABF5-537A-4E2C-A54B-E9EC5EC3B8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6AFCD-E757-42DB-97A7-36B301586E67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46CA8-A632-414E-B497-4AA077E81A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E9539-084F-4C6F-97B2-2C00D9F6531C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BE8A1-694A-4B4F-9C8D-EB4FB39367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E80D8-52B2-4023-8C05-1553EE80E60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BF392-B8D7-4FFC-85A0-D54D54FD89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38303-817B-4195-83F0-451FE7231C7E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838A3-4BC6-4FB1-A892-22C7491EB7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1D933-5D6C-4E9F-840E-41081AB1EC96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A5F17-07A3-4E31-B1B4-9749AA7B9D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19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C34EC9-04C9-4959-A43E-D7C0A97330BA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12BFFC-0857-493E-BF40-214DCDB849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199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921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416378-DB0C-4C0F-8751-3B4C70119125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378572-C287-427A-84CE-1CEAA7B706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9223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dirty="0" smtClean="0"/>
              <a:t>Echantillonnage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571736" y="214290"/>
            <a:ext cx="121444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772817"/>
            <a:ext cx="540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Le tableau ci-contre donne des valeurs de </a:t>
            </a:r>
            <a:r>
              <a:rPr lang="fr-FR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P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(</a:t>
            </a:r>
            <a:r>
              <a:rPr lang="fr-FR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≤ </a:t>
            </a:r>
            <a:r>
              <a:rPr lang="fr-FR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k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) où </a:t>
            </a:r>
            <a:r>
              <a:rPr lang="fr-FR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suit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la loi binomiale B(30 ;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0,75).</a:t>
            </a:r>
          </a:p>
          <a:p>
            <a:pPr marL="342900" indent="-342900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Déterminer :   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1. </a:t>
            </a:r>
            <a:r>
              <a:rPr lang="fr-FR" sz="4000" dirty="0" smtClean="0">
                <a:cs typeface="Cambria Math" pitchFamily="18" charset="0"/>
              </a:rPr>
              <a:t>Trouver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 dirty="0" smtClean="0">
                <a:cs typeface="Cambria Math" pitchFamily="18" charset="0"/>
              </a:rPr>
              <a:t> et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4000" dirty="0" smtClean="0">
                <a:cs typeface="Cambria Math" pitchFamily="18" charset="0"/>
              </a:rPr>
              <a:t> tels que…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56174" y="1628800"/>
            <a:ext cx="2719974" cy="50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10"/>
          <p:cNvGrpSpPr/>
          <p:nvPr/>
        </p:nvGrpSpPr>
        <p:grpSpPr>
          <a:xfrm>
            <a:off x="179512" y="3994856"/>
            <a:ext cx="5321300" cy="1077218"/>
            <a:chOff x="179512" y="3922848"/>
            <a:chExt cx="5321300" cy="1077218"/>
          </a:xfrm>
        </p:grpSpPr>
        <p:sp>
          <p:nvSpPr>
            <p:cNvPr id="4" name="ZoneTexte 3"/>
            <p:cNvSpPr txBox="1"/>
            <p:nvPr/>
          </p:nvSpPr>
          <p:spPr>
            <a:xfrm>
              <a:off x="179512" y="3922848"/>
              <a:ext cx="532130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60000" indent="-360000">
                <a:defRPr/>
              </a:pPr>
              <a:r>
                <a:rPr lang="fr-FR" sz="3200" dirty="0" smtClean="0">
                  <a:latin typeface="Cambria Math"/>
                  <a:ea typeface="Cambria Math"/>
                  <a:cs typeface="+mj-cs"/>
                </a:rPr>
                <a:t>• 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le plus petit entier </a:t>
              </a:r>
              <a:r>
                <a:rPr lang="fr-FR" sz="3200" i="1" dirty="0" smtClean="0">
                  <a:latin typeface="Times New Roman" pitchFamily="18" charset="0"/>
                  <a:ea typeface="Cambria Math" pitchFamily="18" charset="0"/>
                  <a:cs typeface="Times New Roman" pitchFamily="18" charset="0"/>
                </a:rPr>
                <a:t>a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 tel que </a:t>
              </a:r>
            </a:p>
            <a:p>
              <a:pPr marL="342900" indent="-342900">
                <a:defRPr/>
              </a:pPr>
              <a:endParaRPr lang="fr-FR" sz="3200" dirty="0">
                <a:latin typeface="+mj-lt"/>
                <a:ea typeface="Cambria Math" pitchFamily="18" charset="0"/>
                <a:cs typeface="+mj-cs"/>
              </a:endParaRPr>
            </a:p>
          </p:txBody>
        </p:sp>
        <p:graphicFrame>
          <p:nvGraphicFramePr>
            <p:cNvPr id="5" name="Objet 4"/>
            <p:cNvGraphicFramePr>
              <a:graphicFrameLocks noChangeAspect="1"/>
            </p:cNvGraphicFramePr>
            <p:nvPr/>
          </p:nvGraphicFramePr>
          <p:xfrm>
            <a:off x="1835696" y="4500000"/>
            <a:ext cx="2463800" cy="446087"/>
          </p:xfrm>
          <a:graphic>
            <a:graphicData uri="http://schemas.openxmlformats.org/presentationml/2006/ole">
              <p:oleObj spid="_x0000_s50178" name="Equation" r:id="rId4" imgW="1193760" imgH="215640" progId="">
                <p:embed/>
              </p:oleObj>
            </a:graphicData>
          </a:graphic>
        </p:graphicFrame>
      </p:grpSp>
      <p:grpSp>
        <p:nvGrpSpPr>
          <p:cNvPr id="3" name="Groupe 11"/>
          <p:cNvGrpSpPr/>
          <p:nvPr/>
        </p:nvGrpSpPr>
        <p:grpSpPr>
          <a:xfrm>
            <a:off x="179512" y="5013176"/>
            <a:ext cx="5616624" cy="1022152"/>
            <a:chOff x="179512" y="4941168"/>
            <a:chExt cx="5616624" cy="1022152"/>
          </a:xfrm>
        </p:grpSpPr>
        <p:sp>
          <p:nvSpPr>
            <p:cNvPr id="10" name="ZoneTexte 9"/>
            <p:cNvSpPr txBox="1"/>
            <p:nvPr/>
          </p:nvSpPr>
          <p:spPr>
            <a:xfrm>
              <a:off x="179512" y="4941168"/>
              <a:ext cx="561662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0000" indent="-358775"/>
              <a:r>
                <a:rPr lang="fr-FR" sz="3200" dirty="0" smtClean="0">
                  <a:latin typeface="Cambria Math"/>
                  <a:ea typeface="Cambria Math"/>
                </a:rPr>
                <a:t>• 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le </a:t>
              </a:r>
              <a:r>
                <a:rPr lang="fr-FR" sz="3200" dirty="0">
                  <a:latin typeface="+mj-lt"/>
                  <a:ea typeface="Cambria Math" pitchFamily="18" charset="0"/>
                  <a:cs typeface="+mj-cs"/>
                </a:rPr>
                <a:t>plus petit entier </a:t>
              </a:r>
              <a:r>
                <a:rPr lang="fr-FR" sz="3200" i="1" dirty="0">
                  <a:latin typeface="Times New Roman" pitchFamily="18" charset="0"/>
                  <a:ea typeface="Cambria Math" pitchFamily="18" charset="0"/>
                  <a:cs typeface="Times New Roman" pitchFamily="18" charset="0"/>
                </a:rPr>
                <a:t>b</a:t>
              </a:r>
              <a:r>
                <a:rPr lang="fr-FR" sz="3200" dirty="0">
                  <a:latin typeface="+mj-lt"/>
                  <a:ea typeface="Cambria Math" pitchFamily="18" charset="0"/>
                  <a:cs typeface="+mj-cs"/>
                </a:rPr>
                <a:t> tel que</a:t>
              </a:r>
              <a:r>
                <a:rPr lang="fr-FR" dirty="0">
                  <a:ea typeface="Cambria Math" pitchFamily="18" charset="0"/>
                </a:rPr>
                <a:t> </a:t>
              </a:r>
            </a:p>
            <a:p>
              <a:endParaRPr lang="fr-FR" dirty="0"/>
            </a:p>
          </p:txBody>
        </p:sp>
        <p:graphicFrame>
          <p:nvGraphicFramePr>
            <p:cNvPr id="49156" name="Object 4"/>
            <p:cNvGraphicFramePr>
              <a:graphicFrameLocks noChangeAspect="1"/>
            </p:cNvGraphicFramePr>
            <p:nvPr/>
          </p:nvGraphicFramePr>
          <p:xfrm>
            <a:off x="1763688" y="5517232"/>
            <a:ext cx="2508820" cy="446088"/>
          </p:xfrm>
          <a:graphic>
            <a:graphicData uri="http://schemas.openxmlformats.org/presentationml/2006/ole">
              <p:oleObj spid="_x0000_s50179" name="Equation" r:id="rId5" imgW="1180800" imgH="215640" progId="">
                <p:embed/>
              </p:oleObj>
            </a:graphicData>
          </a:graphic>
        </p:graphicFrame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87849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Une expérience aléatoire consiste à lancer 50 fois un dé cubique supposé équilibré.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Un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intervalle de fluctuation au seuil de 95%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de la fréquence de « SIX » obtenus sur un échantillon est</a:t>
            </a:r>
          </a:p>
          <a:p>
            <a:pPr indent="173038">
              <a:defRPr/>
            </a:pPr>
            <a:endParaRPr lang="fr-FR" sz="3200" dirty="0" smtClean="0">
              <a:latin typeface="+mj-lt"/>
              <a:ea typeface="Cambria Math" pitchFamily="18" charset="0"/>
              <a:cs typeface="+mj-cs"/>
            </a:endParaRPr>
          </a:p>
          <a:p>
            <a:pPr indent="173038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2. </a:t>
            </a:r>
            <a:r>
              <a:rPr lang="fr-FR" sz="4000" dirty="0" smtClean="0">
                <a:cs typeface="Cambria Math" pitchFamily="18" charset="0"/>
              </a:rPr>
              <a:t>Compléter…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3528" y="4653136"/>
            <a:ext cx="84969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58775"/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où </a:t>
            </a:r>
            <a:r>
              <a:rPr lang="fr-FR" sz="32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et </a:t>
            </a:r>
            <a:r>
              <a:rPr lang="fr-FR" sz="32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b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sont les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plus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petits entiers tel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que</a:t>
            </a:r>
            <a:r>
              <a:rPr lang="fr-FR" dirty="0">
                <a:ea typeface="Cambria Math" pitchFamily="18" charset="0"/>
              </a:rPr>
              <a:t> </a:t>
            </a:r>
          </a:p>
          <a:p>
            <a:endParaRPr lang="fr-FR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3419872" y="3429000"/>
          <a:ext cx="1600177" cy="1152128"/>
        </p:xfrm>
        <a:graphic>
          <a:graphicData uri="http://schemas.openxmlformats.org/presentationml/2006/ole">
            <p:oleObj spid="_x0000_s80900" name="Equation" r:id="rId3" imgW="634680" imgH="457200" progId="">
              <p:embed/>
            </p:oleObj>
          </a:graphicData>
        </a:graphic>
      </p:graphicFrame>
      <p:graphicFrame>
        <p:nvGraphicFramePr>
          <p:cNvPr id="80901" name="Object 5"/>
          <p:cNvGraphicFramePr>
            <a:graphicFrameLocks noChangeAspect="1"/>
          </p:cNvGraphicFramePr>
          <p:nvPr/>
        </p:nvGraphicFramePr>
        <p:xfrm>
          <a:off x="5436096" y="5301208"/>
          <a:ext cx="2286000" cy="539750"/>
        </p:xfrm>
        <a:graphic>
          <a:graphicData uri="http://schemas.openxmlformats.org/presentationml/2006/ole">
            <p:oleObj spid="_x0000_s80901" name="Equation" r:id="rId4" imgW="914400" imgH="215640" progId="">
              <p:embed/>
            </p:oleObj>
          </a:graphicData>
        </a:graphic>
      </p:graphicFrame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755576" y="5301208"/>
          <a:ext cx="2577029" cy="576064"/>
        </p:xfrm>
        <a:graphic>
          <a:graphicData uri="http://schemas.openxmlformats.org/presentationml/2006/ole">
            <p:oleObj spid="_x0000_s80902" name="Equation" r:id="rId5" imgW="965160" imgH="215640" progId="">
              <p:embed/>
            </p:oleObj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3707904" y="5229200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et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8784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Une expérience aléatoire consiste à lancer 50 fois un dé cubique supposé équilibré.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Si </a:t>
            </a:r>
            <a:r>
              <a:rPr lang="fr-FR" sz="3200" dirty="0" smtClean="0">
                <a:latin typeface="Symbol" pitchFamily="18" charset="2"/>
                <a:ea typeface="Cambria Math" pitchFamily="18" charset="0"/>
              </a:rPr>
              <a:t>I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est un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intervalle de fluctuation au seuil de 95%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de la fréquence de « SIX » et si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 f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est la fréquence de « SIX » fournie par un échantillon de taille 50, alors : 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3. </a:t>
            </a:r>
            <a:r>
              <a:rPr lang="fr-FR" sz="4000" dirty="0" smtClean="0">
                <a:cs typeface="Cambria Math" pitchFamily="18" charset="0"/>
              </a:rPr>
              <a:t>Vrai ou Faux ? (avec un dé)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3528" y="4077072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58775"/>
            <a:r>
              <a:rPr lang="fr-FR" sz="3200" dirty="0" smtClean="0">
                <a:latin typeface="Cambria Math"/>
                <a:ea typeface="Cambria Math"/>
                <a:cs typeface="+mj-cs"/>
              </a:rPr>
              <a:t>•</a:t>
            </a:r>
            <a:r>
              <a:rPr lang="fr-FR" sz="3200" i="1" dirty="0" smtClean="0">
                <a:latin typeface="Cambria Math"/>
                <a:ea typeface="Cambria Math"/>
                <a:cs typeface="+mj-cs"/>
              </a:rPr>
              <a:t>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f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  <a:sym typeface="Symbol"/>
              </a:rPr>
              <a:t> </a:t>
            </a:r>
            <a:r>
              <a:rPr lang="fr-FR" sz="3200" dirty="0" smtClean="0">
                <a:latin typeface="Symbol" pitchFamily="18" charset="2"/>
                <a:ea typeface="Cambria Math" pitchFamily="18" charset="0"/>
                <a:cs typeface="+mj-cs"/>
              </a:rPr>
              <a:t>I ;</a:t>
            </a:r>
            <a:endParaRPr lang="fr-FR" dirty="0"/>
          </a:p>
        </p:txBody>
      </p:sp>
      <p:grpSp>
        <p:nvGrpSpPr>
          <p:cNvPr id="16" name="Groupe 15"/>
          <p:cNvGrpSpPr/>
          <p:nvPr/>
        </p:nvGrpSpPr>
        <p:grpSpPr>
          <a:xfrm>
            <a:off x="323528" y="4653136"/>
            <a:ext cx="8496944" cy="744082"/>
            <a:chOff x="323528" y="4653136"/>
            <a:chExt cx="8496944" cy="744082"/>
          </a:xfrm>
        </p:grpSpPr>
        <p:sp>
          <p:nvSpPr>
            <p:cNvPr id="12" name="ZoneTexte 11"/>
            <p:cNvSpPr txBox="1"/>
            <p:nvPr/>
          </p:nvSpPr>
          <p:spPr>
            <a:xfrm>
              <a:off x="323528" y="4725144"/>
              <a:ext cx="84969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0000" indent="-358775"/>
              <a:r>
                <a:rPr lang="fr-FR" sz="3200" dirty="0" smtClean="0">
                  <a:latin typeface="Cambria Math"/>
                  <a:ea typeface="Cambria Math"/>
                </a:rPr>
                <a:t>• </a:t>
              </a:r>
              <a:r>
                <a:rPr lang="fr-FR" sz="3200" i="1" dirty="0" smtClean="0">
                  <a:latin typeface="+mj-lt"/>
                  <a:ea typeface="Cambria Math" pitchFamily="18" charset="0"/>
                </a:rPr>
                <a:t>f</a:t>
              </a:r>
              <a:r>
                <a:rPr lang="fr-FR" sz="3200" dirty="0" smtClean="0">
                  <a:ea typeface="Cambria Math" pitchFamily="18" charset="0"/>
                </a:rPr>
                <a:t> </a:t>
              </a:r>
              <a:r>
                <a:rPr lang="fr-FR" sz="3200" dirty="0" smtClean="0">
                  <a:ea typeface="Cambria Math" pitchFamily="18" charset="0"/>
                  <a:sym typeface="Symbol"/>
                </a:rPr>
                <a:t> </a:t>
              </a:r>
              <a:r>
                <a:rPr lang="fr-FR" sz="3200" dirty="0" smtClean="0">
                  <a:latin typeface="Symbol" pitchFamily="18" charset="2"/>
                  <a:ea typeface="Cambria Math" pitchFamily="18" charset="0"/>
                </a:rPr>
                <a:t>I 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avec une probabilité égale à      ;    </a:t>
              </a:r>
              <a:endParaRPr lang="fr-FR" sz="3200" dirty="0">
                <a:latin typeface="+mj-lt"/>
                <a:ea typeface="Cambria Math" pitchFamily="18" charset="0"/>
                <a:cs typeface="+mj-cs"/>
              </a:endParaRPr>
            </a:p>
          </p:txBody>
        </p:sp>
        <p:graphicFrame>
          <p:nvGraphicFramePr>
            <p:cNvPr id="13" name="Objet 12"/>
            <p:cNvGraphicFramePr>
              <a:graphicFrameLocks noChangeAspect="1"/>
            </p:cNvGraphicFramePr>
            <p:nvPr/>
          </p:nvGraphicFramePr>
          <p:xfrm>
            <a:off x="6300192" y="4653136"/>
            <a:ext cx="288032" cy="744082"/>
          </p:xfrm>
          <a:graphic>
            <a:graphicData uri="http://schemas.openxmlformats.org/presentationml/2006/ole">
              <p:oleObj spid="_x0000_s82950" name="Equation" r:id="rId3" imgW="152280" imgH="393480" progId="">
                <p:embed/>
              </p:oleObj>
            </a:graphicData>
          </a:graphic>
        </p:graphicFrame>
      </p:grpSp>
      <p:sp>
        <p:nvSpPr>
          <p:cNvPr id="15" name="ZoneTexte 14"/>
          <p:cNvSpPr txBox="1"/>
          <p:nvPr/>
        </p:nvSpPr>
        <p:spPr>
          <a:xfrm>
            <a:off x="323528" y="5517232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58775"/>
            <a:r>
              <a:rPr lang="fr-FR" sz="3200" dirty="0" smtClean="0">
                <a:latin typeface="Cambria Math"/>
                <a:ea typeface="Cambria Math"/>
              </a:rPr>
              <a:t>• </a:t>
            </a:r>
            <a:r>
              <a:rPr lang="fr-FR" sz="3200" i="1" dirty="0" smtClean="0">
                <a:latin typeface="+mj-lt"/>
                <a:ea typeface="Cambria Math" pitchFamily="18" charset="0"/>
              </a:rPr>
              <a:t>f</a:t>
            </a:r>
            <a:r>
              <a:rPr lang="fr-FR" sz="3200" dirty="0" smtClean="0">
                <a:ea typeface="Cambria Math" pitchFamily="18" charset="0"/>
              </a:rPr>
              <a:t> </a:t>
            </a:r>
            <a:r>
              <a:rPr lang="fr-FR" sz="3200" dirty="0" smtClean="0">
                <a:ea typeface="Cambria Math" pitchFamily="18" charset="0"/>
                <a:sym typeface="Symbol"/>
              </a:rPr>
              <a:t> </a:t>
            </a:r>
            <a:r>
              <a:rPr lang="fr-FR" sz="3200" dirty="0" smtClean="0">
                <a:latin typeface="Symbol" pitchFamily="18" charset="2"/>
                <a:ea typeface="Cambria Math" pitchFamily="18" charset="0"/>
              </a:rPr>
              <a:t>I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avec une probabilité au moins égale à 0,95 ;   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746958"/>
            <a:ext cx="87849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Une expérience aléatoire consiste à lancer 50 fois un dé cubique supposé équilibré.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Si la fréquence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f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de « SIX » fournie par un échantillon de taille 50 n’appartient pas à un intervalle de fluctuation au seuil de 95% de la fréquence de « SIX », alors on a la preuve que la pièce n’est pas équilibrée.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4. </a:t>
            </a:r>
            <a:r>
              <a:rPr lang="fr-FR" sz="4000" dirty="0" smtClean="0">
                <a:cs typeface="Cambria Math" pitchFamily="18" charset="0"/>
              </a:rPr>
              <a:t>Vrai ou Faux ? (preuve ou pas ?…)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8784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3038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L’intervalle de fluctuation au seuil de 95% de la fréquence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f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d’un caractère C dans un échantillon de taille 100, obtenu avec la loi binomiale est : </a:t>
            </a:r>
          </a:p>
          <a:p>
            <a:pPr indent="173038" algn="ctr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[0,26 ; 0,44].</a:t>
            </a:r>
          </a:p>
          <a:p>
            <a:pPr indent="173038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Alors on peut affirmer :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5. </a:t>
            </a:r>
            <a:r>
              <a:rPr lang="fr-FR" sz="4000" dirty="0" smtClean="0">
                <a:cs typeface="Cambria Math" pitchFamily="18" charset="0"/>
              </a:rPr>
              <a:t>Vrai ou Faux ?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560" y="5157192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fr-FR" sz="3200" dirty="0" smtClean="0">
                <a:ea typeface="Cambria Math" pitchFamily="18" charset="0"/>
              </a:rPr>
              <a:t>•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Dans l’échantillon, il y a entre 26% et 44% d’individus qui ont le caractère C.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19944" y="3941440"/>
            <a:ext cx="7632848" cy="693799"/>
            <a:chOff x="467544" y="3789040"/>
            <a:chExt cx="7632848" cy="693799"/>
          </a:xfrm>
        </p:grpSpPr>
        <p:sp>
          <p:nvSpPr>
            <p:cNvPr id="13" name="ZoneTexte 12"/>
            <p:cNvSpPr txBox="1"/>
            <p:nvPr/>
          </p:nvSpPr>
          <p:spPr>
            <a:xfrm>
              <a:off x="467544" y="3789040"/>
              <a:ext cx="76328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fr-FR" sz="3200" dirty="0" smtClean="0">
                  <a:ea typeface="Cambria Math" pitchFamily="18" charset="0"/>
                </a:rPr>
                <a:t>•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 </a:t>
              </a:r>
            </a:p>
          </p:txBody>
        </p:sp>
        <p:graphicFrame>
          <p:nvGraphicFramePr>
            <p:cNvPr id="14" name="Objet 13"/>
            <p:cNvGraphicFramePr>
              <a:graphicFrameLocks noChangeAspect="1"/>
            </p:cNvGraphicFramePr>
            <p:nvPr/>
          </p:nvGraphicFramePr>
          <p:xfrm>
            <a:off x="776262" y="3789040"/>
            <a:ext cx="4320480" cy="693799"/>
          </p:xfrm>
          <a:graphic>
            <a:graphicData uri="http://schemas.openxmlformats.org/presentationml/2006/ole">
              <p:oleObj spid="_x0000_s88068" name="Equation" r:id="rId3" imgW="1739880" imgH="279360" progId="">
                <p:embed/>
              </p:oleObj>
            </a:graphicData>
          </a:graphic>
        </p:graphicFrame>
      </p:grpSp>
      <p:grpSp>
        <p:nvGrpSpPr>
          <p:cNvPr id="15" name="Groupe 14"/>
          <p:cNvGrpSpPr/>
          <p:nvPr/>
        </p:nvGrpSpPr>
        <p:grpSpPr>
          <a:xfrm>
            <a:off x="611560" y="4500570"/>
            <a:ext cx="7632848" cy="1085768"/>
            <a:chOff x="611560" y="4500570"/>
            <a:chExt cx="7632848" cy="1085768"/>
          </a:xfrm>
        </p:grpSpPr>
        <p:sp>
          <p:nvSpPr>
            <p:cNvPr id="10" name="ZoneTexte 9"/>
            <p:cNvSpPr txBox="1"/>
            <p:nvPr/>
          </p:nvSpPr>
          <p:spPr>
            <a:xfrm>
              <a:off x="611560" y="4509120"/>
              <a:ext cx="76328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fr-FR" sz="3200" dirty="0" smtClean="0">
                  <a:ea typeface="Cambria Math" pitchFamily="18" charset="0"/>
                </a:rPr>
                <a:t>• </a:t>
              </a:r>
            </a:p>
            <a:p>
              <a:pPr>
                <a:spcBef>
                  <a:spcPts val="0"/>
                </a:spcBef>
              </a:pPr>
              <a:endParaRPr lang="fr-FR" sz="3200" dirty="0" smtClean="0">
                <a:ea typeface="Cambria Math" pitchFamily="18" charset="0"/>
              </a:endParaRPr>
            </a:p>
          </p:txBody>
        </p:sp>
        <p:graphicFrame>
          <p:nvGraphicFramePr>
            <p:cNvPr id="88069" name="Object 5"/>
            <p:cNvGraphicFramePr>
              <a:graphicFrameLocks noChangeAspect="1"/>
            </p:cNvGraphicFramePr>
            <p:nvPr/>
          </p:nvGraphicFramePr>
          <p:xfrm>
            <a:off x="928662" y="4500570"/>
            <a:ext cx="4287838" cy="693738"/>
          </p:xfrm>
          <a:graphic>
            <a:graphicData uri="http://schemas.openxmlformats.org/presentationml/2006/ole">
              <p:oleObj spid="_x0000_s88069" name="Equation" r:id="rId4" imgW="1726920" imgH="279360" progId="">
                <p:embed/>
              </p:oleObj>
            </a:graphicData>
          </a:graphic>
        </p:graphicFrame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87849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Le maire d’une très grande ville affirme que 70% des électeurs lui font confiance. On a interrogé 100 électeurs au hasard.</a:t>
            </a:r>
          </a:p>
          <a:p>
            <a:pPr>
              <a:spcAft>
                <a:spcPts val="600"/>
              </a:spcAft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En supposant que cette affirmation est vraie, un intervalle de fluctuation au seuil de 95% de la fréquence d’électeurs dans l’échantillon interrogé est [0,61 ; 0,79].Parmi les électeurs interrogés, 59 on déclaré faire confiance à leur maire. 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Que peut-on penser de l’affirmation du maire ?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6. </a:t>
            </a:r>
            <a:r>
              <a:rPr lang="fr-FR" sz="4000" dirty="0" smtClean="0">
                <a:cs typeface="Cambria Math" pitchFamily="18" charset="0"/>
              </a:rPr>
              <a:t>Décider…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2060848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Soit X une variable aléatoire suivant la loi binomiale B(30 ; 0,4). On sait que :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857250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7. </a:t>
            </a:r>
            <a:r>
              <a:rPr lang="fr-FR" sz="4000" dirty="0" smtClean="0">
                <a:cs typeface="Cambria Math" pitchFamily="18" charset="0"/>
              </a:rPr>
              <a:t>Déterminer un intervalle de fluctuation au seuil de 95%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827584" y="3861048"/>
          <a:ext cx="7242515" cy="576064"/>
        </p:xfrm>
        <a:graphic>
          <a:graphicData uri="http://schemas.openxmlformats.org/presentationml/2006/ole">
            <p:oleObj spid="_x0000_s86018" name="Equation" r:id="rId3" imgW="2717640" imgH="215640" progId="">
              <p:embed/>
            </p:oleObj>
          </a:graphicData>
        </a:graphic>
      </p:graphicFrame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899592" y="3212976"/>
          <a:ext cx="6936605" cy="576064"/>
        </p:xfrm>
        <a:graphic>
          <a:graphicData uri="http://schemas.openxmlformats.org/presentationml/2006/ole">
            <p:oleObj spid="_x0000_s86019" name="Equation" r:id="rId4" imgW="2603160" imgH="215640" progId="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54432" y="465313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En déduire l’intervalle de fluctuation au seuil de 95% de la fréquence donnée par 	.</a:t>
            </a:r>
          </a:p>
          <a:p>
            <a:endParaRPr lang="fr-FR" sz="3200" dirty="0" smtClean="0">
              <a:latin typeface="+mj-lt"/>
              <a:ea typeface="Cambria Math" pitchFamily="18" charset="0"/>
              <a:cs typeface="+mj-cs"/>
            </a:endParaRPr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4432300" y="2336800"/>
          <a:ext cx="914400" cy="198438"/>
        </p:xfrm>
        <a:graphic>
          <a:graphicData uri="http://schemas.openxmlformats.org/presentationml/2006/ole">
            <p:oleObj spid="_x0000_s86020" name="Equation" r:id="rId5" imgW="914400" imgH="198720" progId="">
              <p:embed/>
            </p:oleObj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6143636" y="5085184"/>
          <a:ext cx="360040" cy="837093"/>
        </p:xfrm>
        <a:graphic>
          <a:graphicData uri="http://schemas.openxmlformats.org/presentationml/2006/ole">
            <p:oleObj spid="_x0000_s86021" name="Equation" r:id="rId6" imgW="203040" imgH="39348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8. </a:t>
            </a:r>
            <a:r>
              <a:rPr lang="fr-FR" sz="4000" dirty="0" smtClean="0">
                <a:cs typeface="Cambria Math" pitchFamily="18" charset="0"/>
              </a:rPr>
              <a:t>Déterminer un intervalle de fluctuation au seuil de 95 %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388" y="2349500"/>
            <a:ext cx="53213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dirty="0">
                <a:latin typeface="Times" pitchFamily="18" charset="0"/>
                <a:ea typeface="Cambria Math" pitchFamily="18" charset="0"/>
                <a:cs typeface="+mj-cs"/>
              </a:rPr>
              <a:t>  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de la fréquence aléatoire de succès pour une variable aléatoire </a:t>
            </a:r>
            <a:r>
              <a:rPr lang="fr-FR" sz="3200" i="1" dirty="0">
                <a:latin typeface="+mj-lt"/>
                <a:ea typeface="Cambria Math" pitchFamily="18" charset="0"/>
                <a:cs typeface="+mj-cs"/>
              </a:rPr>
              <a:t>X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 qui suit la loi binomiale B(10 ; 0,4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).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 cstate="print"/>
          <a:srcRect t="1041"/>
          <a:stretch>
            <a:fillRect/>
          </a:stretch>
        </p:blipFill>
        <p:spPr bwMode="auto">
          <a:xfrm>
            <a:off x="6156325" y="2130425"/>
            <a:ext cx="244792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457200" y="1125538"/>
            <a:ext cx="8229600" cy="1295400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9. </a:t>
            </a:r>
            <a:r>
              <a:rPr lang="fr-FR" sz="4000" dirty="0" smtClean="0">
                <a:cs typeface="Cambria Math" pitchFamily="18" charset="0"/>
              </a:rPr>
              <a:t>Déterminer un intervalle de fluctuation au seuil de 90 %</a:t>
            </a:r>
            <a:r>
              <a:rPr lang="fr-FR" dirty="0" smtClean="0">
                <a:latin typeface="Times" pitchFamily="18" charset="0"/>
                <a:cs typeface="Cambria Math" pitchFamily="18" charset="0"/>
              </a:rPr>
              <a:t/>
            </a:r>
            <a:br>
              <a:rPr lang="fr-FR" dirty="0" smtClean="0">
                <a:latin typeface="Times" pitchFamily="18" charset="0"/>
                <a:cs typeface="Cambria Math" pitchFamily="18" charset="0"/>
              </a:rPr>
            </a:b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17411" name="ZoneTexte 3"/>
          <p:cNvSpPr txBox="1">
            <a:spLocks noChangeArrowheads="1"/>
          </p:cNvSpPr>
          <p:nvPr/>
        </p:nvSpPr>
        <p:spPr bwMode="auto">
          <a:xfrm>
            <a:off x="-32" y="2420938"/>
            <a:ext cx="550072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Times" pitchFamily="18" charset="0"/>
              </a:rPr>
              <a:t>     </a:t>
            </a:r>
            <a:r>
              <a:rPr lang="fr-FR" sz="3200" dirty="0">
                <a:latin typeface="+mj-lt"/>
              </a:rPr>
              <a:t>de la fréquence aléatoire de succès pour une variable aléatoire X qui suit la loi binomiale B(10 ; 0,4</a:t>
            </a:r>
            <a:r>
              <a:rPr lang="fr-FR" sz="3200" dirty="0" smtClean="0">
                <a:latin typeface="+mj-lt"/>
              </a:rPr>
              <a:t>).</a:t>
            </a:r>
            <a:endParaRPr lang="fr-FR" sz="3200" dirty="0">
              <a:latin typeface="+mj-lt"/>
            </a:endParaRPr>
          </a:p>
          <a:p>
            <a:pPr marL="514350" indent="-514350">
              <a:defRPr/>
            </a:pPr>
            <a:endParaRPr lang="fr-FR" sz="3200" dirty="0">
              <a:latin typeface="Calibri" pitchFamily="34" charset="0"/>
            </a:endParaRP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 cstate="print"/>
          <a:srcRect t="1041"/>
          <a:stretch>
            <a:fillRect/>
          </a:stretch>
        </p:blipFill>
        <p:spPr bwMode="auto">
          <a:xfrm>
            <a:off x="6156325" y="2130425"/>
            <a:ext cx="244792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5976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Le tableau ci-contre concerne une variable aléatoire X suivant la loi binomiale B(10 ; 0,5).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On lance 10 fois une pièce de monnaie.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Si cette pièce n’est pas truquée, il y a moins de 5 chances sur 100 pour que le nombre de PILE soit inférieur à 2 ou supérieur à 8.</a:t>
            </a: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10. </a:t>
            </a:r>
            <a:r>
              <a:rPr lang="fr-FR" sz="4000" dirty="0" smtClean="0">
                <a:cs typeface="Cambria Math" pitchFamily="18" charset="0"/>
              </a:rPr>
              <a:t>Vrai ou Faux ?(avec une pièce)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156176" y="1507653"/>
            <a:ext cx="2660563" cy="49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857256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fr-FR" sz="6000" dirty="0" smtClean="0">
                <a:cs typeface="Cambria Math" pitchFamily="18" charset="0"/>
              </a:rPr>
              <a:t>Solutions</a:t>
            </a: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772817"/>
            <a:ext cx="540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Le tableau ci-contre donne des valeurs de </a:t>
            </a:r>
            <a:r>
              <a:rPr lang="fr-FR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P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(</a:t>
            </a:r>
            <a:r>
              <a:rPr lang="fr-FR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≤ </a:t>
            </a:r>
            <a:r>
              <a:rPr lang="fr-FR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k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) où </a:t>
            </a:r>
            <a:r>
              <a:rPr lang="fr-FR" sz="28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suit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la loi binomiale B(30 ;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0,75).</a:t>
            </a:r>
          </a:p>
          <a:p>
            <a:pPr marL="342900" indent="-342900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Déterminer :   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1. </a:t>
            </a:r>
            <a:r>
              <a:rPr lang="fr-FR" sz="4000" dirty="0" smtClean="0">
                <a:cs typeface="Cambria Math" pitchFamily="18" charset="0"/>
              </a:rPr>
              <a:t>Trouver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 dirty="0" smtClean="0">
                <a:cs typeface="Cambria Math" pitchFamily="18" charset="0"/>
              </a:rPr>
              <a:t> et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4000" dirty="0" smtClean="0">
                <a:cs typeface="Cambria Math" pitchFamily="18" charset="0"/>
              </a:rPr>
              <a:t> tels que…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56174" y="1628800"/>
            <a:ext cx="2719974" cy="50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10"/>
          <p:cNvGrpSpPr/>
          <p:nvPr/>
        </p:nvGrpSpPr>
        <p:grpSpPr>
          <a:xfrm>
            <a:off x="179512" y="3994856"/>
            <a:ext cx="5321300" cy="1077218"/>
            <a:chOff x="179512" y="3922848"/>
            <a:chExt cx="5321300" cy="1077218"/>
          </a:xfrm>
        </p:grpSpPr>
        <p:sp>
          <p:nvSpPr>
            <p:cNvPr id="4" name="ZoneTexte 3"/>
            <p:cNvSpPr txBox="1"/>
            <p:nvPr/>
          </p:nvSpPr>
          <p:spPr>
            <a:xfrm>
              <a:off x="179512" y="3922848"/>
              <a:ext cx="532130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60000" indent="-360000">
                <a:defRPr/>
              </a:pPr>
              <a:r>
                <a:rPr lang="fr-FR" sz="3200" dirty="0" smtClean="0">
                  <a:latin typeface="Cambria Math"/>
                  <a:ea typeface="Cambria Math"/>
                  <a:cs typeface="+mj-cs"/>
                </a:rPr>
                <a:t>• 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le plus petit entier </a:t>
              </a:r>
              <a:r>
                <a:rPr lang="fr-FR" sz="3200" i="1" dirty="0" smtClean="0">
                  <a:latin typeface="Times New Roman" pitchFamily="18" charset="0"/>
                  <a:ea typeface="Cambria Math" pitchFamily="18" charset="0"/>
                  <a:cs typeface="Times New Roman" pitchFamily="18" charset="0"/>
                </a:rPr>
                <a:t>a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 tel que </a:t>
              </a:r>
            </a:p>
            <a:p>
              <a:pPr marL="342900" indent="-342900">
                <a:defRPr/>
              </a:pPr>
              <a:endParaRPr lang="fr-FR" sz="3200" dirty="0">
                <a:latin typeface="+mj-lt"/>
                <a:ea typeface="Cambria Math" pitchFamily="18" charset="0"/>
                <a:cs typeface="+mj-cs"/>
              </a:endParaRPr>
            </a:p>
          </p:txBody>
        </p:sp>
        <p:graphicFrame>
          <p:nvGraphicFramePr>
            <p:cNvPr id="5" name="Objet 4"/>
            <p:cNvGraphicFramePr>
              <a:graphicFrameLocks noChangeAspect="1"/>
            </p:cNvGraphicFramePr>
            <p:nvPr/>
          </p:nvGraphicFramePr>
          <p:xfrm>
            <a:off x="1835696" y="4500000"/>
            <a:ext cx="2463800" cy="446087"/>
          </p:xfrm>
          <a:graphic>
            <a:graphicData uri="http://schemas.openxmlformats.org/presentationml/2006/ole">
              <p:oleObj spid="_x0000_s98306" name="Equation" r:id="rId4" imgW="1193760" imgH="215640" progId="">
                <p:embed/>
              </p:oleObj>
            </a:graphicData>
          </a:graphic>
        </p:graphicFrame>
      </p:grpSp>
      <p:grpSp>
        <p:nvGrpSpPr>
          <p:cNvPr id="3" name="Groupe 11"/>
          <p:cNvGrpSpPr/>
          <p:nvPr/>
        </p:nvGrpSpPr>
        <p:grpSpPr>
          <a:xfrm>
            <a:off x="179512" y="5013176"/>
            <a:ext cx="5616624" cy="1022152"/>
            <a:chOff x="179512" y="4941168"/>
            <a:chExt cx="5616624" cy="1022152"/>
          </a:xfrm>
        </p:grpSpPr>
        <p:sp>
          <p:nvSpPr>
            <p:cNvPr id="10" name="ZoneTexte 9"/>
            <p:cNvSpPr txBox="1"/>
            <p:nvPr/>
          </p:nvSpPr>
          <p:spPr>
            <a:xfrm>
              <a:off x="179512" y="4941168"/>
              <a:ext cx="561662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0000" indent="-358775"/>
              <a:r>
                <a:rPr lang="fr-FR" sz="3200" dirty="0" smtClean="0">
                  <a:latin typeface="Cambria Math"/>
                  <a:ea typeface="Cambria Math"/>
                </a:rPr>
                <a:t>• 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le </a:t>
              </a:r>
              <a:r>
                <a:rPr lang="fr-FR" sz="3200" dirty="0">
                  <a:latin typeface="+mj-lt"/>
                  <a:ea typeface="Cambria Math" pitchFamily="18" charset="0"/>
                  <a:cs typeface="+mj-cs"/>
                </a:rPr>
                <a:t>plus petit entier </a:t>
              </a:r>
              <a:r>
                <a:rPr lang="fr-FR" sz="3200" i="1" dirty="0">
                  <a:latin typeface="Times New Roman" pitchFamily="18" charset="0"/>
                  <a:ea typeface="Cambria Math" pitchFamily="18" charset="0"/>
                  <a:cs typeface="Times New Roman" pitchFamily="18" charset="0"/>
                </a:rPr>
                <a:t>b</a:t>
              </a:r>
              <a:r>
                <a:rPr lang="fr-FR" sz="3200" dirty="0">
                  <a:latin typeface="+mj-lt"/>
                  <a:ea typeface="Cambria Math" pitchFamily="18" charset="0"/>
                  <a:cs typeface="+mj-cs"/>
                </a:rPr>
                <a:t> tel que</a:t>
              </a:r>
              <a:r>
                <a:rPr lang="fr-FR" dirty="0">
                  <a:ea typeface="Cambria Math" pitchFamily="18" charset="0"/>
                </a:rPr>
                <a:t> </a:t>
              </a:r>
            </a:p>
            <a:p>
              <a:endParaRPr lang="fr-FR" dirty="0"/>
            </a:p>
          </p:txBody>
        </p:sp>
        <p:graphicFrame>
          <p:nvGraphicFramePr>
            <p:cNvPr id="49156" name="Object 4"/>
            <p:cNvGraphicFramePr>
              <a:graphicFrameLocks noChangeAspect="1"/>
            </p:cNvGraphicFramePr>
            <p:nvPr/>
          </p:nvGraphicFramePr>
          <p:xfrm>
            <a:off x="1763688" y="5517232"/>
            <a:ext cx="2508820" cy="446088"/>
          </p:xfrm>
          <a:graphic>
            <a:graphicData uri="http://schemas.openxmlformats.org/presentationml/2006/ole">
              <p:oleObj spid="_x0000_s98307" name="Equation" r:id="rId5" imgW="1180800" imgH="215640" progId="">
                <p:embed/>
              </p:oleObj>
            </a:graphicData>
          </a:graphic>
        </p:graphicFrame>
      </p:grpSp>
      <p:sp>
        <p:nvSpPr>
          <p:cNvPr id="11" name="Ellipse 10"/>
          <p:cNvSpPr/>
          <p:nvPr/>
        </p:nvSpPr>
        <p:spPr>
          <a:xfrm>
            <a:off x="7308304" y="2852936"/>
            <a:ext cx="151216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5652120" y="3140968"/>
            <a:ext cx="1152128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3" name="Objet 12"/>
          <p:cNvGraphicFramePr>
            <a:graphicFrameLocks noChangeAspect="1"/>
          </p:cNvGraphicFramePr>
          <p:nvPr/>
        </p:nvGraphicFramePr>
        <p:xfrm>
          <a:off x="4906963" y="4352925"/>
          <a:ext cx="942975" cy="393700"/>
        </p:xfrm>
        <a:graphic>
          <a:graphicData uri="http://schemas.openxmlformats.org/presentationml/2006/ole">
            <p:oleObj spid="_x0000_s98308" name="Equation" r:id="rId6" imgW="457200" imgH="190440" progId="">
              <p:embed/>
            </p:oleObj>
          </a:graphicData>
        </a:graphic>
      </p:graphicFrame>
      <p:sp>
        <p:nvSpPr>
          <p:cNvPr id="14" name="Ellipse 13"/>
          <p:cNvSpPr/>
          <p:nvPr/>
        </p:nvSpPr>
        <p:spPr>
          <a:xfrm>
            <a:off x="7380312" y="6237312"/>
            <a:ext cx="151216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5796136" y="5949280"/>
            <a:ext cx="108012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6" name="Object 6"/>
          <p:cNvGraphicFramePr>
            <a:graphicFrameLocks noChangeAspect="1"/>
          </p:cNvGraphicFramePr>
          <p:nvPr/>
        </p:nvGraphicFramePr>
        <p:xfrm>
          <a:off x="4846638" y="5661025"/>
          <a:ext cx="969962" cy="393700"/>
        </p:xfrm>
        <a:graphic>
          <a:graphicData uri="http://schemas.openxmlformats.org/presentationml/2006/ole">
            <p:oleObj spid="_x0000_s98309" name="Equation" r:id="rId7" imgW="469800" imgH="19044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87849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Une expérience aléatoire consiste à lancer 50 fois un dé cubique supposé équilibré.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Un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intervalle de fluctuation au seuil de 95%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de la fréquence de « SIX » obtenus sur un échantillon est</a:t>
            </a:r>
          </a:p>
          <a:p>
            <a:pPr indent="173038">
              <a:defRPr/>
            </a:pPr>
            <a:endParaRPr lang="fr-FR" sz="3200" dirty="0" smtClean="0">
              <a:latin typeface="+mj-lt"/>
              <a:ea typeface="Cambria Math" pitchFamily="18" charset="0"/>
              <a:cs typeface="+mj-cs"/>
            </a:endParaRPr>
          </a:p>
          <a:p>
            <a:pPr indent="173038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2. </a:t>
            </a:r>
            <a:r>
              <a:rPr lang="fr-FR" sz="4000" dirty="0" smtClean="0">
                <a:cs typeface="Cambria Math" pitchFamily="18" charset="0"/>
              </a:rPr>
              <a:t>Compléter…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3528" y="4653136"/>
            <a:ext cx="84969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58775"/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où </a:t>
            </a:r>
            <a:r>
              <a:rPr lang="fr-FR" sz="32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a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et </a:t>
            </a:r>
            <a:r>
              <a:rPr lang="fr-FR" sz="32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b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sont les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plus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petits entiers tel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que</a:t>
            </a:r>
            <a:r>
              <a:rPr lang="fr-FR" dirty="0">
                <a:ea typeface="Cambria Math" pitchFamily="18" charset="0"/>
              </a:rPr>
              <a:t> </a:t>
            </a:r>
          </a:p>
          <a:p>
            <a:endParaRPr lang="fr-FR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3419872" y="3429000"/>
          <a:ext cx="1600177" cy="1152128"/>
        </p:xfrm>
        <a:graphic>
          <a:graphicData uri="http://schemas.openxmlformats.org/presentationml/2006/ole">
            <p:oleObj spid="_x0000_s99330" name="Equation" r:id="rId3" imgW="634680" imgH="457200" progId="">
              <p:embed/>
            </p:oleObj>
          </a:graphicData>
        </a:graphic>
      </p:graphicFrame>
      <p:graphicFrame>
        <p:nvGraphicFramePr>
          <p:cNvPr id="80901" name="Object 5"/>
          <p:cNvGraphicFramePr>
            <a:graphicFrameLocks noChangeAspect="1"/>
          </p:cNvGraphicFramePr>
          <p:nvPr/>
        </p:nvGraphicFramePr>
        <p:xfrm>
          <a:off x="5436096" y="5301208"/>
          <a:ext cx="2286000" cy="539750"/>
        </p:xfrm>
        <a:graphic>
          <a:graphicData uri="http://schemas.openxmlformats.org/presentationml/2006/ole">
            <p:oleObj spid="_x0000_s99331" name="Equation" r:id="rId4" imgW="914400" imgH="215640" progId="">
              <p:embed/>
            </p:oleObj>
          </a:graphicData>
        </a:graphic>
      </p:graphicFrame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755576" y="5301208"/>
          <a:ext cx="2577029" cy="576064"/>
        </p:xfrm>
        <a:graphic>
          <a:graphicData uri="http://schemas.openxmlformats.org/presentationml/2006/ole">
            <p:oleObj spid="_x0000_s99332" name="Equation" r:id="rId5" imgW="965160" imgH="215640" progId="">
              <p:embed/>
            </p:oleObj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3707904" y="5229200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et</a:t>
            </a:r>
          </a:p>
        </p:txBody>
      </p:sp>
      <p:graphicFrame>
        <p:nvGraphicFramePr>
          <p:cNvPr id="99333" name="Object 5"/>
          <p:cNvGraphicFramePr>
            <a:graphicFrameLocks noChangeAspect="1"/>
          </p:cNvGraphicFramePr>
          <p:nvPr/>
        </p:nvGraphicFramePr>
        <p:xfrm>
          <a:off x="2771775" y="5316555"/>
          <a:ext cx="1119188" cy="612775"/>
        </p:xfrm>
        <a:graphic>
          <a:graphicData uri="http://schemas.openxmlformats.org/presentationml/2006/ole">
            <p:oleObj spid="_x0000_s99333" name="Equation" r:id="rId6" imgW="419040" imgH="203040" progId="">
              <p:embed/>
            </p:oleObj>
          </a:graphicData>
        </a:graphic>
      </p:graphicFrame>
      <p:graphicFrame>
        <p:nvGraphicFramePr>
          <p:cNvPr id="99334" name="Object 6"/>
          <p:cNvGraphicFramePr>
            <a:graphicFrameLocks noChangeAspect="1"/>
          </p:cNvGraphicFramePr>
          <p:nvPr/>
        </p:nvGraphicFramePr>
        <p:xfrm>
          <a:off x="7380288" y="5316555"/>
          <a:ext cx="1119187" cy="612775"/>
        </p:xfrm>
        <a:graphic>
          <a:graphicData uri="http://schemas.openxmlformats.org/presentationml/2006/ole">
            <p:oleObj spid="_x0000_s99334" name="Equation" r:id="rId7" imgW="419040" imgH="20304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8784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Une expérience aléatoire consiste à lancer 50 fois un dé cubique supposé équilibré.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Si </a:t>
            </a:r>
            <a:r>
              <a:rPr lang="fr-FR" sz="3200" dirty="0" smtClean="0">
                <a:latin typeface="Symbol" pitchFamily="18" charset="2"/>
                <a:ea typeface="Cambria Math" pitchFamily="18" charset="0"/>
              </a:rPr>
              <a:t>I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est un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intervalle de fluctuation au seuil de 95%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de la fréquence de « SIX » et si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 f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est la fréquence de « SIX » fournie par un échantillon de taille 50, alors : 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3. </a:t>
            </a:r>
            <a:r>
              <a:rPr lang="fr-FR" sz="4000" dirty="0" smtClean="0">
                <a:cs typeface="Cambria Math" pitchFamily="18" charset="0"/>
              </a:rPr>
              <a:t>Vrai ou Faux ? (avec un dé)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3528" y="4077072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58775"/>
            <a:r>
              <a:rPr lang="fr-FR" sz="3200" dirty="0" smtClean="0">
                <a:latin typeface="Cambria Math"/>
                <a:ea typeface="Cambria Math"/>
                <a:cs typeface="+mj-cs"/>
              </a:rPr>
              <a:t>•</a:t>
            </a:r>
            <a:r>
              <a:rPr lang="fr-FR" sz="3200" i="1" dirty="0" smtClean="0">
                <a:latin typeface="Cambria Math"/>
                <a:ea typeface="Cambria Math"/>
                <a:cs typeface="+mj-cs"/>
              </a:rPr>
              <a:t>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f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  <a:sym typeface="Symbol"/>
              </a:rPr>
              <a:t> </a:t>
            </a:r>
            <a:r>
              <a:rPr lang="fr-FR" sz="3200" dirty="0" smtClean="0">
                <a:latin typeface="Symbol" pitchFamily="18" charset="2"/>
                <a:ea typeface="Cambria Math" pitchFamily="18" charset="0"/>
                <a:cs typeface="+mj-cs"/>
              </a:rPr>
              <a:t>I ;</a:t>
            </a:r>
            <a:endParaRPr lang="fr-FR" dirty="0"/>
          </a:p>
        </p:txBody>
      </p:sp>
      <p:grpSp>
        <p:nvGrpSpPr>
          <p:cNvPr id="2" name="Groupe 15"/>
          <p:cNvGrpSpPr/>
          <p:nvPr/>
        </p:nvGrpSpPr>
        <p:grpSpPr>
          <a:xfrm>
            <a:off x="323528" y="4653136"/>
            <a:ext cx="8496944" cy="744082"/>
            <a:chOff x="323528" y="4653136"/>
            <a:chExt cx="8496944" cy="744082"/>
          </a:xfrm>
        </p:grpSpPr>
        <p:sp>
          <p:nvSpPr>
            <p:cNvPr id="12" name="ZoneTexte 11"/>
            <p:cNvSpPr txBox="1"/>
            <p:nvPr/>
          </p:nvSpPr>
          <p:spPr>
            <a:xfrm>
              <a:off x="323528" y="4725144"/>
              <a:ext cx="84969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0000" indent="-358775"/>
              <a:r>
                <a:rPr lang="fr-FR" sz="3200" dirty="0" smtClean="0">
                  <a:latin typeface="Cambria Math"/>
                  <a:ea typeface="Cambria Math"/>
                </a:rPr>
                <a:t>• </a:t>
              </a:r>
              <a:r>
                <a:rPr lang="fr-FR" sz="3200" i="1" dirty="0" smtClean="0">
                  <a:latin typeface="+mj-lt"/>
                  <a:ea typeface="Cambria Math" pitchFamily="18" charset="0"/>
                </a:rPr>
                <a:t>f</a:t>
              </a:r>
              <a:r>
                <a:rPr lang="fr-FR" sz="3200" dirty="0" smtClean="0">
                  <a:ea typeface="Cambria Math" pitchFamily="18" charset="0"/>
                </a:rPr>
                <a:t> </a:t>
              </a:r>
              <a:r>
                <a:rPr lang="fr-FR" sz="3200" dirty="0" smtClean="0">
                  <a:ea typeface="Cambria Math" pitchFamily="18" charset="0"/>
                  <a:sym typeface="Symbol"/>
                </a:rPr>
                <a:t> </a:t>
              </a:r>
              <a:r>
                <a:rPr lang="fr-FR" sz="3200" dirty="0" smtClean="0">
                  <a:latin typeface="Symbol" pitchFamily="18" charset="2"/>
                  <a:ea typeface="Cambria Math" pitchFamily="18" charset="0"/>
                </a:rPr>
                <a:t>I 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avec une probabilité égale à      ;    </a:t>
              </a:r>
              <a:endParaRPr lang="fr-FR" sz="3200" dirty="0">
                <a:latin typeface="+mj-lt"/>
                <a:ea typeface="Cambria Math" pitchFamily="18" charset="0"/>
                <a:cs typeface="+mj-cs"/>
              </a:endParaRPr>
            </a:p>
          </p:txBody>
        </p:sp>
        <p:graphicFrame>
          <p:nvGraphicFramePr>
            <p:cNvPr id="13" name="Objet 12"/>
            <p:cNvGraphicFramePr>
              <a:graphicFrameLocks noChangeAspect="1"/>
            </p:cNvGraphicFramePr>
            <p:nvPr/>
          </p:nvGraphicFramePr>
          <p:xfrm>
            <a:off x="6300192" y="4653136"/>
            <a:ext cx="288032" cy="744082"/>
          </p:xfrm>
          <a:graphic>
            <a:graphicData uri="http://schemas.openxmlformats.org/presentationml/2006/ole">
              <p:oleObj spid="_x0000_s100354" name="Equation" r:id="rId3" imgW="152280" imgH="393480" progId="">
                <p:embed/>
              </p:oleObj>
            </a:graphicData>
          </a:graphic>
        </p:graphicFrame>
      </p:grpSp>
      <p:sp>
        <p:nvSpPr>
          <p:cNvPr id="15" name="ZoneTexte 14"/>
          <p:cNvSpPr txBox="1"/>
          <p:nvPr/>
        </p:nvSpPr>
        <p:spPr>
          <a:xfrm>
            <a:off x="323528" y="5517232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58775"/>
            <a:r>
              <a:rPr lang="fr-FR" sz="3200" dirty="0" smtClean="0">
                <a:latin typeface="Cambria Math"/>
                <a:ea typeface="Cambria Math"/>
              </a:rPr>
              <a:t>• </a:t>
            </a:r>
            <a:r>
              <a:rPr lang="fr-FR" sz="3200" i="1" dirty="0" smtClean="0">
                <a:latin typeface="+mj-lt"/>
                <a:ea typeface="Cambria Math" pitchFamily="18" charset="0"/>
              </a:rPr>
              <a:t>f</a:t>
            </a:r>
            <a:r>
              <a:rPr lang="fr-FR" sz="3200" dirty="0" smtClean="0">
                <a:ea typeface="Cambria Math" pitchFamily="18" charset="0"/>
              </a:rPr>
              <a:t> </a:t>
            </a:r>
            <a:r>
              <a:rPr lang="fr-FR" sz="3200" dirty="0" smtClean="0">
                <a:ea typeface="Cambria Math" pitchFamily="18" charset="0"/>
                <a:sym typeface="Symbol"/>
              </a:rPr>
              <a:t> </a:t>
            </a:r>
            <a:r>
              <a:rPr lang="fr-FR" sz="3200" dirty="0" smtClean="0">
                <a:latin typeface="Symbol" pitchFamily="18" charset="2"/>
                <a:ea typeface="Cambria Math" pitchFamily="18" charset="0"/>
              </a:rPr>
              <a:t>I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avec une probabilité au moins égale à 0,95 ;   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407707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+mj-lt"/>
              </a:rPr>
              <a:t>FAUX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948264" y="479715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+mj-lt"/>
              </a:rPr>
              <a:t>FAUX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524328" y="587727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+mj-lt"/>
              </a:rPr>
              <a:t>VRAI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1" grpId="0"/>
      <p:bldP spid="14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746958"/>
            <a:ext cx="87849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Une expérience aléatoire consiste à lancer 50 fois un dé cubique supposé équilibré.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Si la fréquence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f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de « SIX » fournie par un échantillon de taille 50 n’appartient pas à un intervalle de fluctuation au seuil de 95% de la fréquence de « SIX », alors on a la preuve que la pièce n’est pas équilibrée.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4. </a:t>
            </a:r>
            <a:r>
              <a:rPr lang="fr-FR" sz="4000" dirty="0" smtClean="0">
                <a:cs typeface="Cambria Math" pitchFamily="18" charset="0"/>
              </a:rPr>
              <a:t>Vrai ou Faux ? (preuve ou pas ?…)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357818" y="492919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+mj-lt"/>
              </a:rPr>
              <a:t>FAUX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8784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3038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L’intervalle de fluctuation au seuil de 95% de la fréquence </a:t>
            </a:r>
            <a:r>
              <a:rPr lang="fr-FR" sz="3200" i="1" dirty="0" smtClean="0">
                <a:latin typeface="+mj-lt"/>
                <a:ea typeface="Cambria Math" pitchFamily="18" charset="0"/>
                <a:cs typeface="+mj-cs"/>
              </a:rPr>
              <a:t>f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 d’un caractère C dans un échantillon de taille 100, obtenu avec la loi binomiale est : </a:t>
            </a:r>
          </a:p>
          <a:p>
            <a:pPr indent="173038" algn="ctr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[0,26 ; 0,44].</a:t>
            </a:r>
          </a:p>
          <a:p>
            <a:pPr indent="173038"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Alors on peut affirmer :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5. </a:t>
            </a:r>
            <a:r>
              <a:rPr lang="fr-FR" sz="4000" dirty="0" smtClean="0">
                <a:cs typeface="Cambria Math" pitchFamily="18" charset="0"/>
              </a:rPr>
              <a:t>Vrai ou Faux ?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560" y="5157192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fr-FR" sz="3200" dirty="0" smtClean="0">
                <a:ea typeface="Cambria Math" pitchFamily="18" charset="0"/>
              </a:rPr>
              <a:t>• 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Dans l’échantillon, il y a entre 26% et 44% d’individus qui ont le caractère C.</a:t>
            </a:r>
          </a:p>
        </p:txBody>
      </p:sp>
      <p:grpSp>
        <p:nvGrpSpPr>
          <p:cNvPr id="2" name="Groupe 11"/>
          <p:cNvGrpSpPr/>
          <p:nvPr/>
        </p:nvGrpSpPr>
        <p:grpSpPr>
          <a:xfrm>
            <a:off x="619944" y="3941440"/>
            <a:ext cx="7632848" cy="693799"/>
            <a:chOff x="467544" y="3789040"/>
            <a:chExt cx="7632848" cy="693799"/>
          </a:xfrm>
        </p:grpSpPr>
        <p:sp>
          <p:nvSpPr>
            <p:cNvPr id="13" name="ZoneTexte 12"/>
            <p:cNvSpPr txBox="1"/>
            <p:nvPr/>
          </p:nvSpPr>
          <p:spPr>
            <a:xfrm>
              <a:off x="467544" y="3789040"/>
              <a:ext cx="76328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fr-FR" sz="3200" dirty="0" smtClean="0">
                  <a:ea typeface="Cambria Math" pitchFamily="18" charset="0"/>
                </a:rPr>
                <a:t>•</a:t>
              </a:r>
              <a:r>
                <a:rPr lang="fr-FR" sz="3200" dirty="0" smtClean="0">
                  <a:latin typeface="+mj-lt"/>
                  <a:ea typeface="Cambria Math" pitchFamily="18" charset="0"/>
                  <a:cs typeface="+mj-cs"/>
                </a:rPr>
                <a:t> </a:t>
              </a:r>
            </a:p>
          </p:txBody>
        </p:sp>
        <p:graphicFrame>
          <p:nvGraphicFramePr>
            <p:cNvPr id="14" name="Objet 13"/>
            <p:cNvGraphicFramePr>
              <a:graphicFrameLocks noChangeAspect="1"/>
            </p:cNvGraphicFramePr>
            <p:nvPr/>
          </p:nvGraphicFramePr>
          <p:xfrm>
            <a:off x="776262" y="3789040"/>
            <a:ext cx="4320480" cy="693799"/>
          </p:xfrm>
          <a:graphic>
            <a:graphicData uri="http://schemas.openxmlformats.org/presentationml/2006/ole">
              <p:oleObj spid="_x0000_s101378" name="Equation" r:id="rId3" imgW="1739880" imgH="279360" progId="">
                <p:embed/>
              </p:oleObj>
            </a:graphicData>
          </a:graphic>
        </p:graphicFrame>
      </p:grpSp>
      <p:grpSp>
        <p:nvGrpSpPr>
          <p:cNvPr id="3" name="Groupe 14"/>
          <p:cNvGrpSpPr/>
          <p:nvPr/>
        </p:nvGrpSpPr>
        <p:grpSpPr>
          <a:xfrm>
            <a:off x="611560" y="4500570"/>
            <a:ext cx="7632848" cy="1085768"/>
            <a:chOff x="611560" y="4500570"/>
            <a:chExt cx="7632848" cy="1085768"/>
          </a:xfrm>
        </p:grpSpPr>
        <p:sp>
          <p:nvSpPr>
            <p:cNvPr id="10" name="ZoneTexte 9"/>
            <p:cNvSpPr txBox="1"/>
            <p:nvPr/>
          </p:nvSpPr>
          <p:spPr>
            <a:xfrm>
              <a:off x="611560" y="4509120"/>
              <a:ext cx="76328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fr-FR" sz="3200" dirty="0" smtClean="0">
                  <a:ea typeface="Cambria Math" pitchFamily="18" charset="0"/>
                </a:rPr>
                <a:t>• </a:t>
              </a:r>
            </a:p>
            <a:p>
              <a:pPr>
                <a:spcBef>
                  <a:spcPts val="0"/>
                </a:spcBef>
              </a:pPr>
              <a:endParaRPr lang="fr-FR" sz="3200" dirty="0" smtClean="0">
                <a:ea typeface="Cambria Math" pitchFamily="18" charset="0"/>
              </a:endParaRPr>
            </a:p>
          </p:txBody>
        </p:sp>
        <p:graphicFrame>
          <p:nvGraphicFramePr>
            <p:cNvPr id="88069" name="Object 5"/>
            <p:cNvGraphicFramePr>
              <a:graphicFrameLocks noChangeAspect="1"/>
            </p:cNvGraphicFramePr>
            <p:nvPr/>
          </p:nvGraphicFramePr>
          <p:xfrm>
            <a:off x="928662" y="4500570"/>
            <a:ext cx="4287838" cy="693738"/>
          </p:xfrm>
          <a:graphic>
            <a:graphicData uri="http://schemas.openxmlformats.org/presentationml/2006/ole">
              <p:oleObj spid="_x0000_s101379" name="Equation" r:id="rId4" imgW="1726920" imgH="279360" progId="">
                <p:embed/>
              </p:oleObj>
            </a:graphicData>
          </a:graphic>
        </p:graphicFrame>
      </p:grpSp>
      <p:sp>
        <p:nvSpPr>
          <p:cNvPr id="11" name="ZoneTexte 10"/>
          <p:cNvSpPr txBox="1"/>
          <p:nvPr/>
        </p:nvSpPr>
        <p:spPr>
          <a:xfrm>
            <a:off x="5652120" y="400506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+mj-lt"/>
              </a:rPr>
              <a:t>FAUX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652120" y="458112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+mj-lt"/>
              </a:rPr>
              <a:t>VRAI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516216" y="566124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+mj-lt"/>
              </a:rPr>
              <a:t>FAUX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285860"/>
            <a:ext cx="87849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Le maire d’une très grande ville affirme que 70% des électeurs lui font confiance. On a interrogé 100 électeurs au hasard.</a:t>
            </a:r>
          </a:p>
          <a:p>
            <a:pPr>
              <a:spcAft>
                <a:spcPts val="600"/>
              </a:spcAft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En supposant que cette affirmation est vraie, un intervalle de fluctuation au seuil de 95% de la fréquence d’électeurs dans l’échantillon interrogé est [0,61 ; 0,79].Parmi les électeurs interrogés, 59 on déclaré faire confiance à leur maire. 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Que peut-on penser de l’affirmation du maire ?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571480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6. </a:t>
            </a:r>
            <a:r>
              <a:rPr lang="fr-FR" sz="4000" dirty="0" smtClean="0">
                <a:cs typeface="Cambria Math" pitchFamily="18" charset="0"/>
              </a:rPr>
              <a:t>Décider…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5868144" y="6170859"/>
          <a:ext cx="2736304" cy="543124"/>
        </p:xfrm>
        <a:graphic>
          <a:graphicData uri="http://schemas.openxmlformats.org/presentationml/2006/ole">
            <p:oleObj spid="_x0000_s102402" name="Equation" r:id="rId3" imgW="1206360" imgH="253800" progId="">
              <p:embed/>
            </p:oleObj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139952" y="5733256"/>
            <a:ext cx="4752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+mj-lt"/>
              </a:rPr>
              <a:t>On la rejette au risque d’erreur de 5%, car</a:t>
            </a:r>
            <a:endParaRPr lang="fr-FR" sz="28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2060848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Soit X une variable aléatoire suivant la loi binomiale B(30 ; 0,4). On sait que : 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857250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7. </a:t>
            </a:r>
            <a:r>
              <a:rPr lang="fr-FR" sz="4000" dirty="0" smtClean="0">
                <a:cs typeface="Cambria Math" pitchFamily="18" charset="0"/>
              </a:rPr>
              <a:t>Déterminer un intervalle de fluctuation au seuil de 95%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827584" y="3861048"/>
          <a:ext cx="7242515" cy="576064"/>
        </p:xfrm>
        <a:graphic>
          <a:graphicData uri="http://schemas.openxmlformats.org/presentationml/2006/ole">
            <p:oleObj spid="_x0000_s103426" name="Equation" r:id="rId3" imgW="2717640" imgH="215640" progId="">
              <p:embed/>
            </p:oleObj>
          </a:graphicData>
        </a:graphic>
      </p:graphicFrame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899592" y="3212976"/>
          <a:ext cx="6936605" cy="576064"/>
        </p:xfrm>
        <a:graphic>
          <a:graphicData uri="http://schemas.openxmlformats.org/presentationml/2006/ole">
            <p:oleObj spid="_x0000_s103427" name="Equation" r:id="rId4" imgW="2603160" imgH="215640" progId="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54432" y="465313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En déduire l’intervalle de fluctuation au seuil de 95% de la fréquence donnée par 	.</a:t>
            </a:r>
          </a:p>
          <a:p>
            <a:endParaRPr lang="fr-FR" sz="3200" dirty="0" smtClean="0">
              <a:latin typeface="+mj-lt"/>
              <a:ea typeface="Cambria Math" pitchFamily="18" charset="0"/>
              <a:cs typeface="+mj-cs"/>
            </a:endParaRPr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4432300" y="2336800"/>
          <a:ext cx="914400" cy="198438"/>
        </p:xfrm>
        <a:graphic>
          <a:graphicData uri="http://schemas.openxmlformats.org/presentationml/2006/ole">
            <p:oleObj spid="_x0000_s103428" name="Equation" r:id="rId5" imgW="914400" imgH="198720" progId="">
              <p:embed/>
            </p:oleObj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6143636" y="5085184"/>
          <a:ext cx="360040" cy="837093"/>
        </p:xfrm>
        <a:graphic>
          <a:graphicData uri="http://schemas.openxmlformats.org/presentationml/2006/ole">
            <p:oleObj spid="_x0000_s103429" name="Equation" r:id="rId6" imgW="203040" imgH="393480" progId="">
              <p:embed/>
            </p:oleObj>
          </a:graphicData>
        </a:graphic>
      </p:graphicFrame>
      <p:graphicFrame>
        <p:nvGraphicFramePr>
          <p:cNvPr id="103430" name="Object 6"/>
          <p:cNvGraphicFramePr>
            <a:graphicFrameLocks noChangeAspect="1"/>
          </p:cNvGraphicFramePr>
          <p:nvPr/>
        </p:nvGraphicFramePr>
        <p:xfrm>
          <a:off x="7235825" y="5337196"/>
          <a:ext cx="1474788" cy="1020762"/>
        </p:xfrm>
        <a:graphic>
          <a:graphicData uri="http://schemas.openxmlformats.org/presentationml/2006/ole">
            <p:oleObj spid="_x0000_s103430" name="Equation" r:id="rId7" imgW="698400" imgH="48240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8. </a:t>
            </a:r>
            <a:r>
              <a:rPr lang="fr-FR" sz="4000" dirty="0" smtClean="0">
                <a:cs typeface="Cambria Math" pitchFamily="18" charset="0"/>
              </a:rPr>
              <a:t>Déterminer un intervalle de fluctuation au seuil de 95 %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388" y="2349500"/>
            <a:ext cx="53213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dirty="0">
                <a:latin typeface="Times" pitchFamily="18" charset="0"/>
                <a:ea typeface="Cambria Math" pitchFamily="18" charset="0"/>
                <a:cs typeface="+mj-cs"/>
              </a:rPr>
              <a:t>   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de la fréquence aléatoire de succès pour une variable aléatoire </a:t>
            </a:r>
            <a:r>
              <a:rPr lang="fr-FR" sz="3200" i="1" dirty="0">
                <a:latin typeface="+mj-lt"/>
                <a:ea typeface="Cambria Math" pitchFamily="18" charset="0"/>
                <a:cs typeface="+mj-cs"/>
              </a:rPr>
              <a:t>X</a:t>
            </a:r>
            <a:r>
              <a:rPr lang="fr-FR" sz="3200" dirty="0">
                <a:latin typeface="+mj-lt"/>
                <a:ea typeface="Cambria Math" pitchFamily="18" charset="0"/>
                <a:cs typeface="+mj-cs"/>
              </a:rPr>
              <a:t> qui suit la loi binomiale B(10 ; 0,4</a:t>
            </a: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).</a:t>
            </a:r>
            <a:endParaRPr lang="fr-FR" sz="3200" dirty="0">
              <a:latin typeface="+mj-lt"/>
              <a:ea typeface="Cambria Math" pitchFamily="18" charset="0"/>
              <a:cs typeface="+mj-cs"/>
            </a:endParaRP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 cstate="print"/>
          <a:srcRect t="1041"/>
          <a:stretch>
            <a:fillRect/>
          </a:stretch>
        </p:blipFill>
        <p:spPr bwMode="auto">
          <a:xfrm>
            <a:off x="6156325" y="2130425"/>
            <a:ext cx="244792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475656" y="4941168"/>
            <a:ext cx="33845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[ 0,1 ; 0,7]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457200" y="1125538"/>
            <a:ext cx="8229600" cy="1295400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9. </a:t>
            </a:r>
            <a:r>
              <a:rPr lang="fr-FR" sz="4000" dirty="0" smtClean="0">
                <a:cs typeface="Cambria Math" pitchFamily="18" charset="0"/>
              </a:rPr>
              <a:t>Déterminer un intervalle de fluctuation au seuil de 90 %</a:t>
            </a:r>
            <a:r>
              <a:rPr lang="fr-FR" dirty="0" smtClean="0">
                <a:latin typeface="Times" pitchFamily="18" charset="0"/>
                <a:cs typeface="Cambria Math" pitchFamily="18" charset="0"/>
              </a:rPr>
              <a:t/>
            </a:r>
            <a:br>
              <a:rPr lang="fr-FR" dirty="0" smtClean="0">
                <a:latin typeface="Times" pitchFamily="18" charset="0"/>
                <a:cs typeface="Cambria Math" pitchFamily="18" charset="0"/>
              </a:rPr>
            </a:b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17411" name="ZoneTexte 3"/>
          <p:cNvSpPr txBox="1">
            <a:spLocks noChangeArrowheads="1"/>
          </p:cNvSpPr>
          <p:nvPr/>
        </p:nvSpPr>
        <p:spPr bwMode="auto">
          <a:xfrm>
            <a:off x="-32" y="2420938"/>
            <a:ext cx="550072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Times" pitchFamily="18" charset="0"/>
              </a:rPr>
              <a:t>     </a:t>
            </a:r>
            <a:r>
              <a:rPr lang="fr-FR" sz="3200" dirty="0">
                <a:latin typeface="+mj-lt"/>
              </a:rPr>
              <a:t>de la fréquence aléatoire de succès pour une variable aléatoire X qui suit la loi binomiale B(10 ; 0,4</a:t>
            </a:r>
            <a:r>
              <a:rPr lang="fr-FR" sz="3200" dirty="0" smtClean="0">
                <a:latin typeface="+mj-lt"/>
              </a:rPr>
              <a:t>).</a:t>
            </a:r>
            <a:endParaRPr lang="fr-FR" sz="3200" dirty="0">
              <a:latin typeface="+mj-lt"/>
            </a:endParaRPr>
          </a:p>
          <a:p>
            <a:pPr marL="514350" indent="-514350">
              <a:defRPr/>
            </a:pPr>
            <a:endParaRPr lang="fr-FR" sz="3200" dirty="0">
              <a:latin typeface="Calibri" pitchFamily="34" charset="0"/>
            </a:endParaRP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 cstate="print"/>
          <a:srcRect t="1041"/>
          <a:stretch>
            <a:fillRect/>
          </a:stretch>
        </p:blipFill>
        <p:spPr bwMode="auto">
          <a:xfrm>
            <a:off x="6156325" y="2130425"/>
            <a:ext cx="244792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691680" y="5157192"/>
            <a:ext cx="33845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[ 0,2 ; 0,7]</a:t>
            </a:r>
          </a:p>
        </p:txBody>
      </p:sp>
      <p:sp>
        <p:nvSpPr>
          <p:cNvPr id="6" name="Ellipse 5"/>
          <p:cNvSpPr/>
          <p:nvPr/>
        </p:nvSpPr>
        <p:spPr>
          <a:xfrm>
            <a:off x="6876107" y="3501553"/>
            <a:ext cx="194421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6804099" y="5373761"/>
            <a:ext cx="194421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79512" y="1412776"/>
            <a:ext cx="5976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Le tableau ci-contre concerne une variable aléatoire X suivant la loi binomiale B(10 ; 0,5).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On lance 10 fois une pièce de monnaie.</a:t>
            </a:r>
          </a:p>
          <a:p>
            <a:pPr>
              <a:defRPr/>
            </a:pPr>
            <a:r>
              <a:rPr lang="fr-FR" sz="3200" dirty="0" smtClean="0">
                <a:latin typeface="+mj-lt"/>
                <a:ea typeface="Cambria Math" pitchFamily="18" charset="0"/>
                <a:cs typeface="+mj-cs"/>
              </a:rPr>
              <a:t>Si cette pièce n’est pas truquée, il y a moins de 5 chances sur 100 pour que le nombre de PILE soit inférieur à 2 ou supérieur à 8.</a:t>
            </a:r>
          </a:p>
        </p:txBody>
      </p:sp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7250"/>
          </a:xfrm>
        </p:spPr>
        <p:txBody>
          <a:bodyPr/>
          <a:lstStyle/>
          <a:p>
            <a:pPr marL="838200" indent="-838200" algn="l" eaLnBrk="1" hangingPunct="1">
              <a:buNone/>
            </a:pPr>
            <a:r>
              <a:rPr lang="fr-FR" sz="4000" b="1" dirty="0" smtClean="0">
                <a:solidFill>
                  <a:srgbClr val="00B050"/>
                </a:solidFill>
                <a:cs typeface="Cambria Math" pitchFamily="18" charset="0"/>
              </a:rPr>
              <a:t>10. </a:t>
            </a:r>
            <a:r>
              <a:rPr lang="fr-FR" sz="4000" dirty="0" smtClean="0">
                <a:cs typeface="Cambria Math" pitchFamily="18" charset="0"/>
              </a:rPr>
              <a:t>Vrai ou Faux ?(avec une pièce)</a:t>
            </a:r>
            <a:endParaRPr lang="fr-FR" dirty="0" smtClean="0">
              <a:latin typeface="Times" pitchFamily="18" charset="0"/>
              <a:cs typeface="Cambria Math" pitchFamily="18" charset="0"/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156176" y="1507653"/>
            <a:ext cx="2660563" cy="49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339752" y="587727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+mj-lt"/>
              </a:rPr>
              <a:t>VRAI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6732240" y="2996952"/>
            <a:ext cx="22322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6732240" y="5301208"/>
            <a:ext cx="22322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1330</TotalTime>
  <Words>1062</Words>
  <Application>Microsoft Office PowerPoint</Application>
  <PresentationFormat>Affichage à l'écran (4:3)</PresentationFormat>
  <Paragraphs>99</Paragraphs>
  <Slides>22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5" baseType="lpstr">
      <vt:lpstr>titre</vt:lpstr>
      <vt:lpstr>diaposcourantes</vt:lpstr>
      <vt:lpstr>Equation</vt:lpstr>
      <vt:lpstr>Echantillonnage</vt:lpstr>
      <vt:lpstr>1. Trouver a et b tels que…</vt:lpstr>
      <vt:lpstr>2. Compléter…</vt:lpstr>
      <vt:lpstr>3. Vrai ou Faux ? (avec un dé)</vt:lpstr>
      <vt:lpstr>4. Vrai ou Faux ? (preuve ou pas ?…)</vt:lpstr>
      <vt:lpstr>5. Vrai ou Faux ?</vt:lpstr>
      <vt:lpstr>6. Décider…</vt:lpstr>
      <vt:lpstr>7. Déterminer un intervalle de fluctuation au seuil de 95%</vt:lpstr>
      <vt:lpstr>8. Déterminer un intervalle de fluctuation au seuil de 95 %</vt:lpstr>
      <vt:lpstr>9. Déterminer un intervalle de fluctuation au seuil de 90 % </vt:lpstr>
      <vt:lpstr>10. Vrai ou Faux ?(avec une pièce)</vt:lpstr>
      <vt:lpstr>Solutions</vt:lpstr>
      <vt:lpstr>1. Trouver a et b tels que…</vt:lpstr>
      <vt:lpstr>2. Compléter…</vt:lpstr>
      <vt:lpstr>3. Vrai ou Faux ? (avec un dé)</vt:lpstr>
      <vt:lpstr>4. Vrai ou Faux ? (preuve ou pas ?…)</vt:lpstr>
      <vt:lpstr>5. Vrai ou Faux ?</vt:lpstr>
      <vt:lpstr>6. Décider…</vt:lpstr>
      <vt:lpstr>7. Déterminer un intervalle de fluctuation au seuil de 95%</vt:lpstr>
      <vt:lpstr>8. Déterminer un intervalle de fluctuation au seuil de 95 %</vt:lpstr>
      <vt:lpstr>9. Déterminer un intervalle de fluctuation au seuil de 90 % </vt:lpstr>
      <vt:lpstr>10. Vrai ou Faux ?(avec une pièce)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224</cp:revision>
  <dcterms:created xsi:type="dcterms:W3CDTF">2010-05-07T13:51:37Z</dcterms:created>
  <dcterms:modified xsi:type="dcterms:W3CDTF">2015-06-26T12:31:18Z</dcterms:modified>
</cp:coreProperties>
</file>