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3" r:id="rId4"/>
    <p:sldId id="260" r:id="rId5"/>
    <p:sldId id="300" r:id="rId6"/>
    <p:sldId id="299" r:id="rId7"/>
    <p:sldId id="310" r:id="rId8"/>
    <p:sldId id="311" r:id="rId9"/>
    <p:sldId id="281" r:id="rId10"/>
    <p:sldId id="295" r:id="rId11"/>
    <p:sldId id="298" r:id="rId12"/>
    <p:sldId id="257" r:id="rId13"/>
    <p:sldId id="268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98" d="100"/>
          <a:sy n="98" d="100"/>
        </p:scale>
        <p:origin x="-2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14/04/2015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Dérivation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2643174" y="0"/>
            <a:ext cx="1714512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1.</a:t>
            </a:r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 et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et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(3) et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(3)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(5)</a:t>
            </a:r>
            <a:r>
              <a:rPr lang="fr-FR" sz="3200" dirty="0" smtClean="0"/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fr-FR" sz="3200" dirty="0" smtClean="0"/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166" y="1852634"/>
            <a:ext cx="5257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4000" dirty="0" smtClean="0">
                <a:solidFill>
                  <a:srgbClr val="00B050"/>
                </a:solidFill>
              </a:rPr>
              <a:t>2.</a:t>
            </a: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785926"/>
            <a:ext cx="52482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357158" y="857232"/>
            <a:ext cx="8643966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4000" dirty="0" smtClean="0">
                <a:solidFill>
                  <a:srgbClr val="00B050"/>
                </a:solidFill>
              </a:rPr>
              <a:t>3.</a:t>
            </a:r>
            <a:r>
              <a:rPr lang="fr-FR" sz="3600" dirty="0" smtClean="0"/>
              <a:t>Lire graphiquement une équation de la tangente T à la courbe  </a:t>
            </a:r>
            <a:r>
              <a:rPr lang="fr-FR" sz="3600" dirty="0" err="1" smtClean="0">
                <a:cs typeface="Times New Roman" pitchFamily="18" charset="0"/>
              </a:rPr>
              <a:t>C</a:t>
            </a:r>
            <a:r>
              <a:rPr lang="fr-FR" sz="3600" baseline="-25000" dirty="0" err="1" smtClean="0">
                <a:cs typeface="Times New Roman" pitchFamily="18" charset="0"/>
              </a:rPr>
              <a:t>h</a:t>
            </a:r>
            <a:r>
              <a:rPr lang="fr-FR" sz="3600" baseline="-25000" dirty="0" smtClean="0"/>
              <a:t>  </a:t>
            </a:r>
            <a:r>
              <a:rPr lang="fr-FR" sz="3600" dirty="0" smtClean="0"/>
              <a:t>en A </a:t>
            </a:r>
            <a:endParaRPr lang="fr-FR" sz="4000" dirty="0" smtClean="0">
              <a:ea typeface="+mn-ea"/>
              <a:cs typeface="+mn-cs"/>
            </a:endParaRPr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071678"/>
            <a:ext cx="4000528" cy="4419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4.</a:t>
            </a:r>
            <a:r>
              <a:rPr lang="fr-FR" dirty="0" smtClean="0">
                <a:cs typeface="Times New Roman" pitchFamily="18" charset="0"/>
              </a:rPr>
              <a:t>Lire graphiquement le signe de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(0) 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(2,5)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285992"/>
            <a:ext cx="49911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5.</a:t>
            </a:r>
            <a:r>
              <a:rPr lang="fr-FR" dirty="0" smtClean="0"/>
              <a:t>Lecture graphique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471858" cy="4643470"/>
          </a:xfrm>
        </p:spPr>
        <p:txBody>
          <a:bodyPr/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Combien la courbe C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admet-elle de tangentes horizontales ?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Donner un intervalle sur lequel,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’(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&gt; 0</a:t>
            </a:r>
            <a:r>
              <a:rPr lang="fr-FR" sz="2800" dirty="0" smtClean="0"/>
              <a:t>.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Donner un intervalle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’(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&lt; 0.</a:t>
            </a:r>
          </a:p>
          <a:p>
            <a:endParaRPr lang="fr-FR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500306"/>
            <a:ext cx="469582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28" y="1000108"/>
            <a:ext cx="8229600" cy="857256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solidFill>
                  <a:srgbClr val="00B050"/>
                </a:solidFill>
              </a:rPr>
              <a:t>6.</a:t>
            </a:r>
            <a:r>
              <a:rPr lang="fr-FR" dirty="0" smtClean="0"/>
              <a:t>Déterminer les variations de </a:t>
            </a:r>
            <a:r>
              <a:rPr lang="fr-FR" i="1" dirty="0" smtClean="0"/>
              <a:t>f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971924" cy="4071966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courbe représentative de la fonction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f’,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dérivée de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définie sur        [</a:t>
            </a:r>
            <a:r>
              <a:rPr lang="fr-FR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3;5] est donnée ci-contre. 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	Dresser le tableau de variations de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dirty="0" smtClean="0"/>
              <a:t>.</a:t>
            </a:r>
          </a:p>
          <a:p>
            <a:pPr>
              <a:buNone/>
            </a:pPr>
            <a:endParaRPr lang="fr-FR" dirty="0" smtClean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071678"/>
            <a:ext cx="42862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754097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7.</a:t>
            </a: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784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dérivable.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6152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6153" name="Équation" r:id="rId4" imgW="241200" imgH="228600" progId="Equation.3">
              <p:embed/>
            </p:oleObj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104775" cy="190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57224" y="2357430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814422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8.</a:t>
            </a: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497279" y="5214950"/>
          <a:ext cx="1646093" cy="911230"/>
        </p:xfrm>
        <a:graphic>
          <a:graphicData uri="http://schemas.openxmlformats.org/presentationml/2006/ole">
            <p:oleObj spid="_x0000_s7176" name="Équation" r:id="rId3" imgW="7110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742984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9.</a:t>
            </a: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48" y="2857496"/>
            <a:ext cx="53578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+4)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784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dérivable.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2285984" y="3786190"/>
          <a:ext cx="785818" cy="661112"/>
        </p:xfrm>
        <a:graphic>
          <a:graphicData uri="http://schemas.openxmlformats.org/presentationml/2006/ole">
            <p:oleObj spid="_x0000_s8200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2143108" y="4697507"/>
          <a:ext cx="1214446" cy="1017509"/>
        </p:xfrm>
        <a:graphic>
          <a:graphicData uri="http://schemas.openxmlformats.org/presentationml/2006/ole">
            <p:oleObj spid="_x0000_s8201" name="Équation" r:id="rId4" imgW="4698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357158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10.</a:t>
            </a: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8596" y="2857496"/>
            <a:ext cx="84296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en A (1;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 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latin typeface="+mj-lt"/>
              </a:rPr>
              <a:t/>
            </a:r>
            <a:br>
              <a:rPr lang="fr-FR" sz="3200" dirty="0" smtClean="0">
                <a:latin typeface="+mj-lt"/>
              </a:rPr>
            </a:b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à la courbe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d’équation     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en B 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1; 1) 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2465" name="Object 1"/>
          <p:cNvGraphicFramePr>
            <a:graphicFrameLocks noChangeAspect="1"/>
          </p:cNvGraphicFramePr>
          <p:nvPr/>
        </p:nvGraphicFramePr>
        <p:xfrm>
          <a:off x="4643438" y="4356100"/>
          <a:ext cx="1871663" cy="592138"/>
        </p:xfrm>
        <a:graphic>
          <a:graphicData uri="http://schemas.openxmlformats.org/presentationml/2006/ole">
            <p:oleObj spid="_x0000_s62465" name="Équation" r:id="rId3" imgW="72360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1.</a:t>
            </a:r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58" y="2071678"/>
            <a:ext cx="435771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solidFill>
                  <a:srgbClr val="FF0000"/>
                </a:solidFill>
              </a:rPr>
              <a:t>=</a:t>
            </a:r>
            <a:r>
              <a:rPr lang="fr-FR" sz="3200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</a:rPr>
              <a:t>2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solidFill>
                  <a:srgbClr val="FF0000"/>
                </a:solidFill>
              </a:rPr>
              <a:t>=2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fr-FR" sz="3200" dirty="0" smtClean="0"/>
              <a:t>)</a:t>
            </a:r>
            <a:r>
              <a:rPr lang="fr-FR" sz="3200" dirty="0" smtClean="0">
                <a:solidFill>
                  <a:srgbClr val="FF0000"/>
                </a:solidFill>
              </a:rPr>
              <a:t>=</a:t>
            </a:r>
            <a:r>
              <a:rPr lang="fr-FR" sz="3200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</a:rPr>
              <a:t>1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>
                <a:solidFill>
                  <a:srgbClr val="FF0000"/>
                </a:solidFill>
              </a:rPr>
              <a:t>=</a:t>
            </a:r>
            <a:r>
              <a:rPr lang="fr-FR" sz="3200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</a:rPr>
              <a:t>1</a:t>
            </a:r>
            <a:endParaRPr lang="fr-FR" sz="320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fr-FR" sz="3200" dirty="0" smtClean="0"/>
              <a:t>)</a:t>
            </a:r>
            <a:r>
              <a:rPr lang="fr-FR" sz="3200" dirty="0" smtClean="0">
                <a:solidFill>
                  <a:srgbClr val="FF0000"/>
                </a:solidFill>
              </a:rPr>
              <a:t>=2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;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fr-FR" sz="3200" dirty="0" smtClean="0"/>
              <a:t>)</a:t>
            </a:r>
            <a:r>
              <a:rPr lang="fr-FR" sz="3200" dirty="0" smtClean="0">
                <a:solidFill>
                  <a:srgbClr val="FF0000"/>
                </a:solidFill>
              </a:rPr>
              <a:t>=3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(5)</a:t>
            </a:r>
            <a:r>
              <a:rPr lang="fr-FR" sz="3200" dirty="0" smtClean="0">
                <a:solidFill>
                  <a:srgbClr val="FF0000"/>
                </a:solidFill>
              </a:rPr>
              <a:t>=</a:t>
            </a:r>
            <a:r>
              <a:rPr lang="fr-FR" sz="3200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</a:rPr>
              <a:t>2 ;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(5)</a:t>
            </a:r>
            <a:r>
              <a:rPr lang="fr-FR" sz="3200" dirty="0" smtClean="0">
                <a:solidFill>
                  <a:srgbClr val="FF0000"/>
                </a:solidFill>
              </a:rPr>
              <a:t>=0</a:t>
            </a:r>
            <a:endParaRPr lang="fr-FR" sz="320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1831" y="2214554"/>
            <a:ext cx="436357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4000" dirty="0" smtClean="0">
                <a:solidFill>
                  <a:srgbClr val="00B050"/>
                </a:solidFill>
              </a:rPr>
              <a:t>2.</a:t>
            </a: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dirty="0" smtClean="0"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3       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2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785926"/>
            <a:ext cx="52482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928670"/>
            <a:ext cx="8643966" cy="857250"/>
          </a:xfrm>
        </p:spPr>
        <p:txBody>
          <a:bodyPr/>
          <a:lstStyle/>
          <a:p>
            <a:pPr marL="838200" indent="-838200" algn="l" eaLnBrk="1" hangingPunct="1">
              <a:buNone/>
              <a:defRPr/>
            </a:pPr>
            <a:r>
              <a:rPr lang="fr-FR" sz="3600" dirty="0" smtClean="0">
                <a:solidFill>
                  <a:srgbClr val="00B050"/>
                </a:solidFill>
              </a:rPr>
              <a:t>3.</a:t>
            </a:r>
            <a:r>
              <a:rPr lang="fr-FR" sz="3600" dirty="0" smtClean="0"/>
              <a:t>Lire graphiquement une équation de la tangente T à la courbe  </a:t>
            </a:r>
            <a:r>
              <a:rPr lang="fr-FR" sz="36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3600" i="1" baseline="-250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fr-FR" sz="3600" baseline="-25000" dirty="0" smtClean="0"/>
              <a:t>  </a:t>
            </a:r>
            <a:r>
              <a:rPr lang="fr-FR" sz="3600" dirty="0" smtClean="0"/>
              <a:t>en A </a:t>
            </a:r>
            <a:endParaRPr lang="fr-FR" sz="36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080987"/>
            <a:ext cx="4000528" cy="4419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1071538" y="3000372"/>
            <a:ext cx="285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 –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+ 2 </a:t>
            </a:r>
          </a:p>
          <a:p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 encore </a:t>
            </a:r>
          </a:p>
          <a:p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+ 10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4.</a:t>
            </a:r>
            <a:r>
              <a:rPr lang="fr-FR" dirty="0" smtClean="0">
                <a:cs typeface="Times New Roman" pitchFamily="18" charset="0"/>
              </a:rPr>
              <a:t>Lire graphiquement le signe de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 0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(–2)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0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(0)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 0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(2,5)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0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285992"/>
            <a:ext cx="49911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5.</a:t>
            </a:r>
            <a:r>
              <a:rPr lang="fr-FR" dirty="0" smtClean="0"/>
              <a:t>Lecture graphique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471858" cy="4643470"/>
          </a:xfrm>
        </p:spPr>
        <p:txBody>
          <a:bodyPr/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courbe C</a:t>
            </a:r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admet 3 tangentes horizontales en E, F et G.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[2;3] est un intervalle sur lequel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’(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&gt; 0.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4;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 –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3] est un intervalle sur lequel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’(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)&lt;0.</a:t>
            </a: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214554"/>
            <a:ext cx="443691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solidFill>
                  <a:srgbClr val="00B050"/>
                </a:solidFill>
              </a:rPr>
              <a:t>6.</a:t>
            </a:r>
            <a:r>
              <a:rPr lang="fr-FR" dirty="0" smtClean="0"/>
              <a:t>Déterminer les variations de </a:t>
            </a:r>
            <a:r>
              <a:rPr lang="fr-FR" i="1" dirty="0" smtClean="0"/>
              <a:t>f</a:t>
            </a:r>
            <a:endParaRPr lang="fr-FR" i="1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2298" y="2214554"/>
            <a:ext cx="4103076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90" y="2500306"/>
            <a:ext cx="46238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7.</a:t>
            </a: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784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dérivable.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68610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68611" name="Équation" r:id="rId4" imgW="241200" imgH="2286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286248" y="2571744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357686" y="357187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86248" y="4643446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214810" y="5786454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4500570"/>
            <a:ext cx="800100" cy="990600"/>
          </a:xfrm>
          <a:prstGeom prst="rect">
            <a:avLst/>
          </a:prstGeom>
          <a:noFill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5638823"/>
            <a:ext cx="723900" cy="1076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14282" y="2428868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–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d.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8.</a:t>
            </a: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1857356" y="5286388"/>
          <a:ext cx="1646093" cy="911230"/>
        </p:xfrm>
        <a:graphic>
          <a:graphicData uri="http://schemas.openxmlformats.org/presentationml/2006/ole">
            <p:oleObj spid="_x0000_s69634" name="Équation" r:id="rId3" imgW="711000" imgH="3934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5500694" y="235743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0694" y="3357562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429256" y="442913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i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57818" y="5357826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x </a:t>
            </a:r>
            <a:r>
              <a:rPr lang="fr-FR" sz="3600" i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–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" grpId="0"/>
      <p:bldP spid="7" grpId="0"/>
      <p:bldP spid="11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814422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9.</a:t>
            </a: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85720" y="2857496"/>
            <a:ext cx="53578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latin typeface="+mj-lt"/>
              </a:rPr>
              <a:t>a</a:t>
            </a:r>
            <a:r>
              <a:rPr lang="fr-FR" sz="3200" b="1" dirty="0" smtClean="0">
                <a:latin typeface="+mj-lt"/>
              </a:rPr>
              <a:t>.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+4)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b.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latin typeface="+mj-lt"/>
              </a:rPr>
              <a:t>c.</a:t>
            </a: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784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dérivable.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1928794" y="3786190"/>
          <a:ext cx="785818" cy="661112"/>
        </p:xfrm>
        <a:graphic>
          <a:graphicData uri="http://schemas.openxmlformats.org/presentationml/2006/ole">
            <p:oleObj spid="_x0000_s70658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1857356" y="4697507"/>
          <a:ext cx="1214446" cy="1017509"/>
        </p:xfrm>
        <a:graphic>
          <a:graphicData uri="http://schemas.openxmlformats.org/presentationml/2006/ole">
            <p:oleObj spid="_x0000_s70659" name="Équation" r:id="rId4" imgW="469800" imgH="39348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500562" y="2714620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1966" y="38576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</a:t>
            </a:r>
            <a:endParaRPr lang="fr-FR" sz="3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571876"/>
            <a:ext cx="3105150" cy="1076325"/>
          </a:xfrm>
          <a:prstGeom prst="rect">
            <a:avLst/>
          </a:prstGeom>
          <a:noFill/>
        </p:spPr>
      </p:pic>
      <p:sp>
        <p:nvSpPr>
          <p:cNvPr id="14" name="ZoneTexte 13"/>
          <p:cNvSpPr txBox="1"/>
          <p:nvPr/>
        </p:nvSpPr>
        <p:spPr>
          <a:xfrm>
            <a:off x="4429124" y="5068685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4867292"/>
            <a:ext cx="428625" cy="990600"/>
          </a:xfrm>
          <a:prstGeom prst="rect">
            <a:avLst/>
          </a:prstGeom>
          <a:noFill/>
        </p:spPr>
      </p:pic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104775" cy="1905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7000892" y="4500570"/>
            <a:ext cx="1857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sur 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R*</a:t>
            </a:r>
            <a:r>
              <a:rPr lang="fr-FR" sz="32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2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10.</a:t>
            </a: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8596" y="2285992"/>
            <a:ext cx="850112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defRPr/>
            </a:pPr>
            <a:r>
              <a:rPr lang="fr-FR" sz="3200" b="1" dirty="0" smtClean="0">
                <a:latin typeface="+mj-lt"/>
              </a:rPr>
              <a:t>a.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fr-FR" sz="32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en A (1;</a:t>
            </a:r>
            <a:r>
              <a:rPr lang="fr-FR" sz="3200" dirty="0" smtClean="0">
                <a:latin typeface="Times New Roman" pitchFamily="18" charset="0"/>
                <a:ea typeface="Cambria Math"/>
                <a:cs typeface="Times New Roman" pitchFamily="18" charset="0"/>
              </a:rPr>
              <a:t> –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1)</a:t>
            </a: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/>
            </a:r>
            <a:br>
              <a:rPr lang="fr-FR" sz="3200" dirty="0" smtClean="0">
                <a:latin typeface="+mj-lt"/>
              </a:rPr>
            </a:b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 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ou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latin typeface="+mj-lt"/>
              </a:rPr>
              <a:t>b</a:t>
            </a:r>
            <a:r>
              <a:rPr lang="fr-FR" sz="3200" b="1" dirty="0" smtClean="0">
                <a:latin typeface="+mj-lt"/>
              </a:rPr>
              <a:t>.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à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la courbe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d’équation      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en B (2; 4) 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	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=10(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+ 4  ou encore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–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2465" name="Object 1"/>
          <p:cNvGraphicFramePr>
            <a:graphicFrameLocks noChangeAspect="1"/>
          </p:cNvGraphicFramePr>
          <p:nvPr/>
        </p:nvGraphicFramePr>
        <p:xfrm>
          <a:off x="4643438" y="4265622"/>
          <a:ext cx="1871663" cy="592138"/>
        </p:xfrm>
        <a:graphic>
          <a:graphicData uri="http://schemas.openxmlformats.org/presentationml/2006/ole">
            <p:oleObj spid="_x0000_s71682" name="Équation" r:id="rId3" imgW="72360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1433</TotalTime>
  <Words>813</Words>
  <Application>Microsoft Office PowerPoint</Application>
  <PresentationFormat>Affichage à l'écran (4:3)</PresentationFormat>
  <Paragraphs>123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5" baseType="lpstr">
      <vt:lpstr>titre</vt:lpstr>
      <vt:lpstr>diaposcourantes</vt:lpstr>
      <vt:lpstr>Équation</vt:lpstr>
      <vt:lpstr>Dérivation  </vt:lpstr>
      <vt:lpstr>1.Lire graphiquement</vt:lpstr>
      <vt:lpstr>2.Lire graphiquement</vt:lpstr>
      <vt:lpstr>3.Lire graphiquement une équation de la tangente T à la courbe  Ch  en A </vt:lpstr>
      <vt:lpstr>4.Lire graphiquement le signe de </vt:lpstr>
      <vt:lpstr>5.Lecture graphique</vt:lpstr>
      <vt:lpstr>6.Déterminer les variations de f</vt:lpstr>
      <vt:lpstr>7.Calculer f ’(x)</vt:lpstr>
      <vt:lpstr>Diapositive 9</vt:lpstr>
      <vt:lpstr>Diapositive 10</vt:lpstr>
      <vt:lpstr>Diapositive 11</vt:lpstr>
      <vt:lpstr>Diapositive 12</vt:lpstr>
      <vt:lpstr>1.Lire graphiquement</vt:lpstr>
      <vt:lpstr>2.Lire graphiquement</vt:lpstr>
      <vt:lpstr>3.Lire graphiquement une équation de la tangente T à la courbe  Ch  en A </vt:lpstr>
      <vt:lpstr>4.Lire graphiquement le signe de </vt:lpstr>
      <vt:lpstr>5.Lecture graphique</vt:lpstr>
      <vt:lpstr>6.Déterminer les variations de f</vt:lpstr>
      <vt:lpstr>7.Calculer f ’(x)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190</cp:revision>
  <dcterms:created xsi:type="dcterms:W3CDTF">2010-05-07T13:51:37Z</dcterms:created>
  <dcterms:modified xsi:type="dcterms:W3CDTF">2015-04-14T09:31:05Z</dcterms:modified>
</cp:coreProperties>
</file>