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81" r:id="rId4"/>
    <p:sldId id="257" r:id="rId5"/>
    <p:sldId id="282" r:id="rId6"/>
    <p:sldId id="260" r:id="rId7"/>
    <p:sldId id="263" r:id="rId8"/>
    <p:sldId id="278" r:id="rId9"/>
    <p:sldId id="262" r:id="rId10"/>
    <p:sldId id="261" r:id="rId11"/>
    <p:sldId id="259" r:id="rId12"/>
    <p:sldId id="265" r:id="rId13"/>
    <p:sldId id="268" r:id="rId14"/>
    <p:sldId id="283" r:id="rId15"/>
    <p:sldId id="284" r:id="rId16"/>
    <p:sldId id="285" r:id="rId17"/>
    <p:sldId id="286" r:id="rId18"/>
    <p:sldId id="289" r:id="rId19"/>
    <p:sldId id="290" r:id="rId20"/>
    <p:sldId id="291" r:id="rId21"/>
    <p:sldId id="292" r:id="rId22"/>
    <p:sldId id="294" r:id="rId23"/>
    <p:sldId id="293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33" autoAdjust="0"/>
    <p:restoredTop sz="94660"/>
  </p:normalViewPr>
  <p:slideViewPr>
    <p:cSldViewPr>
      <p:cViewPr varScale="1">
        <p:scale>
          <a:sx n="106" d="100"/>
          <a:sy n="106" d="100"/>
        </p:scale>
        <p:origin x="-84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C5340CA-8DB2-4EE3-9F8A-723166B36799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71CF220-FBCD-4F18-B0FE-CC23F8B28CA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52A43-68CE-46B8-A995-CCE2E949D662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EA156-6E5E-4F5F-A00F-1B16FFD9D8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709D6-6776-4557-9605-1AA3ED2BEBEB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E0B34-7C23-4F35-B287-B79783D1AF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8C558-BF87-416C-8E8B-C8E54C5FAF75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34094-FD06-4D21-91EE-5A200946E0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91B8F-009E-4D46-BF8E-941313088802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87263-CD85-4B53-A46B-8C0B094D52E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34130-52B3-44D5-ACB9-9EDDF5D8FA64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7727C-E92E-4A89-85D6-19015BDD4C7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E8EA-91D0-4CD3-BE63-65C0F205F40F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74007-E8EC-4EF0-ABAC-205FB521B2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4C17-6167-4166-A306-4181A5E45142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F8469-B0D7-44B9-B3F4-36BA3D8BB5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D14B8-0B32-4755-A62C-1E1B57318B9A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E714C-5907-4E42-8E91-719FF05664C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AA2F7-95A4-4D7F-AD2E-C856B76EBFF7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92FEF-9C71-4F0B-81E9-C86E56ED855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0B1F3-148E-4982-BB68-951CAD4BEECD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941FE-37DA-48F7-8E39-1C1EA8A4B46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9DF10-CEAB-4C45-859B-B99BC9B586E9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F1EE6-C28C-4073-9A7C-55B3BE31217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1600A-E130-4F81-ABE3-59948F79581F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D4E2A-3B5C-4786-AD97-CBFD311247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4D5CA-B916-478C-8A18-EC954E21A1A6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A7C3E-C1DB-44E4-A5C6-EE37CA883FA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F813B-9050-4D9B-AC44-E8EFFA61E415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2BF46-5FBC-46D8-92AD-3EE5C2BEBEA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62C2A-2FE2-49D0-86C4-AD3BA41E0524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F4135-8625-40AD-BC18-50D21E3059D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CEEEC-70D8-4F87-A825-3861A76D54D7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432E2-95E3-4401-AD2B-D7666563181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7F1DA-C3CF-4609-916F-B5046E6031CA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4B998-C841-4498-9E44-3BBFEEC2787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7D667-16E1-49C9-A840-76D26156AAC8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6BB4F-983A-4109-9D25-8652AE0156D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5EB3D-1F4F-4293-BBB5-AF0D2855600E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6F34C-CBB9-44FA-8350-8547ADBD00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83317-A045-4E34-A858-5317BEF652EC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6AF96-D0EF-4392-8E69-F82242A411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F6F24-9744-4D62-A3FF-39BF3C311452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A73E1-5866-4D9C-BD3E-C3ADC775510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F6F1D-82C6-4785-B850-4B7215611D19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458E2-0962-4271-AC33-922293DBBD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C8945D3-C509-4496-9252-A06FB5824ECA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BBB388-3A83-4681-A423-2D1AC7B6A05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83D6AA6-49FA-42BD-9561-17F88B703840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EDB0EC0-BB34-422B-B9FA-5BF9793747D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Fonctions polynômes de degré 2</a:t>
            </a:r>
            <a:br>
              <a:rPr lang="fr-FR" smtClean="0"/>
            </a:br>
            <a:r>
              <a:rPr lang="fr-FR" smtClean="0"/>
              <a:t>La forme canonique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dirty="0" smtClean="0"/>
              <a:t>Développer  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133600"/>
            <a:ext cx="3384550" cy="477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133600"/>
            <a:ext cx="169545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2781300"/>
            <a:ext cx="18859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005263"/>
            <a:ext cx="18192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229225"/>
            <a:ext cx="181927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349500"/>
            <a:ext cx="3384550" cy="4276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12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 dirty="0"/>
              <a:t>Compléter  </a:t>
            </a:r>
            <a:endParaRPr lang="fr-FR" sz="4000" i="1" dirty="0">
              <a:latin typeface="Times" pitchFamily="18" charset="0"/>
            </a:endParaRPr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276475"/>
            <a:ext cx="50768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3357563"/>
            <a:ext cx="50958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4365625"/>
            <a:ext cx="5095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913" y="5373688"/>
            <a:ext cx="50387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/>
              <a:t>Compléter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27088" y="2060575"/>
            <a:ext cx="3384550" cy="4278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989138"/>
            <a:ext cx="50768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068638"/>
            <a:ext cx="53721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4149725"/>
            <a:ext cx="5133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5084763"/>
            <a:ext cx="48387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4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Compléter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276475"/>
            <a:ext cx="54197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068638"/>
            <a:ext cx="52578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4221163"/>
            <a:ext cx="55054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013325"/>
            <a:ext cx="54197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mtClean="0">
                <a:cs typeface="Times New Roman" pitchFamily="18" charset="0"/>
              </a:rPr>
              <a:t> (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mtClean="0">
                <a:cs typeface="Times New Roman" pitchFamily="18" charset="0"/>
              </a:rPr>
              <a:t>) est-elle sous forme canonique ?</a:t>
            </a:r>
            <a:endParaRPr lang="fr-FR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276475"/>
            <a:ext cx="47244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3284538"/>
            <a:ext cx="44386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292600"/>
            <a:ext cx="48387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300663"/>
            <a:ext cx="443865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z="4000" smtClean="0">
                <a:cs typeface="Cambria Math" pitchFamily="18" charset="0"/>
              </a:rPr>
              <a:t>Retrouver l’expression de </a:t>
            </a:r>
            <a:r>
              <a:rPr lang="fr-FR" sz="4000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smtClean="0">
                <a:cs typeface="Cambria Math" pitchFamily="18" charset="0"/>
              </a:rPr>
              <a:t>(</a:t>
            </a:r>
            <a:r>
              <a:rPr lang="fr-FR" sz="4000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z="4000" smtClean="0">
                <a:cs typeface="Cambria Math" pitchFamily="18" charset="0"/>
              </a:rPr>
              <a:t>) d’après la courbe de  </a:t>
            </a:r>
            <a:r>
              <a:rPr lang="fr-FR" sz="4000" i="1" smtClean="0">
                <a:latin typeface="Times New Roman" pitchFamily="18" charset="0"/>
                <a:cs typeface="Cambria Math" pitchFamily="18" charset="0"/>
              </a:rPr>
              <a:t>f </a:t>
            </a:r>
            <a:endParaRPr lang="fr-FR" sz="4000" smtClean="0"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68313" y="2349500"/>
            <a:ext cx="5040312" cy="3538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 </a:t>
            </a:r>
          </a:p>
        </p:txBody>
      </p:sp>
      <p:pic>
        <p:nvPicPr>
          <p:cNvPr id="9220" name="Picture 10"/>
          <p:cNvPicPr>
            <a:picLocks noChangeAspect="1" noChangeArrowheads="1"/>
          </p:cNvPicPr>
          <p:nvPr/>
        </p:nvPicPr>
        <p:blipFill>
          <a:blip r:embed="rId2" cstate="print"/>
          <a:srcRect b="7610"/>
          <a:stretch>
            <a:fillRect/>
          </a:stretch>
        </p:blipFill>
        <p:spPr bwMode="auto">
          <a:xfrm>
            <a:off x="5148263" y="2205038"/>
            <a:ext cx="3744912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2349500"/>
            <a:ext cx="41148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3284538"/>
            <a:ext cx="41814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4292600"/>
            <a:ext cx="41814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088" y="5229225"/>
            <a:ext cx="41814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z="4000" dirty="0" smtClean="0">
                <a:cs typeface="Cambria Math" pitchFamily="18" charset="0"/>
              </a:rPr>
              <a:t>Retrouver l’expression de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>
                <a:cs typeface="Cambria Math" pitchFamily="18" charset="0"/>
              </a:rPr>
              <a:t>(</a:t>
            </a:r>
            <a:r>
              <a:rPr lang="fr-FR" sz="4000" i="1" dirty="0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z="4000" dirty="0" smtClean="0">
                <a:cs typeface="Cambria Math" pitchFamily="18" charset="0"/>
              </a:rPr>
              <a:t>) d’après la courbe de  </a:t>
            </a:r>
            <a:r>
              <a:rPr lang="fr-FR" sz="4000" i="1" dirty="0" smtClean="0">
                <a:latin typeface="Times New Roman" pitchFamily="18" charset="0"/>
                <a:cs typeface="Cambria Math" pitchFamily="18" charset="0"/>
              </a:rPr>
              <a:t>f </a:t>
            </a:r>
            <a:endParaRPr lang="fr-FR" sz="4000" i="1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2708275"/>
            <a:ext cx="5040312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</a:t>
            </a:r>
          </a:p>
        </p:txBody>
      </p:sp>
      <p:pic>
        <p:nvPicPr>
          <p:cNvPr id="1024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2060575"/>
            <a:ext cx="3816350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2349500"/>
            <a:ext cx="43053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3644900"/>
            <a:ext cx="4429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4652963"/>
            <a:ext cx="41148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088" y="5661025"/>
            <a:ext cx="45434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8"/>
            </a:pPr>
            <a:r>
              <a:rPr lang="fr-FR" sz="4000" smtClean="0">
                <a:cs typeface="Cambria Math" pitchFamily="18" charset="0"/>
              </a:rPr>
              <a:t>Soit</a:t>
            </a:r>
            <a:r>
              <a:rPr lang="fr-FR" smtClean="0">
                <a:cs typeface="Cambria Math" pitchFamily="18" charset="0"/>
              </a:rPr>
              <a:t>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 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) = 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x-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3)(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-5) </a:t>
            </a:r>
            <a:r>
              <a:rPr lang="fr-FR" sz="4000" smtClean="0">
                <a:cs typeface="Cambria Math" pitchFamily="18" charset="0"/>
              </a:rPr>
              <a:t>pour tout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endParaRPr lang="fr-FR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349500"/>
            <a:ext cx="7632700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les coordonnées du sommet de la courbe 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f.</a:t>
            </a: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la forme canonique de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f.</a:t>
            </a:r>
            <a:endParaRPr lang="fr-FR" sz="3200" i="1" dirty="0">
              <a:latin typeface="Times" pitchFamily="18" charset="0"/>
              <a:ea typeface="Cambria Math" pitchFamily="18" charset="0"/>
              <a:cs typeface="+mj-cs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9"/>
            </a:pPr>
            <a:r>
              <a:rPr lang="fr-FR" sz="4000" smtClean="0">
                <a:cs typeface="Cambria Math" pitchFamily="18" charset="0"/>
              </a:rPr>
              <a:t>Soit</a:t>
            </a:r>
            <a:r>
              <a:rPr lang="fr-FR" smtClean="0">
                <a:cs typeface="Cambria Math" pitchFamily="18" charset="0"/>
              </a:rPr>
              <a:t>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 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) = 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x-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3)² - 4 </a:t>
            </a:r>
            <a:r>
              <a:rPr lang="fr-FR" sz="4000" smtClean="0">
                <a:cs typeface="Cambria Math" pitchFamily="18" charset="0"/>
              </a:rPr>
              <a:t>pour tout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endParaRPr lang="fr-FR" smtClean="0"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55650" y="2349500"/>
            <a:ext cx="7632700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l’extremum de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f </a:t>
            </a:r>
            <a:r>
              <a:rPr lang="fr-FR" sz="3200" dirty="0">
                <a:latin typeface="+mn-lt"/>
              </a:rPr>
              <a:t>sur </a:t>
            </a:r>
            <a:r>
              <a:rPr lang="fr-FR" sz="3200" dirty="0" smtClean="0">
                <a:latin typeface="Cambria Math"/>
                <a:ea typeface="Cambria Math"/>
              </a:rPr>
              <a:t>ℝ</a:t>
            </a:r>
            <a:r>
              <a:rPr lang="fr-FR" sz="3200" dirty="0" smtClean="0">
                <a:latin typeface="+mn-lt"/>
              </a:rPr>
              <a:t>.</a:t>
            </a: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le tableau de variation de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f.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z="4000" smtClean="0">
                <a:cs typeface="Cambria Math" pitchFamily="18" charset="0"/>
              </a:rPr>
              <a:t> Vrai ou Faux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68313" y="2060575"/>
            <a:ext cx="8351837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Si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 </a:t>
            </a:r>
            <a:r>
              <a:rPr lang="fr-FR" sz="3200" dirty="0">
                <a:latin typeface="+mn-lt"/>
              </a:rPr>
              <a:t>(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x</a:t>
            </a:r>
            <a:r>
              <a:rPr lang="fr-FR" sz="3200" dirty="0">
                <a:latin typeface="+mn-lt"/>
              </a:rPr>
              <a:t>) =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- 3)² - 2, la parabole 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coupe 2 fois l’axe des abscisses.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Si</a:t>
            </a:r>
            <a:r>
              <a:rPr lang="fr-FR" sz="3200" dirty="0"/>
              <a:t>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 </a:t>
            </a:r>
            <a:r>
              <a:rPr lang="fr-FR" sz="3200" dirty="0"/>
              <a:t>(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x</a:t>
            </a:r>
            <a:r>
              <a:rPr lang="fr-FR" sz="3200" dirty="0"/>
              <a:t>) </a:t>
            </a:r>
            <a:r>
              <a:rPr lang="fr-FR" sz="3200" dirty="0">
                <a:latin typeface="+mn-lt"/>
              </a:rPr>
              <a:t>=</a:t>
            </a:r>
            <a:r>
              <a:rPr lang="fr-FR" sz="3200" dirty="0"/>
              <a:t> -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1)² - 2, la parabole 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coupe 2 fois l’axe des abscisses.</a:t>
            </a:r>
          </a:p>
          <a:p>
            <a:pPr marL="514350" indent="-514350">
              <a:defRPr/>
            </a:pPr>
            <a:endParaRPr lang="fr-FR" sz="32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defRPr/>
            </a:pP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fr-FR" sz="3200" dirty="0">
                <a:latin typeface="+mn-lt"/>
              </a:rPr>
              <a:t>Si</a:t>
            </a:r>
            <a:r>
              <a:rPr lang="fr-FR" sz="3200" dirty="0"/>
              <a:t>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 </a:t>
            </a:r>
            <a:r>
              <a:rPr lang="fr-FR" sz="3200" dirty="0"/>
              <a:t>(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x</a:t>
            </a:r>
            <a:r>
              <a:rPr lang="fr-FR" sz="3200" dirty="0"/>
              <a:t>) </a:t>
            </a:r>
            <a:r>
              <a:rPr lang="fr-FR" sz="3200" dirty="0">
                <a:latin typeface="+mn-lt"/>
              </a:rPr>
              <a:t>=</a:t>
            </a:r>
            <a:r>
              <a:rPr lang="fr-FR" sz="3200" dirty="0"/>
              <a:t> -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- 3)² + 4, la parabole 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coupe 2 fois l’axe des abscisses.</a:t>
            </a:r>
            <a:endParaRPr lang="fr-FR" sz="3200" dirty="0">
              <a:latin typeface="+mn-lt"/>
            </a:endParaRP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smtClean="0"/>
              <a:t>Développer  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133600"/>
            <a:ext cx="3384550" cy="477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2133600"/>
            <a:ext cx="46672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2781300"/>
            <a:ext cx="5057775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005263"/>
            <a:ext cx="50387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229225"/>
            <a:ext cx="5105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060575"/>
            <a:ext cx="3384550" cy="477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6387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/>
              <a:t>Compléter  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060575"/>
            <a:ext cx="47720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068638"/>
            <a:ext cx="49434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3933825"/>
            <a:ext cx="50673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81125" y="5084763"/>
            <a:ext cx="49911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/>
              <a:t>Compléter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27088" y="2060575"/>
            <a:ext cx="3384550" cy="477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2060575"/>
            <a:ext cx="47625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3068638"/>
            <a:ext cx="52863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3933825"/>
            <a:ext cx="48577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5157788"/>
            <a:ext cx="466725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4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Compléter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27088" y="2565400"/>
            <a:ext cx="3384550" cy="4881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15"/>
              </a:lnSpc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31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8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6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773238"/>
            <a:ext cx="58674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2924175"/>
            <a:ext cx="51435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221163"/>
            <a:ext cx="56483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5676900"/>
            <a:ext cx="535305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mtClean="0">
                <a:cs typeface="Times New Roman" pitchFamily="18" charset="0"/>
              </a:rPr>
              <a:t> (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mtClean="0">
                <a:cs typeface="Times New Roman" pitchFamily="18" charset="0"/>
              </a:rPr>
              <a:t>) est-elle sous forme canonique ?</a:t>
            </a:r>
            <a:endParaRPr lang="fr-FR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276475"/>
            <a:ext cx="47244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3284538"/>
            <a:ext cx="44386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292600"/>
            <a:ext cx="48387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300663"/>
            <a:ext cx="443865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6516688" y="2349500"/>
            <a:ext cx="15113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>
                <a:solidFill>
                  <a:srgbClr val="FF0000"/>
                </a:solidFill>
              </a:rPr>
              <a:t>Oui</a:t>
            </a: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6516688" y="3284538"/>
            <a:ext cx="1511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>
                <a:solidFill>
                  <a:srgbClr val="FF0000"/>
                </a:solidFill>
              </a:rPr>
              <a:t>Non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6516688" y="4292600"/>
            <a:ext cx="1511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>
                <a:solidFill>
                  <a:srgbClr val="FF0000"/>
                </a:solidFill>
              </a:rPr>
              <a:t>Oui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516688" y="5300663"/>
            <a:ext cx="1511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>
                <a:solidFill>
                  <a:srgbClr val="FF0000"/>
                </a:solidFill>
              </a:rPr>
              <a:t>Oui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z="4000" smtClean="0">
                <a:cs typeface="Cambria Math" pitchFamily="18" charset="0"/>
              </a:rPr>
              <a:t>Retrouver l’expression de </a:t>
            </a:r>
            <a:r>
              <a:rPr lang="fr-FR" sz="4000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smtClean="0">
                <a:cs typeface="Cambria Math" pitchFamily="18" charset="0"/>
              </a:rPr>
              <a:t>(</a:t>
            </a:r>
            <a:r>
              <a:rPr lang="fr-FR" sz="4000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z="4000" smtClean="0">
                <a:cs typeface="Cambria Math" pitchFamily="18" charset="0"/>
              </a:rPr>
              <a:t>) d’après la courbe représentant  </a:t>
            </a:r>
            <a:r>
              <a:rPr lang="fr-FR" sz="4000" i="1" smtClean="0">
                <a:latin typeface="Times New Roman" pitchFamily="18" charset="0"/>
                <a:cs typeface="Cambria Math" pitchFamily="18" charset="0"/>
              </a:rPr>
              <a:t>f </a:t>
            </a:r>
            <a:endParaRPr lang="fr-FR" sz="4000" smtClean="0"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68313" y="2349500"/>
            <a:ext cx="5040312" cy="3538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 </a:t>
            </a:r>
          </a:p>
        </p:txBody>
      </p:sp>
      <p:pic>
        <p:nvPicPr>
          <p:cNvPr id="20484" name="Picture 10"/>
          <p:cNvPicPr>
            <a:picLocks noChangeAspect="1" noChangeArrowheads="1"/>
          </p:cNvPicPr>
          <p:nvPr/>
        </p:nvPicPr>
        <p:blipFill>
          <a:blip r:embed="rId2" cstate="print"/>
          <a:srcRect b="7610"/>
          <a:stretch>
            <a:fillRect/>
          </a:stretch>
        </p:blipFill>
        <p:spPr bwMode="auto">
          <a:xfrm>
            <a:off x="5148263" y="2205038"/>
            <a:ext cx="3744912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2349500"/>
            <a:ext cx="41148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3284538"/>
            <a:ext cx="41814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4292600"/>
            <a:ext cx="41814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088" y="5229225"/>
            <a:ext cx="41814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llipse 9"/>
          <p:cNvSpPr/>
          <p:nvPr/>
        </p:nvSpPr>
        <p:spPr>
          <a:xfrm>
            <a:off x="6948488" y="6165850"/>
            <a:ext cx="863600" cy="28733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12" name="Connecteur droit avec flèche 11"/>
          <p:cNvCxnSpPr/>
          <p:nvPr/>
        </p:nvCxnSpPr>
        <p:spPr>
          <a:xfrm rot="10800000">
            <a:off x="5076825" y="5661025"/>
            <a:ext cx="1943100" cy="6477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27088" y="5229225"/>
            <a:ext cx="4176712" cy="7921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cs typeface="Cambria Math" pitchFamily="18" charset="0"/>
              </a:rPr>
              <a:t>Retrouver l’expression de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d’après la courbe de 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f 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2708275"/>
            <a:ext cx="5040312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</a:t>
            </a:r>
          </a:p>
        </p:txBody>
      </p:sp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2060575"/>
            <a:ext cx="3816350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2349500"/>
            <a:ext cx="43053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3644900"/>
            <a:ext cx="4429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4652963"/>
            <a:ext cx="41148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088" y="5661025"/>
            <a:ext cx="45434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827088" y="3716338"/>
            <a:ext cx="4537075" cy="64928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8"/>
            </a:pPr>
            <a:r>
              <a:rPr lang="fr-FR" sz="4000" smtClean="0">
                <a:cs typeface="Cambria Math" pitchFamily="18" charset="0"/>
              </a:rPr>
              <a:t>Soit</a:t>
            </a:r>
            <a:r>
              <a:rPr lang="fr-FR" smtClean="0">
                <a:cs typeface="Cambria Math" pitchFamily="18" charset="0"/>
              </a:rPr>
              <a:t>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 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) = 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x-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3)(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-5) </a:t>
            </a:r>
            <a:r>
              <a:rPr lang="fr-FR" sz="4000" smtClean="0">
                <a:cs typeface="Cambria Math" pitchFamily="18" charset="0"/>
              </a:rPr>
              <a:t>pour tout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endParaRPr lang="fr-FR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349500"/>
            <a:ext cx="7632700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les coordonnées du sommet S de la courbe 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f.</a:t>
            </a:r>
            <a:br>
              <a:rPr lang="fr-FR" sz="3200" i="1" dirty="0">
                <a:latin typeface="Times" pitchFamily="18" charset="0"/>
                <a:ea typeface="Cambria Math" pitchFamily="18" charset="0"/>
              </a:rPr>
            </a:b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la forme canonique de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f.</a:t>
            </a:r>
            <a:endParaRPr lang="fr-FR" sz="3200" i="1" dirty="0">
              <a:latin typeface="Times" pitchFamily="18" charset="0"/>
              <a:ea typeface="Cambria Math" pitchFamily="18" charset="0"/>
              <a:cs typeface="+mj-cs"/>
            </a:endParaRP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3644900"/>
            <a:ext cx="22288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5373688"/>
            <a:ext cx="421957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9"/>
            </a:pPr>
            <a:r>
              <a:rPr lang="fr-FR" sz="4000" smtClean="0">
                <a:cs typeface="Cambria Math" pitchFamily="18" charset="0"/>
              </a:rPr>
              <a:t>Soit</a:t>
            </a:r>
            <a:r>
              <a:rPr lang="fr-FR" smtClean="0">
                <a:cs typeface="Cambria Math" pitchFamily="18" charset="0"/>
              </a:rPr>
              <a:t>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 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) = 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x-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3)² - 4 </a:t>
            </a:r>
            <a:r>
              <a:rPr lang="fr-FR" sz="4000" smtClean="0">
                <a:cs typeface="Cambria Math" pitchFamily="18" charset="0"/>
              </a:rPr>
              <a:t>pour tout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endParaRPr lang="fr-FR" smtClean="0"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55650" y="2349500"/>
            <a:ext cx="7632700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l’extremum de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f </a:t>
            </a:r>
            <a:r>
              <a:rPr lang="fr-FR" sz="3200" dirty="0">
                <a:latin typeface="+mn-lt"/>
              </a:rPr>
              <a:t>sur </a:t>
            </a:r>
            <a:r>
              <a:rPr lang="fr-FR" sz="3200" dirty="0" smtClean="0">
                <a:latin typeface="Cambria Math"/>
                <a:ea typeface="Cambria Math"/>
              </a:rPr>
              <a:t>ℝ</a:t>
            </a:r>
            <a:r>
              <a:rPr lang="fr-FR" sz="3200" dirty="0" smtClean="0">
                <a:latin typeface="+mn-lt"/>
              </a:rPr>
              <a:t>.</a:t>
            </a: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le tableau de variation de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f.</a:t>
            </a:r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4437063"/>
            <a:ext cx="559117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2997200"/>
            <a:ext cx="62484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z="4000" smtClean="0">
                <a:cs typeface="Cambria Math" pitchFamily="18" charset="0"/>
              </a:rPr>
              <a:t> Vrai ou Faux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68313" y="2060575"/>
            <a:ext cx="8351837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Si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 </a:t>
            </a:r>
            <a:r>
              <a:rPr lang="fr-FR" sz="3200" dirty="0">
                <a:latin typeface="+mn-lt"/>
              </a:rPr>
              <a:t>(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x</a:t>
            </a:r>
            <a:r>
              <a:rPr lang="fr-FR" sz="3200" dirty="0">
                <a:latin typeface="+mn-lt"/>
              </a:rPr>
              <a:t>) =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- 3)² - 2, la parabole </a:t>
            </a:r>
            <a:br>
              <a:rPr lang="fr-FR" sz="3200" dirty="0">
                <a:latin typeface="Times New Roman" pitchFamily="18" charset="0"/>
                <a:cs typeface="Times New Roman" pitchFamily="18" charset="0"/>
              </a:rPr>
            </a:b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coupe 2 fois l’axe des abscisses.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Si</a:t>
            </a:r>
            <a:r>
              <a:rPr lang="fr-FR" sz="3200" dirty="0"/>
              <a:t>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 </a:t>
            </a:r>
            <a:r>
              <a:rPr lang="fr-FR" sz="3200" dirty="0"/>
              <a:t>(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x</a:t>
            </a:r>
            <a:r>
              <a:rPr lang="fr-FR" sz="3200" dirty="0"/>
              <a:t>) </a:t>
            </a:r>
            <a:r>
              <a:rPr lang="fr-FR" sz="3200" dirty="0">
                <a:latin typeface="+mn-lt"/>
              </a:rPr>
              <a:t>=</a:t>
            </a:r>
            <a:r>
              <a:rPr lang="fr-FR" sz="3200" dirty="0"/>
              <a:t> -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1)² - 2, la parabole </a:t>
            </a:r>
            <a:br>
              <a:rPr lang="fr-FR" sz="3200" dirty="0">
                <a:latin typeface="Times New Roman" pitchFamily="18" charset="0"/>
                <a:cs typeface="Times New Roman" pitchFamily="18" charset="0"/>
              </a:rPr>
            </a:b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coupe 2 fois l’axe des abscisses.</a:t>
            </a:r>
          </a:p>
          <a:p>
            <a:pPr marL="514350" indent="-514350">
              <a:defRPr/>
            </a:pPr>
            <a:endParaRPr lang="fr-FR" sz="32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defRPr/>
            </a:pP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fr-FR" sz="3200" dirty="0">
                <a:latin typeface="+mn-lt"/>
              </a:rPr>
              <a:t>Si</a:t>
            </a:r>
            <a:r>
              <a:rPr lang="fr-FR" sz="3200" dirty="0"/>
              <a:t>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 </a:t>
            </a:r>
            <a:r>
              <a:rPr lang="fr-FR" sz="3200" dirty="0"/>
              <a:t>(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x</a:t>
            </a:r>
            <a:r>
              <a:rPr lang="fr-FR" sz="3200" dirty="0"/>
              <a:t>) </a:t>
            </a:r>
            <a:r>
              <a:rPr lang="fr-FR" sz="3200" dirty="0">
                <a:latin typeface="+mn-lt"/>
              </a:rPr>
              <a:t>=</a:t>
            </a:r>
            <a:r>
              <a:rPr lang="fr-FR" sz="3200" dirty="0"/>
              <a:t> -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- 3)² + 4, la parabole </a:t>
            </a:r>
            <a:br>
              <a:rPr lang="fr-FR" sz="3200" dirty="0">
                <a:latin typeface="Times New Roman" pitchFamily="18" charset="0"/>
                <a:cs typeface="Times New Roman" pitchFamily="18" charset="0"/>
              </a:rPr>
            </a:b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représentant </a:t>
            </a:r>
            <a:r>
              <a:rPr lang="fr-FR" sz="3200" i="1" dirty="0">
                <a:latin typeface="Times" pitchFamily="18" charset="0"/>
                <a:ea typeface="Cambria Math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coupe 2 fois l’axe des abscisses.</a:t>
            </a: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 </a:t>
            </a: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7380288" y="1989138"/>
            <a:ext cx="15128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Vrai</a:t>
            </a:r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7451725" y="4941888"/>
            <a:ext cx="15128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Vrai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7451725" y="3429000"/>
            <a:ext cx="15128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Faux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994</TotalTime>
  <Words>413</Words>
  <Application>Microsoft Office PowerPoint</Application>
  <PresentationFormat>Affichage à l'écran (4:3)</PresentationFormat>
  <Paragraphs>134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4" baseType="lpstr">
      <vt:lpstr>titre</vt:lpstr>
      <vt:lpstr>diaposcourantes</vt:lpstr>
      <vt:lpstr>Fonctions polynômes de degré 2 La forme canonique</vt:lpstr>
      <vt:lpstr>Développer  </vt:lpstr>
      <vt:lpstr>Diapositive 3</vt:lpstr>
      <vt:lpstr>Diapositive 4</vt:lpstr>
      <vt:lpstr>Compléter  </vt:lpstr>
      <vt:lpstr>f (x) est-elle sous forme canonique ?</vt:lpstr>
      <vt:lpstr>Retrouver l’expression de f (x) d’après la courbe de  f </vt:lpstr>
      <vt:lpstr>Retrouver l’expression de f (x) d’après la courbe de  f </vt:lpstr>
      <vt:lpstr>Soit f (x) = (x-3)(x-5) pour tout x</vt:lpstr>
      <vt:lpstr>Soit f (x) = (x-3)² - 4 pour tout x</vt:lpstr>
      <vt:lpstr> Vrai ou Faux ?</vt:lpstr>
      <vt:lpstr>Diapositive 12</vt:lpstr>
      <vt:lpstr>Développer  </vt:lpstr>
      <vt:lpstr>Diapositive 14</vt:lpstr>
      <vt:lpstr>Diapositive 15</vt:lpstr>
      <vt:lpstr>Compléter  </vt:lpstr>
      <vt:lpstr>f (x) est-elle sous forme canonique ?</vt:lpstr>
      <vt:lpstr>Retrouver l’expression de f (x) d’après la courbe représentant  f </vt:lpstr>
      <vt:lpstr>Retrouver l’expression de f (x) d’après la courbe de  f </vt:lpstr>
      <vt:lpstr>Soit f (x) = (x-3)(x-5) pour tout x</vt:lpstr>
      <vt:lpstr>Soit f (x) = (x-3)² - 4 pour tout x</vt:lpstr>
      <vt:lpstr> Vrai ou Faux 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MAGINA</cp:lastModifiedBy>
  <cp:revision>124</cp:revision>
  <dcterms:created xsi:type="dcterms:W3CDTF">2010-05-07T13:51:37Z</dcterms:created>
  <dcterms:modified xsi:type="dcterms:W3CDTF">2011-04-18T13:46:23Z</dcterms:modified>
</cp:coreProperties>
</file>